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57" r:id="rId4"/>
    <p:sldId id="270" r:id="rId5"/>
    <p:sldId id="260" r:id="rId6"/>
    <p:sldId id="258" r:id="rId7"/>
    <p:sldId id="261" r:id="rId8"/>
    <p:sldId id="264" r:id="rId9"/>
    <p:sldId id="271" r:id="rId10"/>
    <p:sldId id="273" r:id="rId11"/>
    <p:sldId id="274" r:id="rId12"/>
    <p:sldId id="262" r:id="rId13"/>
    <p:sldId id="265" r:id="rId14"/>
    <p:sldId id="266" r:id="rId15"/>
    <p:sldId id="267" r:id="rId16"/>
    <p:sldId id="272" r:id="rId17"/>
    <p:sldId id="268" r:id="rId18"/>
    <p:sldId id="269" r:id="rId19"/>
    <p:sldId id="263" r:id="rId20"/>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Poppins" panose="00000500000000000000" pitchFamily="2" charset="0"/>
      <p:regular r:id="rId25"/>
      <p:bold r:id="rId26"/>
      <p:italic r:id="rId27"/>
      <p:boldItalic r:id="rId28"/>
    </p:embeddedFont>
    <p:embeddedFont>
      <p:font typeface="Poppins Light" panose="00000400000000000000" pitchFamily="2" charset="0"/>
      <p:regular r:id="rId29"/>
      <p:italic r:id="rId30"/>
    </p:embeddedFont>
    <p:embeddedFont>
      <p:font typeface="Poppins Medium" panose="00000600000000000000" pitchFamily="2"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4CD"/>
    <a:srgbClr val="FDFAF6"/>
    <a:srgbClr val="99B8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F0354A-AD21-F94B-9F8F-D0FFEF242BAA}" v="1" dt="2022-12-03T20:26:21.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25" autoAdjust="0"/>
    <p:restoredTop sz="95046" autoAdjust="0"/>
  </p:normalViewPr>
  <p:slideViewPr>
    <p:cSldViewPr>
      <p:cViewPr varScale="1">
        <p:scale>
          <a:sx n="48" d="100"/>
          <a:sy n="48" d="100"/>
        </p:scale>
        <p:origin x="248" y="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customXml" Target="../customXml/item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AutoShape 2"/>
          <p:cNvSpPr/>
          <p:nvPr/>
        </p:nvSpPr>
        <p:spPr>
          <a:xfrm>
            <a:off x="8839200" y="6176912"/>
            <a:ext cx="18000" cy="3240000"/>
          </a:xfrm>
          <a:prstGeom prst="rect">
            <a:avLst/>
          </a:prstGeom>
          <a:solidFill>
            <a:schemeClr val="tx1">
              <a:lumMod val="85000"/>
              <a:lumOff val="15000"/>
            </a:schemeClr>
          </a:solidFill>
        </p:spPr>
        <p:txBody>
          <a:bodyPr/>
          <a:lstStyle/>
          <a:p>
            <a:endParaRPr lang="fr-FR"/>
          </a:p>
        </p:txBody>
      </p:sp>
      <p:sp>
        <p:nvSpPr>
          <p:cNvPr id="5" name="TextBox 5"/>
          <p:cNvSpPr txBox="1"/>
          <p:nvPr/>
        </p:nvSpPr>
        <p:spPr>
          <a:xfrm>
            <a:off x="5486400" y="1895877"/>
            <a:ext cx="11201400" cy="2662267"/>
          </a:xfrm>
          <a:prstGeom prst="rect">
            <a:avLst/>
          </a:prstGeom>
        </p:spPr>
        <p:txBody>
          <a:bodyPr wrap="square" lIns="0" tIns="0" rIns="0" bIns="0" rtlCol="0" anchor="t">
            <a:spAutoFit/>
          </a:bodyPr>
          <a:lstStyle/>
          <a:p>
            <a:pPr algn="just"/>
            <a:r>
              <a:rPr lang="fr-CA" sz="4500" dirty="0">
                <a:solidFill>
                  <a:schemeClr val="tx1">
                    <a:lumMod val="85000"/>
                    <a:lumOff val="15000"/>
                  </a:schemeClr>
                </a:solidFill>
                <a:latin typeface="Poppins" pitchFamily="2" charset="77"/>
                <a:cs typeface="Poppins" pitchFamily="2" charset="77"/>
              </a:rPr>
              <a:t>Quand le harcèlement sexiste et sexuel devient un « accident du travail » : </a:t>
            </a:r>
          </a:p>
          <a:p>
            <a:pPr algn="just"/>
            <a:endParaRPr lang="fr-CA" sz="1100" dirty="0">
              <a:solidFill>
                <a:schemeClr val="tx1">
                  <a:lumMod val="85000"/>
                  <a:lumOff val="15000"/>
                </a:schemeClr>
              </a:solidFill>
              <a:latin typeface="Poppins" pitchFamily="2" charset="77"/>
              <a:cs typeface="Poppins" pitchFamily="2" charset="77"/>
            </a:endParaRPr>
          </a:p>
          <a:p>
            <a:pPr algn="just"/>
            <a:r>
              <a:rPr lang="fr-CA" sz="3600" dirty="0">
                <a:solidFill>
                  <a:schemeClr val="tx1">
                    <a:lumMod val="85000"/>
                    <a:lumOff val="15000"/>
                  </a:schemeClr>
                </a:solidFill>
                <a:latin typeface="Poppins" pitchFamily="2" charset="77"/>
                <a:cs typeface="Poppins" pitchFamily="2" charset="77"/>
              </a:rPr>
              <a:t>Parcours de travailleuses lors de la procédure de réclamation pour lésion professionnelle</a:t>
            </a:r>
          </a:p>
        </p:txBody>
      </p:sp>
      <p:sp>
        <p:nvSpPr>
          <p:cNvPr id="6" name="TextBox 6"/>
          <p:cNvSpPr txBox="1"/>
          <p:nvPr/>
        </p:nvSpPr>
        <p:spPr>
          <a:xfrm>
            <a:off x="9430802" y="5889659"/>
            <a:ext cx="7892998" cy="3814506"/>
          </a:xfrm>
          <a:prstGeom prst="rect">
            <a:avLst/>
          </a:prstGeom>
        </p:spPr>
        <p:txBody>
          <a:bodyPr wrap="square" lIns="0" tIns="0" rIns="0" bIns="0" rtlCol="0" anchor="t">
            <a:spAutoFit/>
          </a:bodyPr>
          <a:lstStyle/>
          <a:p>
            <a:pPr algn="just">
              <a:lnSpc>
                <a:spcPts val="4270"/>
              </a:lnSpc>
            </a:pPr>
            <a:r>
              <a:rPr lang="fr-CA" sz="3200" b="1" dirty="0">
                <a:solidFill>
                  <a:schemeClr val="tx1">
                    <a:lumMod val="85000"/>
                    <a:lumOff val="15000"/>
                  </a:schemeClr>
                </a:solidFill>
                <a:latin typeface="Poppins" pitchFamily="2" charset="77"/>
                <a:cs typeface="Poppins" pitchFamily="2" charset="77"/>
              </a:rPr>
              <a:t>Célia Favre</a:t>
            </a:r>
          </a:p>
          <a:p>
            <a:pPr algn="just">
              <a:lnSpc>
                <a:spcPts val="4270"/>
              </a:lnSpc>
            </a:pPr>
            <a:r>
              <a:rPr lang="fr-CA" sz="2800" dirty="0">
                <a:solidFill>
                  <a:schemeClr val="tx1">
                    <a:lumMod val="85000"/>
                    <a:lumOff val="15000"/>
                  </a:schemeClr>
                </a:solidFill>
                <a:latin typeface="Poppins" pitchFamily="2" charset="77"/>
                <a:cs typeface="Poppins" pitchFamily="2" charset="77"/>
              </a:rPr>
              <a:t>Diplômée de la maîtrise en Droit du travail (UQAM)</a:t>
            </a:r>
          </a:p>
          <a:p>
            <a:pPr algn="just">
              <a:lnSpc>
                <a:spcPts val="4270"/>
              </a:lnSpc>
            </a:pPr>
            <a:endParaRPr lang="fr-CA" sz="2800" dirty="0">
              <a:solidFill>
                <a:schemeClr val="tx1">
                  <a:lumMod val="85000"/>
                  <a:lumOff val="15000"/>
                </a:schemeClr>
              </a:solidFill>
              <a:latin typeface="Poppins" pitchFamily="2" charset="77"/>
              <a:cs typeface="Poppins" pitchFamily="2" charset="77"/>
            </a:endParaRPr>
          </a:p>
          <a:p>
            <a:pPr algn="just">
              <a:lnSpc>
                <a:spcPts val="4270"/>
              </a:lnSpc>
            </a:pPr>
            <a:r>
              <a:rPr lang="fr-CA" sz="2400" i="1" dirty="0">
                <a:solidFill>
                  <a:schemeClr val="tx1">
                    <a:lumMod val="85000"/>
                    <a:lumOff val="15000"/>
                  </a:schemeClr>
                </a:solidFill>
                <a:latin typeface="Poppins" pitchFamily="2" charset="77"/>
                <a:cs typeface="Poppins" pitchFamily="2" charset="77"/>
              </a:rPr>
              <a:t>Avec la collaboration des professeures Rachel Cox et Dalia Gesualdi-Fecteau (Département des sciences juridiques, UQAM)</a:t>
            </a:r>
          </a:p>
        </p:txBody>
      </p:sp>
      <p:pic>
        <p:nvPicPr>
          <p:cNvPr id="7" name="Picture 3">
            <a:extLst>
              <a:ext uri="{FF2B5EF4-FFF2-40B4-BE49-F238E27FC236}">
                <a16:creationId xmlns:a16="http://schemas.microsoft.com/office/drawing/2014/main" id="{E81ECB22-8E46-3142-A6FC-894F6EFFBD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08750" y="1418077"/>
            <a:ext cx="4593700" cy="4401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08444" y="2466485"/>
            <a:ext cx="5494018" cy="5354030"/>
          </a:xfrm>
          <a:prstGeom prst="rect">
            <a:avLst/>
          </a:prstGeom>
        </p:spPr>
        <p:txBody>
          <a:bodyPr wrap="square" lIns="0" tIns="0" rIns="0" bIns="0" rtlCol="0" anchor="t">
            <a:spAutoFit/>
          </a:bodyPr>
          <a:lstStyle/>
          <a:p>
            <a:pPr>
              <a:lnSpc>
                <a:spcPts val="6998"/>
              </a:lnSpc>
            </a:pPr>
            <a:r>
              <a:rPr lang="fr-CA" sz="5000" dirty="0">
                <a:solidFill>
                  <a:srgbClr val="000000"/>
                </a:solidFill>
                <a:latin typeface="Poppins Medium"/>
              </a:rPr>
              <a:t>À la rencontre de dix de travailleuses harcelées qui ont déposé une réclamation</a:t>
            </a:r>
          </a:p>
        </p:txBody>
      </p:sp>
      <p:grpSp>
        <p:nvGrpSpPr>
          <p:cNvPr id="3" name="Group 3"/>
          <p:cNvGrpSpPr/>
          <p:nvPr/>
        </p:nvGrpSpPr>
        <p:grpSpPr>
          <a:xfrm>
            <a:off x="7059647" y="1322173"/>
            <a:ext cx="9508782" cy="1477328"/>
            <a:chOff x="709" y="-409635"/>
            <a:chExt cx="10507576" cy="1969769"/>
          </a:xfrm>
        </p:grpSpPr>
        <p:grpSp>
          <p:nvGrpSpPr>
            <p:cNvPr id="4" name="Group 4"/>
            <p:cNvGrpSpPr/>
            <p:nvPr/>
          </p:nvGrpSpPr>
          <p:grpSpPr>
            <a:xfrm>
              <a:off x="709" y="335250"/>
              <a:ext cx="211627" cy="240000"/>
              <a:chOff x="14139" y="0"/>
              <a:chExt cx="4220492" cy="4786332"/>
            </a:xfrm>
          </p:grpSpPr>
          <p:sp>
            <p:nvSpPr>
              <p:cNvPr id="5" name="Freeform 5"/>
              <p:cNvSpPr/>
              <p:nvPr/>
            </p:nvSpPr>
            <p:spPr>
              <a:xfrm>
                <a:off x="14139" y="0"/>
                <a:ext cx="4220492"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80326" y="-409635"/>
              <a:ext cx="9627959" cy="1969769"/>
            </a:xfrm>
            <a:prstGeom prst="rect">
              <a:avLst/>
            </a:prstGeom>
          </p:spPr>
          <p:txBody>
            <a:bodyPr wrap="square" lIns="0" tIns="0" rIns="0" bIns="0" rtlCol="0" anchor="t">
              <a:spAutoFit/>
            </a:bodyPr>
            <a:lstStyle/>
            <a:p>
              <a:pPr algn="just"/>
              <a:r>
                <a:rPr lang="fr-CA" sz="3200" dirty="0">
                  <a:solidFill>
                    <a:srgbClr val="000000"/>
                  </a:solidFill>
                  <a:latin typeface="Poppins Light"/>
                </a:rPr>
                <a:t>Six sur dix participantes dans des catégories d’emploi à prédominance masculine</a:t>
              </a:r>
            </a:p>
          </p:txBody>
        </p:sp>
      </p:grpSp>
      <p:grpSp>
        <p:nvGrpSpPr>
          <p:cNvPr id="7" name="Group 7"/>
          <p:cNvGrpSpPr/>
          <p:nvPr/>
        </p:nvGrpSpPr>
        <p:grpSpPr>
          <a:xfrm>
            <a:off x="7059647" y="3530316"/>
            <a:ext cx="9502692" cy="984885"/>
            <a:chOff x="710" y="-468042"/>
            <a:chExt cx="10922317" cy="1313182"/>
          </a:xfrm>
        </p:grpSpPr>
        <p:grpSp>
          <p:nvGrpSpPr>
            <p:cNvPr id="8" name="Group 8"/>
            <p:cNvGrpSpPr/>
            <p:nvPr/>
          </p:nvGrpSpPr>
          <p:grpSpPr>
            <a:xfrm>
              <a:off x="710" y="68550"/>
              <a:ext cx="220120" cy="240001"/>
              <a:chOff x="14169" y="0"/>
              <a:chExt cx="4389855" cy="4786333"/>
            </a:xfrm>
          </p:grpSpPr>
          <p:sp>
            <p:nvSpPr>
              <p:cNvPr id="9" name="Freeform 9"/>
              <p:cNvSpPr/>
              <p:nvPr/>
            </p:nvSpPr>
            <p:spPr>
              <a:xfrm>
                <a:off x="14169" y="0"/>
                <a:ext cx="4389855" cy="478633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dirty="0"/>
              </a:p>
            </p:txBody>
          </p:sp>
        </p:grpSp>
        <p:sp>
          <p:nvSpPr>
            <p:cNvPr id="10" name="TextBox 10"/>
            <p:cNvSpPr txBox="1"/>
            <p:nvPr/>
          </p:nvSpPr>
          <p:spPr>
            <a:xfrm>
              <a:off x="874866" y="-468042"/>
              <a:ext cx="10048161" cy="1313182"/>
            </a:xfrm>
            <a:prstGeom prst="rect">
              <a:avLst/>
            </a:prstGeom>
          </p:spPr>
          <p:txBody>
            <a:bodyPr lIns="0" tIns="0" rIns="0" bIns="0" rtlCol="0" anchor="t">
              <a:spAutoFit/>
            </a:bodyPr>
            <a:lstStyle/>
            <a:p>
              <a:pPr algn="just"/>
              <a:r>
                <a:rPr lang="fr-CA" sz="3200" dirty="0">
                  <a:solidFill>
                    <a:srgbClr val="000000"/>
                  </a:solidFill>
                  <a:latin typeface="Poppins Light"/>
                </a:rPr>
                <a:t>Neuf sur dix des harceleurs sont des hommes</a:t>
              </a:r>
              <a:endParaRPr lang="fr-CA" sz="3200" b="1" dirty="0">
                <a:solidFill>
                  <a:srgbClr val="000000"/>
                </a:solidFill>
                <a:latin typeface="Poppins Light"/>
              </a:endParaRPr>
            </a:p>
          </p:txBody>
        </p:sp>
      </p:grpSp>
      <p:grpSp>
        <p:nvGrpSpPr>
          <p:cNvPr id="11" name="Group 11"/>
          <p:cNvGrpSpPr/>
          <p:nvPr/>
        </p:nvGrpSpPr>
        <p:grpSpPr>
          <a:xfrm>
            <a:off x="7059647" y="7353300"/>
            <a:ext cx="9420095" cy="1477328"/>
            <a:chOff x="710" y="-409636"/>
            <a:chExt cx="10930656" cy="1969772"/>
          </a:xfrm>
        </p:grpSpPr>
        <p:grpSp>
          <p:nvGrpSpPr>
            <p:cNvPr id="12" name="Group 12"/>
            <p:cNvGrpSpPr/>
            <p:nvPr/>
          </p:nvGrpSpPr>
          <p:grpSpPr>
            <a:xfrm>
              <a:off x="710" y="335250"/>
              <a:ext cx="220120" cy="240000"/>
              <a:chOff x="14169" y="0"/>
              <a:chExt cx="4389856" cy="4786332"/>
            </a:xfrm>
          </p:grpSpPr>
          <p:sp>
            <p:nvSpPr>
              <p:cNvPr id="13" name="Freeform 13"/>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883204" y="-409636"/>
              <a:ext cx="10048162" cy="1969772"/>
            </a:xfrm>
            <a:prstGeom prst="rect">
              <a:avLst/>
            </a:prstGeom>
          </p:spPr>
          <p:txBody>
            <a:bodyPr lIns="0" tIns="0" rIns="0" bIns="0" rtlCol="0" anchor="t">
              <a:spAutoFit/>
            </a:bodyPr>
            <a:lstStyle/>
            <a:p>
              <a:pPr algn="just"/>
              <a:r>
                <a:rPr lang="fr-CA" sz="3200" dirty="0">
                  <a:solidFill>
                    <a:srgbClr val="000000"/>
                  </a:solidFill>
                  <a:latin typeface="Poppins Light"/>
                </a:rPr>
                <a:t>Seulement une des dix participantes est demeurée au même emploi à la suite du harcèlement</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grpSp>
        <p:nvGrpSpPr>
          <p:cNvPr id="19" name="Group 11">
            <a:extLst>
              <a:ext uri="{FF2B5EF4-FFF2-40B4-BE49-F238E27FC236}">
                <a16:creationId xmlns:a16="http://schemas.microsoft.com/office/drawing/2014/main" id="{9BE45300-EA0E-EE46-3A24-07D03509F292}"/>
              </a:ext>
            </a:extLst>
          </p:cNvPr>
          <p:cNvGrpSpPr/>
          <p:nvPr/>
        </p:nvGrpSpPr>
        <p:grpSpPr>
          <a:xfrm>
            <a:off x="7058262" y="5195586"/>
            <a:ext cx="9420095" cy="1477328"/>
            <a:chOff x="710" y="-409636"/>
            <a:chExt cx="10930656" cy="1969772"/>
          </a:xfrm>
        </p:grpSpPr>
        <p:grpSp>
          <p:nvGrpSpPr>
            <p:cNvPr id="20" name="Group 12">
              <a:extLst>
                <a:ext uri="{FF2B5EF4-FFF2-40B4-BE49-F238E27FC236}">
                  <a16:creationId xmlns:a16="http://schemas.microsoft.com/office/drawing/2014/main" id="{9A3CAA09-3B9F-DE48-B93C-3BC6C09FB17A}"/>
                </a:ext>
              </a:extLst>
            </p:cNvPr>
            <p:cNvGrpSpPr/>
            <p:nvPr/>
          </p:nvGrpSpPr>
          <p:grpSpPr>
            <a:xfrm>
              <a:off x="710" y="335250"/>
              <a:ext cx="220120" cy="240000"/>
              <a:chOff x="14169" y="0"/>
              <a:chExt cx="4389856" cy="4786332"/>
            </a:xfrm>
          </p:grpSpPr>
          <p:sp>
            <p:nvSpPr>
              <p:cNvPr id="22" name="Freeform 13">
                <a:extLst>
                  <a:ext uri="{FF2B5EF4-FFF2-40B4-BE49-F238E27FC236}">
                    <a16:creationId xmlns:a16="http://schemas.microsoft.com/office/drawing/2014/main" id="{BCAA862E-0AEC-A1D8-87F8-367B442A1A43}"/>
                  </a:ext>
                </a:extLst>
              </p:cNvPr>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21" name="TextBox 14">
              <a:extLst>
                <a:ext uri="{FF2B5EF4-FFF2-40B4-BE49-F238E27FC236}">
                  <a16:creationId xmlns:a16="http://schemas.microsoft.com/office/drawing/2014/main" id="{7C23113E-AE59-2DAE-F07E-1ED23C36542E}"/>
                </a:ext>
              </a:extLst>
            </p:cNvPr>
            <p:cNvSpPr txBox="1"/>
            <p:nvPr/>
          </p:nvSpPr>
          <p:spPr>
            <a:xfrm>
              <a:off x="883204" y="-409636"/>
              <a:ext cx="10048162" cy="1969772"/>
            </a:xfrm>
            <a:prstGeom prst="rect">
              <a:avLst/>
            </a:prstGeom>
          </p:spPr>
          <p:txBody>
            <a:bodyPr lIns="0" tIns="0" rIns="0" bIns="0" rtlCol="0" anchor="t">
              <a:spAutoFit/>
            </a:bodyPr>
            <a:lstStyle/>
            <a:p>
              <a:pPr algn="just"/>
              <a:r>
                <a:rPr lang="fr-CA" sz="3200" dirty="0">
                  <a:solidFill>
                    <a:srgbClr val="000000"/>
                  </a:solidFill>
                  <a:latin typeface="Poppins Light"/>
                </a:rPr>
                <a:t>Cinq travailleuses étaient syndiquées et deux ont été représentées par leur syndicat.</a:t>
              </a:r>
            </a:p>
          </p:txBody>
        </p:sp>
      </p:grpSp>
    </p:spTree>
    <p:extLst>
      <p:ext uri="{BB962C8B-B14F-4D97-AF65-F5344CB8AC3E}">
        <p14:creationId xmlns:p14="http://schemas.microsoft.com/office/powerpoint/2010/main" val="4268976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38200" y="3656786"/>
            <a:ext cx="5440554" cy="3558667"/>
          </a:xfrm>
          <a:prstGeom prst="rect">
            <a:avLst/>
          </a:prstGeom>
        </p:spPr>
        <p:txBody>
          <a:bodyPr wrap="square" lIns="0" tIns="0" rIns="0" bIns="0" rtlCol="0" anchor="t">
            <a:spAutoFit/>
          </a:bodyPr>
          <a:lstStyle/>
          <a:p>
            <a:pPr>
              <a:lnSpc>
                <a:spcPts val="6998"/>
              </a:lnSpc>
            </a:pPr>
            <a:r>
              <a:rPr lang="fr-CA" sz="5000" dirty="0">
                <a:solidFill>
                  <a:srgbClr val="000000"/>
                </a:solidFill>
                <a:latin typeface="Poppins Medium"/>
              </a:rPr>
              <a:t>Pourquoi les travailleuses se rendent chez </a:t>
            </a:r>
            <a:r>
              <a:rPr lang="fr-CA" sz="5000" dirty="0" err="1">
                <a:solidFill>
                  <a:srgbClr val="000000"/>
                </a:solidFill>
                <a:latin typeface="Poppins Medium"/>
              </a:rPr>
              <a:t>un·e</a:t>
            </a:r>
            <a:r>
              <a:rPr lang="fr-CA" sz="5000" dirty="0">
                <a:solidFill>
                  <a:srgbClr val="000000"/>
                </a:solidFill>
                <a:latin typeface="Poppins Medium"/>
              </a:rPr>
              <a:t> médecin?</a:t>
            </a:r>
          </a:p>
        </p:txBody>
      </p:sp>
      <p:grpSp>
        <p:nvGrpSpPr>
          <p:cNvPr id="3" name="Group 3"/>
          <p:cNvGrpSpPr/>
          <p:nvPr/>
        </p:nvGrpSpPr>
        <p:grpSpPr>
          <a:xfrm>
            <a:off x="7080469" y="1236281"/>
            <a:ext cx="9525000" cy="1477328"/>
            <a:chOff x="709" y="-170371"/>
            <a:chExt cx="10525498" cy="1969769"/>
          </a:xfrm>
        </p:grpSpPr>
        <p:grpSp>
          <p:nvGrpSpPr>
            <p:cNvPr id="4" name="Group 4"/>
            <p:cNvGrpSpPr/>
            <p:nvPr/>
          </p:nvGrpSpPr>
          <p:grpSpPr>
            <a:xfrm>
              <a:off x="709" y="335250"/>
              <a:ext cx="211627" cy="240000"/>
              <a:chOff x="14139" y="0"/>
              <a:chExt cx="4220492" cy="4786332"/>
            </a:xfrm>
          </p:grpSpPr>
          <p:sp>
            <p:nvSpPr>
              <p:cNvPr id="5" name="Freeform 5"/>
              <p:cNvSpPr/>
              <p:nvPr/>
            </p:nvSpPr>
            <p:spPr>
              <a:xfrm>
                <a:off x="14139" y="0"/>
                <a:ext cx="4220492"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98248" y="-170371"/>
              <a:ext cx="9627959" cy="1969769"/>
            </a:xfrm>
            <a:prstGeom prst="rect">
              <a:avLst/>
            </a:prstGeom>
          </p:spPr>
          <p:txBody>
            <a:bodyPr wrap="square" lIns="0" tIns="0" rIns="0" bIns="0" rtlCol="0" anchor="t">
              <a:spAutoFit/>
            </a:bodyPr>
            <a:lstStyle/>
            <a:p>
              <a:pPr algn="just"/>
              <a:r>
                <a:rPr lang="fr-CA" sz="3200" dirty="0">
                  <a:solidFill>
                    <a:srgbClr val="000000"/>
                  </a:solidFill>
                  <a:latin typeface="Poppins Light"/>
                </a:rPr>
                <a:t>Les harceleurs utilisent un éventail de comportements pour déployer leur pouvoir sur les travailleuses</a:t>
              </a:r>
            </a:p>
          </p:txBody>
        </p:sp>
      </p:grpSp>
      <p:grpSp>
        <p:nvGrpSpPr>
          <p:cNvPr id="7" name="Group 7"/>
          <p:cNvGrpSpPr/>
          <p:nvPr/>
        </p:nvGrpSpPr>
        <p:grpSpPr>
          <a:xfrm>
            <a:off x="7065737" y="3585886"/>
            <a:ext cx="9525555" cy="1477328"/>
            <a:chOff x="710" y="-792582"/>
            <a:chExt cx="10948595" cy="1969774"/>
          </a:xfrm>
        </p:grpSpPr>
        <p:grpSp>
          <p:nvGrpSpPr>
            <p:cNvPr id="8" name="Group 8"/>
            <p:cNvGrpSpPr/>
            <p:nvPr/>
          </p:nvGrpSpPr>
          <p:grpSpPr>
            <a:xfrm>
              <a:off x="710" y="68550"/>
              <a:ext cx="220120" cy="240000"/>
              <a:chOff x="14169" y="0"/>
              <a:chExt cx="4389856" cy="4786332"/>
            </a:xfrm>
          </p:grpSpPr>
          <p:sp>
            <p:nvSpPr>
              <p:cNvPr id="9" name="Freeform 9"/>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0" name="TextBox 10"/>
            <p:cNvSpPr txBox="1"/>
            <p:nvPr/>
          </p:nvSpPr>
          <p:spPr>
            <a:xfrm>
              <a:off x="901144" y="-792582"/>
              <a:ext cx="10048161" cy="1969774"/>
            </a:xfrm>
            <a:prstGeom prst="rect">
              <a:avLst/>
            </a:prstGeom>
          </p:spPr>
          <p:txBody>
            <a:bodyPr lIns="0" tIns="0" rIns="0" bIns="0" rtlCol="0" anchor="t">
              <a:spAutoFit/>
            </a:bodyPr>
            <a:lstStyle/>
            <a:p>
              <a:pPr algn="just"/>
              <a:r>
                <a:rPr lang="fr-CA" sz="3200" dirty="0">
                  <a:solidFill>
                    <a:srgbClr val="000000"/>
                  </a:solidFill>
                  <a:latin typeface="Poppins Light"/>
                </a:rPr>
                <a:t>Toutes les participantes ont cherché à trouver une </a:t>
              </a:r>
              <a:r>
                <a:rPr lang="fr-CA" sz="3200" b="1" dirty="0">
                  <a:solidFill>
                    <a:srgbClr val="000000"/>
                  </a:solidFill>
                  <a:latin typeface="Poppins Light"/>
                </a:rPr>
                <a:t>solution à l’échelle du milieu de travail</a:t>
              </a:r>
            </a:p>
          </p:txBody>
        </p:sp>
      </p:grpSp>
      <p:grpSp>
        <p:nvGrpSpPr>
          <p:cNvPr id="11" name="Group 11"/>
          <p:cNvGrpSpPr/>
          <p:nvPr/>
        </p:nvGrpSpPr>
        <p:grpSpPr>
          <a:xfrm>
            <a:off x="7102951" y="5935491"/>
            <a:ext cx="9435555" cy="1477328"/>
            <a:chOff x="710" y="-43302"/>
            <a:chExt cx="10948595" cy="1969772"/>
          </a:xfrm>
        </p:grpSpPr>
        <p:grpSp>
          <p:nvGrpSpPr>
            <p:cNvPr id="12" name="Group 12"/>
            <p:cNvGrpSpPr/>
            <p:nvPr/>
          </p:nvGrpSpPr>
          <p:grpSpPr>
            <a:xfrm>
              <a:off x="710" y="335250"/>
              <a:ext cx="220120" cy="240000"/>
              <a:chOff x="14169" y="0"/>
              <a:chExt cx="4389856" cy="4786332"/>
            </a:xfrm>
          </p:grpSpPr>
          <p:sp>
            <p:nvSpPr>
              <p:cNvPr id="13" name="Freeform 13"/>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901143" y="-43302"/>
              <a:ext cx="10048162" cy="1969772"/>
            </a:xfrm>
            <a:prstGeom prst="rect">
              <a:avLst/>
            </a:prstGeom>
          </p:spPr>
          <p:txBody>
            <a:bodyPr lIns="0" tIns="0" rIns="0" bIns="0" rtlCol="0" anchor="t">
              <a:spAutoFit/>
            </a:bodyPr>
            <a:lstStyle/>
            <a:p>
              <a:pPr algn="just"/>
              <a:r>
                <a:rPr lang="fr-CA" sz="3200" b="1" dirty="0">
                  <a:solidFill>
                    <a:srgbClr val="000000"/>
                  </a:solidFill>
                  <a:latin typeface="Poppins Light"/>
                </a:rPr>
                <a:t>Victimisation secondaire </a:t>
              </a:r>
              <a:r>
                <a:rPr lang="fr-CA" sz="3200" dirty="0">
                  <a:solidFill>
                    <a:srgbClr val="000000"/>
                  </a:solidFill>
                  <a:latin typeface="Poppins Light"/>
                </a:rPr>
                <a:t>par l’employeur: banalisation, réduction au silence, inquisition, représailles</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18" name="TextBox 14">
            <a:extLst>
              <a:ext uri="{FF2B5EF4-FFF2-40B4-BE49-F238E27FC236}">
                <a16:creationId xmlns:a16="http://schemas.microsoft.com/office/drawing/2014/main" id="{D1B79918-80E0-494E-BF28-36AC0124DA8A}"/>
              </a:ext>
            </a:extLst>
          </p:cNvPr>
          <p:cNvSpPr txBox="1"/>
          <p:nvPr/>
        </p:nvSpPr>
        <p:spPr>
          <a:xfrm>
            <a:off x="7811602" y="8065834"/>
            <a:ext cx="8659557" cy="984885"/>
          </a:xfrm>
          <a:prstGeom prst="rect">
            <a:avLst/>
          </a:prstGeom>
        </p:spPr>
        <p:txBody>
          <a:bodyPr lIns="0" tIns="0" rIns="0" bIns="0" rtlCol="0" anchor="t">
            <a:spAutoFit/>
          </a:bodyPr>
          <a:lstStyle/>
          <a:p>
            <a:pPr algn="just"/>
            <a:r>
              <a:rPr lang="fr-CA" sz="3200" dirty="0">
                <a:solidFill>
                  <a:srgbClr val="000000"/>
                </a:solidFill>
                <a:latin typeface="Poppins Light"/>
                <a:sym typeface="Wingdings" pitchFamily="2" charset="2"/>
              </a:rPr>
              <a:t> </a:t>
            </a:r>
            <a:r>
              <a:rPr lang="fr-CA" sz="3200" dirty="0">
                <a:solidFill>
                  <a:srgbClr val="000000"/>
                </a:solidFill>
                <a:latin typeface="Poppins Light"/>
              </a:rPr>
              <a:t>La réclamation pour accident de travail: </a:t>
            </a:r>
            <a:r>
              <a:rPr lang="fr-CA" sz="3200" b="1" dirty="0">
                <a:solidFill>
                  <a:srgbClr val="000000"/>
                </a:solidFill>
                <a:latin typeface="Poppins Light"/>
              </a:rPr>
              <a:t>une sortie de secours </a:t>
            </a:r>
          </a:p>
        </p:txBody>
      </p:sp>
    </p:spTree>
    <p:extLst>
      <p:ext uri="{BB962C8B-B14F-4D97-AF65-F5344CB8AC3E}">
        <p14:creationId xmlns:p14="http://schemas.microsoft.com/office/powerpoint/2010/main" val="38001217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7" name="Bulle rectangulaire 6">
            <a:extLst>
              <a:ext uri="{FF2B5EF4-FFF2-40B4-BE49-F238E27FC236}">
                <a16:creationId xmlns:a16="http://schemas.microsoft.com/office/drawing/2014/main" id="{8700F9BD-83F1-B945-B9D5-D8E8E930E50B}"/>
              </a:ext>
            </a:extLst>
          </p:cNvPr>
          <p:cNvSpPr/>
          <p:nvPr/>
        </p:nvSpPr>
        <p:spPr>
          <a:xfrm>
            <a:off x="2840930" y="2171700"/>
            <a:ext cx="12230098" cy="6485172"/>
          </a:xfrm>
          <a:prstGeom prst="wedgeRectCallout">
            <a:avLst>
              <a:gd name="adj1" fmla="val -38411"/>
              <a:gd name="adj2" fmla="val 64863"/>
            </a:avLst>
          </a:prstGeom>
          <a:solidFill>
            <a:srgbClr val="D3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3"/>
          <p:cNvSpPr txBox="1"/>
          <p:nvPr/>
        </p:nvSpPr>
        <p:spPr>
          <a:xfrm>
            <a:off x="3759281" y="3184383"/>
            <a:ext cx="10393395" cy="4459806"/>
          </a:xfrm>
          <a:prstGeom prst="rect">
            <a:avLst/>
          </a:prstGeom>
        </p:spPr>
        <p:txBody>
          <a:bodyPr wrap="square" lIns="0" tIns="0" rIns="0" bIns="0" rtlCol="0" anchor="t">
            <a:spAutoFit/>
          </a:bodyPr>
          <a:lstStyle/>
          <a:p>
            <a:pPr algn="just"/>
            <a:r>
              <a:rPr lang="fr-CA" sz="4800" dirty="0">
                <a:solidFill>
                  <a:srgbClr val="000000"/>
                </a:solidFill>
                <a:latin typeface="Poppins Light"/>
              </a:rPr>
              <a:t>« L'infirmier, il a commencé à me poser des questions vraiment personnelles. Du genre : « est-ce que tu t'es déjà mutilée? Est-ce que t'as déjà été en psychiatrie? » (…) (Adriana)</a:t>
            </a:r>
          </a:p>
        </p:txBody>
      </p:sp>
      <p:sp>
        <p:nvSpPr>
          <p:cNvPr id="5" name="Rectangle : coins arrondis 4">
            <a:extLst>
              <a:ext uri="{FF2B5EF4-FFF2-40B4-BE49-F238E27FC236}">
                <a16:creationId xmlns:a16="http://schemas.microsoft.com/office/drawing/2014/main" id="{90ABEB47-612F-4A43-A7ED-9459A595048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DD25451-CCF1-434A-87B5-334653E5D2E9}"/>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8" name="ZoneTexte 7">
            <a:extLst>
              <a:ext uri="{FF2B5EF4-FFF2-40B4-BE49-F238E27FC236}">
                <a16:creationId xmlns:a16="http://schemas.microsoft.com/office/drawing/2014/main" id="{5DEEDDFB-243C-194C-89F9-93EA1769E871}"/>
              </a:ext>
            </a:extLst>
          </p:cNvPr>
          <p:cNvSpPr txBox="1"/>
          <p:nvPr/>
        </p:nvSpPr>
        <p:spPr>
          <a:xfrm>
            <a:off x="4628234" y="699430"/>
            <a:ext cx="7018268" cy="523220"/>
          </a:xfrm>
          <a:prstGeom prst="rect">
            <a:avLst/>
          </a:prstGeom>
          <a:noFill/>
        </p:spPr>
        <p:txBody>
          <a:bodyPr wrap="none" rtlCol="0">
            <a:spAutoFit/>
          </a:bodyPr>
          <a:lstStyle/>
          <a:p>
            <a:r>
              <a:rPr lang="fr-CA" sz="2800" dirty="0">
                <a:solidFill>
                  <a:schemeClr val="tx1">
                    <a:lumMod val="85000"/>
                    <a:lumOff val="15000"/>
                  </a:schemeClr>
                </a:solidFill>
                <a:latin typeface="Poppins" pitchFamily="2" charset="77"/>
                <a:cs typeface="Poppins" pitchFamily="2" charset="77"/>
              </a:rPr>
              <a:t>RELÉGUER LE HARCÈLEMENT AU MÉDICAL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7" name="Bulle rectangulaire 6">
            <a:extLst>
              <a:ext uri="{FF2B5EF4-FFF2-40B4-BE49-F238E27FC236}">
                <a16:creationId xmlns:a16="http://schemas.microsoft.com/office/drawing/2014/main" id="{8700F9BD-83F1-B945-B9D5-D8E8E930E50B}"/>
              </a:ext>
            </a:extLst>
          </p:cNvPr>
          <p:cNvSpPr/>
          <p:nvPr/>
        </p:nvSpPr>
        <p:spPr>
          <a:xfrm>
            <a:off x="2220565" y="2508926"/>
            <a:ext cx="13846870" cy="5105400"/>
          </a:xfrm>
          <a:prstGeom prst="wedgeRectCallout">
            <a:avLst>
              <a:gd name="adj1" fmla="val 35317"/>
              <a:gd name="adj2" fmla="val 64132"/>
            </a:avLst>
          </a:prstGeom>
          <a:solidFill>
            <a:srgbClr val="D3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3"/>
          <p:cNvSpPr txBox="1"/>
          <p:nvPr/>
        </p:nvSpPr>
        <p:spPr>
          <a:xfrm>
            <a:off x="3185803" y="3214966"/>
            <a:ext cx="11916393" cy="3693319"/>
          </a:xfrm>
          <a:prstGeom prst="rect">
            <a:avLst/>
          </a:prstGeom>
        </p:spPr>
        <p:txBody>
          <a:bodyPr wrap="square" lIns="0" tIns="0" rIns="0" bIns="0" rtlCol="0" anchor="t">
            <a:spAutoFit/>
          </a:bodyPr>
          <a:lstStyle/>
          <a:p>
            <a:pPr algn="just"/>
            <a:r>
              <a:rPr lang="fr-CA" sz="4800" dirty="0">
                <a:solidFill>
                  <a:srgbClr val="000000"/>
                </a:solidFill>
                <a:latin typeface="Poppins Light"/>
              </a:rPr>
              <a:t>« C'est moi l'problème, c'est c'qu'on m'a fait comprendre! J'suis pas la victime! Je suis l'problème! Ça là, ça a toute sorte d'aspects, psychologiquement parlant. » (Lyne)</a:t>
            </a:r>
          </a:p>
        </p:txBody>
      </p:sp>
      <p:sp>
        <p:nvSpPr>
          <p:cNvPr id="5" name="Rectangle : coins arrondis 4">
            <a:extLst>
              <a:ext uri="{FF2B5EF4-FFF2-40B4-BE49-F238E27FC236}">
                <a16:creationId xmlns:a16="http://schemas.microsoft.com/office/drawing/2014/main" id="{90ABEB47-612F-4A43-A7ED-9459A595048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DD25451-CCF1-434A-87B5-334653E5D2E9}"/>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8" name="ZoneTexte 7">
            <a:extLst>
              <a:ext uri="{FF2B5EF4-FFF2-40B4-BE49-F238E27FC236}">
                <a16:creationId xmlns:a16="http://schemas.microsoft.com/office/drawing/2014/main" id="{8C3B13ED-FFCA-0649-A5F2-2B1BE1F5A6DA}"/>
              </a:ext>
            </a:extLst>
          </p:cNvPr>
          <p:cNvSpPr txBox="1"/>
          <p:nvPr/>
        </p:nvSpPr>
        <p:spPr>
          <a:xfrm>
            <a:off x="4628234" y="699430"/>
            <a:ext cx="8467383" cy="523220"/>
          </a:xfrm>
          <a:prstGeom prst="rect">
            <a:avLst/>
          </a:prstGeom>
          <a:noFill/>
        </p:spPr>
        <p:txBody>
          <a:bodyPr wrap="none" rtlCol="0">
            <a:spAutoFit/>
          </a:bodyPr>
          <a:lstStyle/>
          <a:p>
            <a:r>
              <a:rPr lang="fr-CA" sz="2800" dirty="0">
                <a:solidFill>
                  <a:schemeClr val="tx1">
                    <a:lumMod val="85000"/>
                    <a:lumOff val="15000"/>
                  </a:schemeClr>
                </a:solidFill>
                <a:latin typeface="Poppins" pitchFamily="2" charset="77"/>
                <a:cs typeface="Poppins" pitchFamily="2" charset="77"/>
              </a:rPr>
              <a:t>UTILISATION DU DOSSIER MÉDICAL DE LA VICTIME</a:t>
            </a:r>
          </a:p>
        </p:txBody>
      </p:sp>
    </p:spTree>
    <p:extLst>
      <p:ext uri="{BB962C8B-B14F-4D97-AF65-F5344CB8AC3E}">
        <p14:creationId xmlns:p14="http://schemas.microsoft.com/office/powerpoint/2010/main" val="3783380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7" name="Bulle rectangulaire 6">
            <a:extLst>
              <a:ext uri="{FF2B5EF4-FFF2-40B4-BE49-F238E27FC236}">
                <a16:creationId xmlns:a16="http://schemas.microsoft.com/office/drawing/2014/main" id="{8700F9BD-83F1-B945-B9D5-D8E8E930E50B}"/>
              </a:ext>
            </a:extLst>
          </p:cNvPr>
          <p:cNvSpPr/>
          <p:nvPr/>
        </p:nvSpPr>
        <p:spPr>
          <a:xfrm>
            <a:off x="2590800" y="2628899"/>
            <a:ext cx="12551470" cy="5727317"/>
          </a:xfrm>
          <a:prstGeom prst="wedgeRectCallout">
            <a:avLst>
              <a:gd name="adj1" fmla="val -2689"/>
              <a:gd name="adj2" fmla="val 63034"/>
            </a:avLst>
          </a:prstGeom>
          <a:solidFill>
            <a:srgbClr val="D3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3"/>
          <p:cNvSpPr txBox="1"/>
          <p:nvPr/>
        </p:nvSpPr>
        <p:spPr>
          <a:xfrm>
            <a:off x="3878767" y="3537757"/>
            <a:ext cx="9895148" cy="3693319"/>
          </a:xfrm>
          <a:prstGeom prst="rect">
            <a:avLst/>
          </a:prstGeom>
        </p:spPr>
        <p:txBody>
          <a:bodyPr wrap="square" lIns="0" tIns="0" rIns="0" bIns="0" rtlCol="0" anchor="t">
            <a:spAutoFit/>
          </a:bodyPr>
          <a:lstStyle/>
          <a:p>
            <a:pPr algn="just"/>
            <a:r>
              <a:rPr lang="fr-CA" sz="4800" dirty="0">
                <a:solidFill>
                  <a:srgbClr val="000000"/>
                </a:solidFill>
                <a:latin typeface="Poppins Light"/>
              </a:rPr>
              <a:t>« Faque t'sais ils vont fouiller vraiment partout dans ta vie là, pis là, « T'as-tu été abusée? T'as-tu... » toute pour dire que c'est pas au travail! » (Sandra) </a:t>
            </a:r>
          </a:p>
        </p:txBody>
      </p:sp>
      <p:sp>
        <p:nvSpPr>
          <p:cNvPr id="5" name="Rectangle : coins arrondis 4">
            <a:extLst>
              <a:ext uri="{FF2B5EF4-FFF2-40B4-BE49-F238E27FC236}">
                <a16:creationId xmlns:a16="http://schemas.microsoft.com/office/drawing/2014/main" id="{90ABEB47-612F-4A43-A7ED-9459A595048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DD25451-CCF1-434A-87B5-334653E5D2E9}"/>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8" name="ZoneTexte 7">
            <a:extLst>
              <a:ext uri="{FF2B5EF4-FFF2-40B4-BE49-F238E27FC236}">
                <a16:creationId xmlns:a16="http://schemas.microsoft.com/office/drawing/2014/main" id="{76D7401D-EABD-E243-A6BB-C521B599D997}"/>
              </a:ext>
            </a:extLst>
          </p:cNvPr>
          <p:cNvSpPr txBox="1"/>
          <p:nvPr/>
        </p:nvSpPr>
        <p:spPr>
          <a:xfrm>
            <a:off x="4628234" y="699430"/>
            <a:ext cx="8467383" cy="523220"/>
          </a:xfrm>
          <a:prstGeom prst="rect">
            <a:avLst/>
          </a:prstGeom>
          <a:noFill/>
        </p:spPr>
        <p:txBody>
          <a:bodyPr wrap="none" rtlCol="0">
            <a:spAutoFit/>
          </a:bodyPr>
          <a:lstStyle/>
          <a:p>
            <a:r>
              <a:rPr lang="fr-CA" sz="2800" dirty="0">
                <a:solidFill>
                  <a:schemeClr val="tx1">
                    <a:lumMod val="85000"/>
                    <a:lumOff val="15000"/>
                  </a:schemeClr>
                </a:solidFill>
                <a:latin typeface="Poppins" pitchFamily="2" charset="77"/>
                <a:cs typeface="Poppins" pitchFamily="2" charset="77"/>
              </a:rPr>
              <a:t>UTILISATION DU DOSSIER MÉDICAL DE LA VICTIME</a:t>
            </a:r>
          </a:p>
        </p:txBody>
      </p:sp>
    </p:spTree>
    <p:extLst>
      <p:ext uri="{BB962C8B-B14F-4D97-AF65-F5344CB8AC3E}">
        <p14:creationId xmlns:p14="http://schemas.microsoft.com/office/powerpoint/2010/main" val="1270789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7" name="Bulle rectangulaire 6">
            <a:extLst>
              <a:ext uri="{FF2B5EF4-FFF2-40B4-BE49-F238E27FC236}">
                <a16:creationId xmlns:a16="http://schemas.microsoft.com/office/drawing/2014/main" id="{8700F9BD-83F1-B945-B9D5-D8E8E930E50B}"/>
              </a:ext>
            </a:extLst>
          </p:cNvPr>
          <p:cNvSpPr/>
          <p:nvPr/>
        </p:nvSpPr>
        <p:spPr>
          <a:xfrm>
            <a:off x="2400300" y="2247900"/>
            <a:ext cx="13487400" cy="6602392"/>
          </a:xfrm>
          <a:prstGeom prst="wedgeRectCallout">
            <a:avLst>
              <a:gd name="adj1" fmla="val 4995"/>
              <a:gd name="adj2" fmla="val 62668"/>
            </a:avLst>
          </a:prstGeom>
          <a:solidFill>
            <a:srgbClr val="D3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3"/>
          <p:cNvSpPr txBox="1"/>
          <p:nvPr/>
        </p:nvSpPr>
        <p:spPr>
          <a:xfrm>
            <a:off x="3886201" y="3108904"/>
            <a:ext cx="10744199" cy="4930196"/>
          </a:xfrm>
          <a:prstGeom prst="rect">
            <a:avLst/>
          </a:prstGeom>
        </p:spPr>
        <p:txBody>
          <a:bodyPr wrap="square" lIns="0" tIns="0" rIns="0" bIns="0" rtlCol="0" anchor="t">
            <a:spAutoFit/>
          </a:bodyPr>
          <a:lstStyle/>
          <a:p>
            <a:pPr algn="just">
              <a:lnSpc>
                <a:spcPts val="5530"/>
              </a:lnSpc>
            </a:pPr>
            <a:r>
              <a:rPr lang="fr-CA" sz="4400" dirty="0">
                <a:solidFill>
                  <a:srgbClr val="000000"/>
                </a:solidFill>
                <a:latin typeface="Poppins Light"/>
              </a:rPr>
              <a:t>« J'trouvais ça intimidant, j'trouvais ça rabaissant, parce que c'est l'histoire de toute ma vie j'ai, j'compte pas ça à tout le monde. (…) J'trouve que c'est une forme d'intimidation d'être obligée de se mettre à nu comme ça. » (Anne-Marie) </a:t>
            </a:r>
          </a:p>
        </p:txBody>
      </p:sp>
      <p:sp>
        <p:nvSpPr>
          <p:cNvPr id="5" name="Rectangle : coins arrondis 4">
            <a:extLst>
              <a:ext uri="{FF2B5EF4-FFF2-40B4-BE49-F238E27FC236}">
                <a16:creationId xmlns:a16="http://schemas.microsoft.com/office/drawing/2014/main" id="{90ABEB47-612F-4A43-A7ED-9459A595048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DD25451-CCF1-434A-87B5-334653E5D2E9}"/>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8" name="ZoneTexte 7">
            <a:extLst>
              <a:ext uri="{FF2B5EF4-FFF2-40B4-BE49-F238E27FC236}">
                <a16:creationId xmlns:a16="http://schemas.microsoft.com/office/drawing/2014/main" id="{3C3609EC-C63E-BD41-9762-E1333AFE2014}"/>
              </a:ext>
            </a:extLst>
          </p:cNvPr>
          <p:cNvSpPr txBox="1"/>
          <p:nvPr/>
        </p:nvSpPr>
        <p:spPr>
          <a:xfrm>
            <a:off x="4628234" y="699430"/>
            <a:ext cx="10944022" cy="523220"/>
          </a:xfrm>
          <a:prstGeom prst="rect">
            <a:avLst/>
          </a:prstGeom>
          <a:noFill/>
        </p:spPr>
        <p:txBody>
          <a:bodyPr wrap="none" rtlCol="0">
            <a:spAutoFit/>
          </a:bodyPr>
          <a:lstStyle/>
          <a:p>
            <a:r>
              <a:rPr lang="fr-CA" sz="2800" dirty="0">
                <a:solidFill>
                  <a:schemeClr val="tx1">
                    <a:lumMod val="85000"/>
                    <a:lumOff val="15000"/>
                  </a:schemeClr>
                </a:solidFill>
                <a:latin typeface="Poppins" pitchFamily="2" charset="77"/>
                <a:cs typeface="Poppins" pitchFamily="2" charset="77"/>
              </a:rPr>
              <a:t>EN DÉCOUDRE DEVANT LE TRIBUNAL ADMINISTRATIF DU TRAVAIL</a:t>
            </a:r>
          </a:p>
        </p:txBody>
      </p:sp>
    </p:spTree>
    <p:extLst>
      <p:ext uri="{BB962C8B-B14F-4D97-AF65-F5344CB8AC3E}">
        <p14:creationId xmlns:p14="http://schemas.microsoft.com/office/powerpoint/2010/main" val="337071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7" name="Bulle rectangulaire 6">
            <a:extLst>
              <a:ext uri="{FF2B5EF4-FFF2-40B4-BE49-F238E27FC236}">
                <a16:creationId xmlns:a16="http://schemas.microsoft.com/office/drawing/2014/main" id="{8700F9BD-83F1-B945-B9D5-D8E8E930E50B}"/>
              </a:ext>
            </a:extLst>
          </p:cNvPr>
          <p:cNvSpPr/>
          <p:nvPr/>
        </p:nvSpPr>
        <p:spPr>
          <a:xfrm>
            <a:off x="3028949" y="2362199"/>
            <a:ext cx="12230102" cy="6068992"/>
          </a:xfrm>
          <a:prstGeom prst="wedgeRectCallout">
            <a:avLst>
              <a:gd name="adj1" fmla="val 40339"/>
              <a:gd name="adj2" fmla="val 65864"/>
            </a:avLst>
          </a:prstGeom>
          <a:solidFill>
            <a:srgbClr val="D3E4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TextBox 3"/>
          <p:cNvSpPr txBox="1"/>
          <p:nvPr/>
        </p:nvSpPr>
        <p:spPr>
          <a:xfrm>
            <a:off x="4305300" y="2931597"/>
            <a:ext cx="9677399" cy="4930196"/>
          </a:xfrm>
          <a:prstGeom prst="rect">
            <a:avLst/>
          </a:prstGeom>
        </p:spPr>
        <p:txBody>
          <a:bodyPr wrap="square" lIns="0" tIns="0" rIns="0" bIns="0" rtlCol="0" anchor="t">
            <a:spAutoFit/>
          </a:bodyPr>
          <a:lstStyle/>
          <a:p>
            <a:pPr algn="just">
              <a:lnSpc>
                <a:spcPts val="5530"/>
              </a:lnSpc>
            </a:pPr>
            <a:r>
              <a:rPr lang="fr-CA" sz="4400" dirty="0">
                <a:solidFill>
                  <a:srgbClr val="000000"/>
                </a:solidFill>
                <a:latin typeface="Poppins Light"/>
              </a:rPr>
              <a:t>« Mon dossier médical il s'est... il s'est promené. Faque fallait vouloir réussir, fallait vouloir que les choses changent (…). Mais... j'me suis sentie encore comme genre, violée, t'sais, au plus profond de moi. » </a:t>
            </a:r>
            <a:r>
              <a:rPr lang="fr-CA" sz="4400">
                <a:solidFill>
                  <a:srgbClr val="000000"/>
                </a:solidFill>
                <a:latin typeface="Poppins Light"/>
              </a:rPr>
              <a:t>(Evelyne)</a:t>
            </a:r>
            <a:endParaRPr lang="fr-CA" sz="4400" dirty="0">
              <a:solidFill>
                <a:srgbClr val="000000"/>
              </a:solidFill>
              <a:latin typeface="Poppins Light"/>
            </a:endParaRPr>
          </a:p>
        </p:txBody>
      </p:sp>
      <p:sp>
        <p:nvSpPr>
          <p:cNvPr id="5" name="Rectangle : coins arrondis 4">
            <a:extLst>
              <a:ext uri="{FF2B5EF4-FFF2-40B4-BE49-F238E27FC236}">
                <a16:creationId xmlns:a16="http://schemas.microsoft.com/office/drawing/2014/main" id="{90ABEB47-612F-4A43-A7ED-9459A595048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6DD25451-CCF1-434A-87B5-334653E5D2E9}"/>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
        <p:nvSpPr>
          <p:cNvPr id="8" name="ZoneTexte 7">
            <a:extLst>
              <a:ext uri="{FF2B5EF4-FFF2-40B4-BE49-F238E27FC236}">
                <a16:creationId xmlns:a16="http://schemas.microsoft.com/office/drawing/2014/main" id="{3C3609EC-C63E-BD41-9762-E1333AFE2014}"/>
              </a:ext>
            </a:extLst>
          </p:cNvPr>
          <p:cNvSpPr txBox="1"/>
          <p:nvPr/>
        </p:nvSpPr>
        <p:spPr>
          <a:xfrm>
            <a:off x="4628234" y="699430"/>
            <a:ext cx="10944022" cy="523220"/>
          </a:xfrm>
          <a:prstGeom prst="rect">
            <a:avLst/>
          </a:prstGeom>
          <a:noFill/>
        </p:spPr>
        <p:txBody>
          <a:bodyPr wrap="none" rtlCol="0">
            <a:spAutoFit/>
          </a:bodyPr>
          <a:lstStyle/>
          <a:p>
            <a:r>
              <a:rPr lang="fr-CA" sz="2800" dirty="0">
                <a:solidFill>
                  <a:schemeClr val="tx1">
                    <a:lumMod val="85000"/>
                    <a:lumOff val="15000"/>
                  </a:schemeClr>
                </a:solidFill>
                <a:latin typeface="Poppins" pitchFamily="2" charset="77"/>
                <a:cs typeface="Poppins" pitchFamily="2" charset="77"/>
              </a:rPr>
              <a:t>EN DÉCOUDRE DEVANT LE TRIBUNAL ADMINISTRATIF DU TRAVAIL</a:t>
            </a:r>
          </a:p>
        </p:txBody>
      </p:sp>
    </p:spTree>
    <p:extLst>
      <p:ext uri="{BB962C8B-B14F-4D97-AF65-F5344CB8AC3E}">
        <p14:creationId xmlns:p14="http://schemas.microsoft.com/office/powerpoint/2010/main" val="325680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0522" y="3958792"/>
            <a:ext cx="5440554" cy="2660985"/>
          </a:xfrm>
          <a:prstGeom prst="rect">
            <a:avLst/>
          </a:prstGeom>
        </p:spPr>
        <p:txBody>
          <a:bodyPr wrap="square" lIns="0" tIns="0" rIns="0" bIns="0" rtlCol="0" anchor="t">
            <a:spAutoFit/>
          </a:bodyPr>
          <a:lstStyle/>
          <a:p>
            <a:pPr>
              <a:lnSpc>
                <a:spcPts val="6998"/>
              </a:lnSpc>
            </a:pPr>
            <a:r>
              <a:rPr lang="fr-CA" sz="5000" dirty="0">
                <a:solidFill>
                  <a:srgbClr val="000000"/>
                </a:solidFill>
                <a:latin typeface="Poppins Medium"/>
              </a:rPr>
              <a:t>Quelles analyses peut-on tirer de la recherche?</a:t>
            </a:r>
          </a:p>
        </p:txBody>
      </p:sp>
      <p:grpSp>
        <p:nvGrpSpPr>
          <p:cNvPr id="3" name="Group 3"/>
          <p:cNvGrpSpPr/>
          <p:nvPr/>
        </p:nvGrpSpPr>
        <p:grpSpPr>
          <a:xfrm>
            <a:off x="7177903" y="2048792"/>
            <a:ext cx="9525000" cy="984885"/>
            <a:chOff x="709" y="-170371"/>
            <a:chExt cx="10525498" cy="1313179"/>
          </a:xfrm>
        </p:grpSpPr>
        <p:grpSp>
          <p:nvGrpSpPr>
            <p:cNvPr id="4" name="Group 4"/>
            <p:cNvGrpSpPr/>
            <p:nvPr/>
          </p:nvGrpSpPr>
          <p:grpSpPr>
            <a:xfrm>
              <a:off x="709" y="335250"/>
              <a:ext cx="211627" cy="240000"/>
              <a:chOff x="14139" y="0"/>
              <a:chExt cx="4220492" cy="4786332"/>
            </a:xfrm>
          </p:grpSpPr>
          <p:sp>
            <p:nvSpPr>
              <p:cNvPr id="5" name="Freeform 5"/>
              <p:cNvSpPr/>
              <p:nvPr/>
            </p:nvSpPr>
            <p:spPr>
              <a:xfrm>
                <a:off x="14139" y="0"/>
                <a:ext cx="4220492"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98248" y="-170371"/>
              <a:ext cx="9627959" cy="1313179"/>
            </a:xfrm>
            <a:prstGeom prst="rect">
              <a:avLst/>
            </a:prstGeom>
          </p:spPr>
          <p:txBody>
            <a:bodyPr wrap="square" lIns="0" tIns="0" rIns="0" bIns="0" rtlCol="0" anchor="t">
              <a:spAutoFit/>
            </a:bodyPr>
            <a:lstStyle/>
            <a:p>
              <a:pPr algn="just"/>
              <a:r>
                <a:rPr lang="fr-CA" sz="3200" dirty="0">
                  <a:solidFill>
                    <a:srgbClr val="000000"/>
                  </a:solidFill>
                  <a:latin typeface="Poppins Light"/>
                </a:rPr>
                <a:t>La santé mentale des victimes est au cœur du litige</a:t>
              </a:r>
            </a:p>
          </p:txBody>
        </p:sp>
      </p:grpSp>
      <p:grpSp>
        <p:nvGrpSpPr>
          <p:cNvPr id="7" name="Group 7"/>
          <p:cNvGrpSpPr/>
          <p:nvPr/>
        </p:nvGrpSpPr>
        <p:grpSpPr>
          <a:xfrm>
            <a:off x="7080469" y="3958792"/>
            <a:ext cx="9525555" cy="1477328"/>
            <a:chOff x="710" y="-792582"/>
            <a:chExt cx="10948595" cy="1969772"/>
          </a:xfrm>
        </p:grpSpPr>
        <p:grpSp>
          <p:nvGrpSpPr>
            <p:cNvPr id="8" name="Group 8"/>
            <p:cNvGrpSpPr/>
            <p:nvPr/>
          </p:nvGrpSpPr>
          <p:grpSpPr>
            <a:xfrm>
              <a:off x="710" y="68550"/>
              <a:ext cx="220120" cy="240000"/>
              <a:chOff x="14169" y="0"/>
              <a:chExt cx="4389856" cy="4786332"/>
            </a:xfrm>
          </p:grpSpPr>
          <p:sp>
            <p:nvSpPr>
              <p:cNvPr id="9" name="Freeform 9"/>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0" name="TextBox 10"/>
            <p:cNvSpPr txBox="1"/>
            <p:nvPr/>
          </p:nvSpPr>
          <p:spPr>
            <a:xfrm>
              <a:off x="901143" y="-792582"/>
              <a:ext cx="10048162" cy="1969772"/>
            </a:xfrm>
            <a:prstGeom prst="rect">
              <a:avLst/>
            </a:prstGeom>
          </p:spPr>
          <p:txBody>
            <a:bodyPr lIns="0" tIns="0" rIns="0" bIns="0" rtlCol="0" anchor="t">
              <a:spAutoFit/>
            </a:bodyPr>
            <a:lstStyle/>
            <a:p>
              <a:pPr algn="just"/>
              <a:r>
                <a:rPr lang="fr-CA" sz="3200" b="1" dirty="0">
                  <a:solidFill>
                    <a:srgbClr val="000000"/>
                  </a:solidFill>
                  <a:latin typeface="Poppins Light"/>
                </a:rPr>
                <a:t>Inversion de la culpabilité</a:t>
              </a:r>
              <a:r>
                <a:rPr lang="fr-CA" sz="3200" dirty="0">
                  <a:solidFill>
                    <a:srgbClr val="000000"/>
                  </a:solidFill>
                  <a:latin typeface="Poppins Light"/>
                </a:rPr>
                <a:t>: la victime est responsable de sa situation tandis que employeur et agresseur sont exonérés</a:t>
              </a:r>
            </a:p>
          </p:txBody>
        </p:sp>
      </p:grpSp>
      <p:grpSp>
        <p:nvGrpSpPr>
          <p:cNvPr id="11" name="Group 11"/>
          <p:cNvGrpSpPr/>
          <p:nvPr/>
        </p:nvGrpSpPr>
        <p:grpSpPr>
          <a:xfrm>
            <a:off x="7170469" y="6657770"/>
            <a:ext cx="9435555" cy="1477328"/>
            <a:chOff x="710" y="-43302"/>
            <a:chExt cx="10948595" cy="1969772"/>
          </a:xfrm>
        </p:grpSpPr>
        <p:grpSp>
          <p:nvGrpSpPr>
            <p:cNvPr id="12" name="Group 12"/>
            <p:cNvGrpSpPr/>
            <p:nvPr/>
          </p:nvGrpSpPr>
          <p:grpSpPr>
            <a:xfrm>
              <a:off x="710" y="335250"/>
              <a:ext cx="220120" cy="240000"/>
              <a:chOff x="14169" y="0"/>
              <a:chExt cx="4389856" cy="4786332"/>
            </a:xfrm>
          </p:grpSpPr>
          <p:sp>
            <p:nvSpPr>
              <p:cNvPr id="13" name="Freeform 13"/>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901143" y="-43302"/>
              <a:ext cx="10048162" cy="1969772"/>
            </a:xfrm>
            <a:prstGeom prst="rect">
              <a:avLst/>
            </a:prstGeom>
          </p:spPr>
          <p:txBody>
            <a:bodyPr lIns="0" tIns="0" rIns="0" bIns="0" rtlCol="0" anchor="t">
              <a:spAutoFit/>
            </a:bodyPr>
            <a:lstStyle/>
            <a:p>
              <a:pPr algn="just"/>
              <a:r>
                <a:rPr lang="fr-CA" sz="3200" dirty="0">
                  <a:solidFill>
                    <a:srgbClr val="000000"/>
                  </a:solidFill>
                  <a:latin typeface="Poppins Light"/>
                </a:rPr>
                <a:t>Victimisation secondaire des travailleuses et occultation des violences sexistes et sexuelles</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194832"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2.</a:t>
            </a:r>
            <a:r>
              <a:rPr lang="fr-CA" sz="2500" dirty="0">
                <a:solidFill>
                  <a:schemeClr val="tx1">
                    <a:lumMod val="85000"/>
                    <a:lumOff val="15000"/>
                  </a:schemeClr>
                </a:solidFill>
                <a:latin typeface="Poppins" pitchFamily="2" charset="77"/>
                <a:cs typeface="Poppins" pitchFamily="2" charset="77"/>
              </a:rPr>
              <a:t> RÉSULTATS</a:t>
            </a:r>
          </a:p>
        </p:txBody>
      </p:sp>
    </p:spTree>
    <p:extLst>
      <p:ext uri="{BB962C8B-B14F-4D97-AF65-F5344CB8AC3E}">
        <p14:creationId xmlns:p14="http://schemas.microsoft.com/office/powerpoint/2010/main" val="242913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46099" y="3730522"/>
            <a:ext cx="4992702" cy="3558667"/>
          </a:xfrm>
          <a:prstGeom prst="rect">
            <a:avLst/>
          </a:prstGeom>
        </p:spPr>
        <p:txBody>
          <a:bodyPr wrap="square" lIns="0" tIns="0" rIns="0" bIns="0" rtlCol="0" anchor="t">
            <a:spAutoFit/>
          </a:bodyPr>
          <a:lstStyle/>
          <a:p>
            <a:pPr algn="just">
              <a:lnSpc>
                <a:spcPts val="6998"/>
              </a:lnSpc>
            </a:pPr>
            <a:r>
              <a:rPr lang="fr-CA" sz="5000" dirty="0">
                <a:solidFill>
                  <a:srgbClr val="000000"/>
                </a:solidFill>
                <a:latin typeface="Poppins Medium"/>
              </a:rPr>
              <a:t>Quelles conclusions doit-on tirer de la recherche?</a:t>
            </a:r>
          </a:p>
        </p:txBody>
      </p:sp>
      <p:grpSp>
        <p:nvGrpSpPr>
          <p:cNvPr id="3" name="Group 3"/>
          <p:cNvGrpSpPr/>
          <p:nvPr/>
        </p:nvGrpSpPr>
        <p:grpSpPr>
          <a:xfrm>
            <a:off x="6726185" y="1172401"/>
            <a:ext cx="10630452" cy="1477328"/>
            <a:chOff x="-19603" y="-498667"/>
            <a:chExt cx="10503321" cy="1969769"/>
          </a:xfrm>
        </p:grpSpPr>
        <p:grpSp>
          <p:nvGrpSpPr>
            <p:cNvPr id="4" name="Group 4"/>
            <p:cNvGrpSpPr/>
            <p:nvPr/>
          </p:nvGrpSpPr>
          <p:grpSpPr>
            <a:xfrm>
              <a:off x="-19603" y="339769"/>
              <a:ext cx="209860" cy="292800"/>
              <a:chOff x="-390947" y="90115"/>
              <a:chExt cx="4185252" cy="5839309"/>
            </a:xfrm>
          </p:grpSpPr>
          <p:sp>
            <p:nvSpPr>
              <p:cNvPr id="5" name="Freeform 5"/>
              <p:cNvSpPr/>
              <p:nvPr/>
            </p:nvSpPr>
            <p:spPr>
              <a:xfrm>
                <a:off x="-390947" y="90115"/>
                <a:ext cx="4185252" cy="5839309"/>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55759" y="-498667"/>
              <a:ext cx="9627959" cy="1969769"/>
            </a:xfrm>
            <a:prstGeom prst="rect">
              <a:avLst/>
            </a:prstGeom>
          </p:spPr>
          <p:txBody>
            <a:bodyPr wrap="square" lIns="0" tIns="0" rIns="0" bIns="0" rtlCol="0" anchor="t">
              <a:spAutoFit/>
            </a:bodyPr>
            <a:lstStyle/>
            <a:p>
              <a:pPr algn="just"/>
              <a:r>
                <a:rPr lang="fr-CA" sz="3200" dirty="0">
                  <a:solidFill>
                    <a:srgbClr val="000000"/>
                  </a:solidFill>
                  <a:latin typeface="Poppins Light"/>
                </a:rPr>
                <a:t>Une mauvaise caractérisation du harcèlement sexiste et sexuel entraîne une mauvaise prise en charge (individuelle et sociale)</a:t>
              </a:r>
            </a:p>
          </p:txBody>
        </p:sp>
      </p:grpSp>
      <p:grpSp>
        <p:nvGrpSpPr>
          <p:cNvPr id="7" name="Group 7"/>
          <p:cNvGrpSpPr/>
          <p:nvPr/>
        </p:nvGrpSpPr>
        <p:grpSpPr>
          <a:xfrm>
            <a:off x="6750421" y="7307764"/>
            <a:ext cx="10606216" cy="1969770"/>
            <a:chOff x="48687" y="-792582"/>
            <a:chExt cx="10900618" cy="2626364"/>
          </a:xfrm>
        </p:grpSpPr>
        <p:grpSp>
          <p:nvGrpSpPr>
            <p:cNvPr id="8" name="Group 8"/>
            <p:cNvGrpSpPr/>
            <p:nvPr/>
          </p:nvGrpSpPr>
          <p:grpSpPr>
            <a:xfrm>
              <a:off x="48687" y="374152"/>
              <a:ext cx="220120" cy="292895"/>
              <a:chOff x="970970" y="6094622"/>
              <a:chExt cx="4389857" cy="5841213"/>
            </a:xfrm>
          </p:grpSpPr>
          <p:sp>
            <p:nvSpPr>
              <p:cNvPr id="9" name="Freeform 9"/>
              <p:cNvSpPr/>
              <p:nvPr/>
            </p:nvSpPr>
            <p:spPr>
              <a:xfrm>
                <a:off x="970970" y="6094622"/>
                <a:ext cx="4389857" cy="584121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0" name="TextBox 10"/>
            <p:cNvSpPr txBox="1"/>
            <p:nvPr/>
          </p:nvSpPr>
          <p:spPr>
            <a:xfrm>
              <a:off x="901144" y="-792582"/>
              <a:ext cx="10048161" cy="2626364"/>
            </a:xfrm>
            <a:prstGeom prst="rect">
              <a:avLst/>
            </a:prstGeom>
          </p:spPr>
          <p:txBody>
            <a:bodyPr lIns="0" tIns="0" rIns="0" bIns="0" rtlCol="0" anchor="t">
              <a:spAutoFit/>
            </a:bodyPr>
            <a:lstStyle/>
            <a:p>
              <a:pPr algn="just"/>
              <a:r>
                <a:rPr lang="fr-CA" sz="3200" dirty="0">
                  <a:solidFill>
                    <a:srgbClr val="000000"/>
                  </a:solidFill>
                  <a:latin typeface="Poppins Light"/>
                </a:rPr>
                <a:t>Il faut réfléchir aux </a:t>
              </a:r>
              <a:r>
                <a:rPr lang="fr-CA" sz="3200" b="1" dirty="0">
                  <a:solidFill>
                    <a:srgbClr val="000000"/>
                  </a:solidFill>
                  <a:latin typeface="Poppins Light"/>
                </a:rPr>
                <a:t>causes sociales</a:t>
              </a:r>
              <a:r>
                <a:rPr lang="fr-CA" sz="3200" dirty="0">
                  <a:solidFill>
                    <a:srgbClr val="000000"/>
                  </a:solidFill>
                  <a:latin typeface="Poppins Light"/>
                </a:rPr>
                <a:t> du harcèlement sexiste et sexuel: conditions de travail? Rôle de l’entourage professionnel? Division sexuelle du travail?</a:t>
              </a:r>
            </a:p>
          </p:txBody>
        </p:sp>
      </p:grpSp>
      <p:grpSp>
        <p:nvGrpSpPr>
          <p:cNvPr id="11" name="Group 11"/>
          <p:cNvGrpSpPr/>
          <p:nvPr/>
        </p:nvGrpSpPr>
        <p:grpSpPr>
          <a:xfrm>
            <a:off x="6737454" y="3912393"/>
            <a:ext cx="10619183" cy="2462213"/>
            <a:chOff x="35360" y="-43302"/>
            <a:chExt cx="10913945" cy="3282953"/>
          </a:xfrm>
        </p:grpSpPr>
        <p:grpSp>
          <p:nvGrpSpPr>
            <p:cNvPr id="12" name="Group 12"/>
            <p:cNvGrpSpPr/>
            <p:nvPr/>
          </p:nvGrpSpPr>
          <p:grpSpPr>
            <a:xfrm>
              <a:off x="35360" y="1305279"/>
              <a:ext cx="217234" cy="292895"/>
              <a:chOff x="705191" y="19345317"/>
              <a:chExt cx="4332302" cy="5841213"/>
            </a:xfrm>
          </p:grpSpPr>
          <p:sp>
            <p:nvSpPr>
              <p:cNvPr id="13" name="Freeform 13"/>
              <p:cNvSpPr/>
              <p:nvPr/>
            </p:nvSpPr>
            <p:spPr>
              <a:xfrm>
                <a:off x="705191" y="19345317"/>
                <a:ext cx="4332302" cy="584121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901143" y="-43302"/>
              <a:ext cx="10048162" cy="3282953"/>
            </a:xfrm>
            <a:prstGeom prst="rect">
              <a:avLst/>
            </a:prstGeom>
          </p:spPr>
          <p:txBody>
            <a:bodyPr lIns="0" tIns="0" rIns="0" bIns="0" rtlCol="0" anchor="t">
              <a:spAutoFit/>
            </a:bodyPr>
            <a:lstStyle/>
            <a:p>
              <a:pPr algn="just"/>
              <a:r>
                <a:rPr lang="fr-CA" sz="3200" dirty="0">
                  <a:solidFill>
                    <a:srgbClr val="000000"/>
                  </a:solidFill>
                  <a:latin typeface="Poppins Light"/>
                </a:rPr>
                <a:t>Il faut comprendre le but du harcèlement sexiste et sexuel: exclure les femmes de certains domaines et les obliger à un certain comportement (Voir </a:t>
              </a:r>
              <a:r>
                <a:rPr lang="fr-CA" sz="3200" i="1" dirty="0">
                  <a:solidFill>
                    <a:srgbClr val="000000"/>
                  </a:solidFill>
                  <a:latin typeface="Poppins Light"/>
                </a:rPr>
                <a:t>Violence et contrôle social des femmes</a:t>
              </a:r>
              <a:r>
                <a:rPr lang="fr-CA" sz="3200" dirty="0">
                  <a:solidFill>
                    <a:srgbClr val="000000"/>
                  </a:solidFill>
                  <a:latin typeface="Poppins Light"/>
                </a:rPr>
                <a:t>, Hanmer 1977)</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6228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3.</a:t>
            </a:r>
            <a:r>
              <a:rPr lang="fr-CA" sz="2500" dirty="0">
                <a:solidFill>
                  <a:schemeClr val="tx1">
                    <a:lumMod val="85000"/>
                    <a:lumOff val="15000"/>
                  </a:schemeClr>
                </a:solidFill>
                <a:latin typeface="Poppins" pitchFamily="2" charset="77"/>
                <a:cs typeface="Poppins" pitchFamily="2" charset="77"/>
              </a:rPr>
              <a:t> CONCLUSION</a:t>
            </a:r>
          </a:p>
        </p:txBody>
      </p:sp>
    </p:spTree>
    <p:extLst>
      <p:ext uri="{BB962C8B-B14F-4D97-AF65-F5344CB8AC3E}">
        <p14:creationId xmlns:p14="http://schemas.microsoft.com/office/powerpoint/2010/main" val="3670374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2316343" y="-503057"/>
            <a:ext cx="10287000" cy="11293114"/>
          </a:xfrm>
          <a:prstGeom prst="rect">
            <a:avLst/>
          </a:prstGeom>
        </p:spPr>
      </p:pic>
      <p:sp>
        <p:nvSpPr>
          <p:cNvPr id="3" name="TextBox 3"/>
          <p:cNvSpPr txBox="1"/>
          <p:nvPr/>
        </p:nvSpPr>
        <p:spPr>
          <a:xfrm>
            <a:off x="1427222" y="3543300"/>
            <a:ext cx="8496642" cy="1215717"/>
          </a:xfrm>
          <a:prstGeom prst="rect">
            <a:avLst/>
          </a:prstGeom>
        </p:spPr>
        <p:txBody>
          <a:bodyPr lIns="0" tIns="0" rIns="0" bIns="0" rtlCol="0" anchor="t">
            <a:spAutoFit/>
          </a:bodyPr>
          <a:lstStyle/>
          <a:p>
            <a:pPr>
              <a:lnSpc>
                <a:spcPts val="8750"/>
              </a:lnSpc>
            </a:pPr>
            <a:r>
              <a:rPr lang="fr-CA" sz="9600" dirty="0">
                <a:solidFill>
                  <a:srgbClr val="000000"/>
                </a:solidFill>
                <a:latin typeface="Poppins Medium"/>
              </a:rPr>
              <a:t>Merci</a:t>
            </a:r>
            <a:r>
              <a:rPr lang="en-US" sz="9600" dirty="0">
                <a:solidFill>
                  <a:srgbClr val="000000"/>
                </a:solidFill>
                <a:latin typeface="Poppins Medium"/>
              </a:rPr>
              <a:t>!</a:t>
            </a:r>
          </a:p>
        </p:txBody>
      </p:sp>
      <p:sp>
        <p:nvSpPr>
          <p:cNvPr id="4" name="TextBox 4"/>
          <p:cNvSpPr txBox="1"/>
          <p:nvPr/>
        </p:nvSpPr>
        <p:spPr>
          <a:xfrm>
            <a:off x="9144000" y="952500"/>
            <a:ext cx="8763000" cy="8915902"/>
          </a:xfrm>
          <a:prstGeom prst="rect">
            <a:avLst/>
          </a:prstGeom>
        </p:spPr>
        <p:txBody>
          <a:bodyPr wrap="square" lIns="0" tIns="0" rIns="0" bIns="0" rtlCol="0" anchor="t">
            <a:spAutoFit/>
          </a:bodyPr>
          <a:lstStyle/>
          <a:p>
            <a:pPr algn="ctr"/>
            <a:r>
              <a:rPr lang="fr-CA" sz="3000" b="1" dirty="0">
                <a:solidFill>
                  <a:srgbClr val="000000"/>
                </a:solidFill>
                <a:latin typeface="Poppins Light"/>
              </a:rPr>
              <a:t>Bibliographie</a:t>
            </a:r>
          </a:p>
          <a:p>
            <a:pPr algn="ctr"/>
            <a:endParaRPr lang="fr-CA" sz="3000" dirty="0">
              <a:solidFill>
                <a:srgbClr val="000000"/>
              </a:solidFill>
              <a:latin typeface="Poppins Light"/>
            </a:endParaRPr>
          </a:p>
          <a:p>
            <a:pPr algn="just"/>
            <a:r>
              <a:rPr lang="fr-CA" sz="3000" dirty="0">
                <a:solidFill>
                  <a:srgbClr val="000000"/>
                </a:solidFill>
                <a:latin typeface="Poppins Light"/>
              </a:rPr>
              <a:t>Hanmer, </a:t>
            </a:r>
            <a:r>
              <a:rPr lang="fr-CA" sz="3000" dirty="0" err="1">
                <a:solidFill>
                  <a:srgbClr val="000000"/>
                </a:solidFill>
                <a:latin typeface="Poppins Light"/>
              </a:rPr>
              <a:t>Jalna</a:t>
            </a:r>
            <a:r>
              <a:rPr lang="fr-CA" sz="3000" dirty="0">
                <a:solidFill>
                  <a:srgbClr val="000000"/>
                </a:solidFill>
                <a:latin typeface="Poppins Light"/>
              </a:rPr>
              <a:t>, « Violence et contrôle social des femmes » (1977) 1 </a:t>
            </a:r>
            <a:r>
              <a:rPr lang="fr-CA" sz="3000" i="1" dirty="0">
                <a:solidFill>
                  <a:srgbClr val="000000"/>
                </a:solidFill>
                <a:latin typeface="Poppins Light"/>
              </a:rPr>
              <a:t>Questions Féministes </a:t>
            </a:r>
            <a:r>
              <a:rPr lang="fr-CA" sz="3000" dirty="0">
                <a:solidFill>
                  <a:srgbClr val="000000"/>
                </a:solidFill>
                <a:latin typeface="Poppins Light"/>
              </a:rPr>
              <a:t>68‑88. </a:t>
            </a:r>
          </a:p>
          <a:p>
            <a:pPr algn="just"/>
            <a:endParaRPr lang="fr-CA" sz="3000" dirty="0">
              <a:solidFill>
                <a:srgbClr val="000000"/>
              </a:solidFill>
              <a:latin typeface="Poppins Light"/>
            </a:endParaRPr>
          </a:p>
          <a:p>
            <a:pPr algn="just"/>
            <a:r>
              <a:rPr lang="fr-CA" sz="3000" dirty="0" err="1">
                <a:solidFill>
                  <a:srgbClr val="000000"/>
                </a:solidFill>
                <a:latin typeface="Poppins Light"/>
              </a:rPr>
              <a:t>Romito</a:t>
            </a:r>
            <a:r>
              <a:rPr lang="fr-CA" sz="3000" dirty="0">
                <a:solidFill>
                  <a:srgbClr val="000000"/>
                </a:solidFill>
                <a:latin typeface="Poppins Light"/>
              </a:rPr>
              <a:t>, Patrizia, </a:t>
            </a:r>
            <a:r>
              <a:rPr lang="fr-CA" sz="3000" i="1" dirty="0">
                <a:solidFill>
                  <a:srgbClr val="000000"/>
                </a:solidFill>
                <a:latin typeface="Poppins Light"/>
              </a:rPr>
              <a:t>Un silence de mortes: la violence masculine occultée</a:t>
            </a:r>
            <a:r>
              <a:rPr lang="fr-CA" sz="3000" dirty="0">
                <a:solidFill>
                  <a:srgbClr val="000000"/>
                </a:solidFill>
                <a:latin typeface="Poppins Light"/>
              </a:rPr>
              <a:t>, M éditeur Syllepse, Mobilisations, 2018. </a:t>
            </a:r>
          </a:p>
          <a:p>
            <a:pPr algn="just"/>
            <a:endParaRPr lang="fr-CA" sz="3000" dirty="0">
              <a:solidFill>
                <a:srgbClr val="000000"/>
              </a:solidFill>
              <a:latin typeface="Poppins Light"/>
            </a:endParaRPr>
          </a:p>
          <a:p>
            <a:pPr algn="just"/>
            <a:r>
              <a:rPr lang="fr-CA" sz="3000" dirty="0">
                <a:solidFill>
                  <a:srgbClr val="000000"/>
                </a:solidFill>
                <a:latin typeface="Poppins Light"/>
              </a:rPr>
              <a:t>Schultz, Vicki, « </a:t>
            </a:r>
            <a:r>
              <a:rPr lang="fr-CA" sz="3000" dirty="0" err="1">
                <a:solidFill>
                  <a:srgbClr val="000000"/>
                </a:solidFill>
                <a:latin typeface="Poppins Light"/>
              </a:rPr>
              <a:t>Reconceptualizing</a:t>
            </a:r>
            <a:r>
              <a:rPr lang="fr-CA" sz="3000" dirty="0">
                <a:solidFill>
                  <a:srgbClr val="000000"/>
                </a:solidFill>
                <a:latin typeface="Poppins Light"/>
              </a:rPr>
              <a:t> </a:t>
            </a:r>
            <a:r>
              <a:rPr lang="fr-CA" sz="3000" dirty="0" err="1">
                <a:solidFill>
                  <a:srgbClr val="000000"/>
                </a:solidFill>
                <a:latin typeface="Poppins Light"/>
              </a:rPr>
              <a:t>Sexual</a:t>
            </a:r>
            <a:r>
              <a:rPr lang="fr-CA" sz="3000" dirty="0">
                <a:solidFill>
                  <a:srgbClr val="000000"/>
                </a:solidFill>
                <a:latin typeface="Poppins Light"/>
              </a:rPr>
              <a:t> </a:t>
            </a:r>
            <a:r>
              <a:rPr lang="fr-CA" sz="3000" dirty="0" err="1">
                <a:solidFill>
                  <a:srgbClr val="000000"/>
                </a:solidFill>
                <a:latin typeface="Poppins Light"/>
              </a:rPr>
              <a:t>Harassment</a:t>
            </a:r>
            <a:r>
              <a:rPr lang="fr-CA" sz="3000" dirty="0">
                <a:solidFill>
                  <a:srgbClr val="000000"/>
                </a:solidFill>
                <a:latin typeface="Poppins Light"/>
              </a:rPr>
              <a:t>, </a:t>
            </a:r>
            <a:r>
              <a:rPr lang="fr-CA" sz="3000" dirty="0" err="1">
                <a:solidFill>
                  <a:srgbClr val="000000"/>
                </a:solidFill>
                <a:latin typeface="Poppins Light"/>
              </a:rPr>
              <a:t>Again</a:t>
            </a:r>
            <a:r>
              <a:rPr lang="fr-CA" sz="3000" dirty="0">
                <a:solidFill>
                  <a:srgbClr val="000000"/>
                </a:solidFill>
                <a:latin typeface="Poppins Light"/>
              </a:rPr>
              <a:t> » (2018) 128 </a:t>
            </a:r>
            <a:r>
              <a:rPr lang="fr-CA" sz="3000" i="1" dirty="0">
                <a:solidFill>
                  <a:srgbClr val="000000"/>
                </a:solidFill>
                <a:latin typeface="Poppins Light"/>
              </a:rPr>
              <a:t>Yale Law J Forum </a:t>
            </a:r>
            <a:r>
              <a:rPr lang="fr-CA" sz="3000" dirty="0">
                <a:solidFill>
                  <a:srgbClr val="000000"/>
                </a:solidFill>
                <a:latin typeface="Poppins Light"/>
              </a:rPr>
              <a:t>22‑66. </a:t>
            </a:r>
          </a:p>
          <a:p>
            <a:pPr algn="just"/>
            <a:endParaRPr lang="fr-CA" sz="3000" dirty="0">
              <a:solidFill>
                <a:srgbClr val="000000"/>
              </a:solidFill>
              <a:latin typeface="Poppins Light"/>
            </a:endParaRPr>
          </a:p>
          <a:p>
            <a:pPr algn="just"/>
            <a:r>
              <a:rPr lang="fr-CA" sz="3000" dirty="0">
                <a:solidFill>
                  <a:srgbClr val="000000"/>
                </a:solidFill>
                <a:latin typeface="Poppins Light"/>
              </a:rPr>
              <a:t>Stevens, Hélène, « Quand le psychologique prend le pas sur le social pour comprendre et conduire des changements professionnels » (2008) 17:2 </a:t>
            </a:r>
            <a:r>
              <a:rPr lang="fr-CA" sz="3000" dirty="0" err="1">
                <a:solidFill>
                  <a:srgbClr val="000000"/>
                </a:solidFill>
                <a:latin typeface="Poppins Light"/>
              </a:rPr>
              <a:t>Sociol</a:t>
            </a:r>
            <a:r>
              <a:rPr lang="fr-CA" sz="3000" dirty="0">
                <a:solidFill>
                  <a:srgbClr val="000000"/>
                </a:solidFill>
                <a:latin typeface="Poppins Light"/>
              </a:rPr>
              <a:t> Prat 1‑11. </a:t>
            </a:r>
          </a:p>
          <a:p>
            <a:pPr algn="ctr">
              <a:lnSpc>
                <a:spcPts val="4900"/>
              </a:lnSpc>
            </a:pPr>
            <a:endParaRPr lang="fr-CA" sz="3500" dirty="0">
              <a:solidFill>
                <a:srgbClr val="000000"/>
              </a:solidFill>
              <a:latin typeface="Poppins Light"/>
            </a:endParaRPr>
          </a:p>
        </p:txBody>
      </p:sp>
      <p:sp>
        <p:nvSpPr>
          <p:cNvPr id="8" name="ZoneTexte 7">
            <a:extLst>
              <a:ext uri="{FF2B5EF4-FFF2-40B4-BE49-F238E27FC236}">
                <a16:creationId xmlns:a16="http://schemas.microsoft.com/office/drawing/2014/main" id="{948A5FFC-4A46-6C84-71FB-B5170EFB13AA}"/>
              </a:ext>
            </a:extLst>
          </p:cNvPr>
          <p:cNvSpPr txBox="1"/>
          <p:nvPr/>
        </p:nvSpPr>
        <p:spPr>
          <a:xfrm>
            <a:off x="411480" y="5326441"/>
            <a:ext cx="10528126" cy="707886"/>
          </a:xfrm>
          <a:prstGeom prst="rect">
            <a:avLst/>
          </a:prstGeom>
          <a:noFill/>
        </p:spPr>
        <p:txBody>
          <a:bodyPr wrap="square">
            <a:spAutoFit/>
          </a:bodyPr>
          <a:lstStyle/>
          <a:p>
            <a:r>
              <a:rPr lang="fr-FR" sz="4000" dirty="0">
                <a:latin typeface="Poppins" pitchFamily="2" charset="77"/>
                <a:cs typeface="Poppins" pitchFamily="2" charset="77"/>
              </a:rPr>
              <a:t>favre.celia@courrier.uqam.ca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08624" y="1827386"/>
            <a:ext cx="6311050" cy="6928299"/>
          </a:xfrm>
          <a:prstGeom prst="rect">
            <a:avLst/>
          </a:prstGeom>
        </p:spPr>
      </p:pic>
      <p:sp>
        <p:nvSpPr>
          <p:cNvPr id="3" name="TextBox 3"/>
          <p:cNvSpPr txBox="1"/>
          <p:nvPr/>
        </p:nvSpPr>
        <p:spPr>
          <a:xfrm>
            <a:off x="1109110" y="4350366"/>
            <a:ext cx="4448716" cy="1586268"/>
          </a:xfrm>
          <a:prstGeom prst="rect">
            <a:avLst/>
          </a:prstGeom>
        </p:spPr>
        <p:txBody>
          <a:bodyPr lIns="0" tIns="0" rIns="0" bIns="0" rtlCol="0" anchor="t">
            <a:spAutoFit/>
          </a:bodyPr>
          <a:lstStyle/>
          <a:p>
            <a:pPr>
              <a:lnSpc>
                <a:spcPts val="6275"/>
              </a:lnSpc>
            </a:pPr>
            <a:r>
              <a:rPr lang="fr-CA" sz="4482" dirty="0">
                <a:solidFill>
                  <a:schemeClr val="tx1">
                    <a:lumMod val="85000"/>
                    <a:lumOff val="15000"/>
                  </a:schemeClr>
                </a:solidFill>
                <a:latin typeface="Poppins Medium"/>
              </a:rPr>
              <a:t>Plan de la présentation</a:t>
            </a:r>
          </a:p>
        </p:txBody>
      </p:sp>
      <p:grpSp>
        <p:nvGrpSpPr>
          <p:cNvPr id="4" name="Group 4"/>
          <p:cNvGrpSpPr/>
          <p:nvPr/>
        </p:nvGrpSpPr>
        <p:grpSpPr>
          <a:xfrm>
            <a:off x="8636068" y="1623253"/>
            <a:ext cx="8623234" cy="1230465"/>
            <a:chOff x="1077" y="-143843"/>
            <a:chExt cx="11497646" cy="1640620"/>
          </a:xfrm>
        </p:grpSpPr>
        <p:grpSp>
          <p:nvGrpSpPr>
            <p:cNvPr id="5" name="Group 5"/>
            <p:cNvGrpSpPr/>
            <p:nvPr/>
          </p:nvGrpSpPr>
          <p:grpSpPr>
            <a:xfrm>
              <a:off x="1077" y="508468"/>
              <a:ext cx="335999" cy="335998"/>
              <a:chOff x="14166" y="18"/>
              <a:chExt cx="4418093" cy="4418081"/>
            </a:xfrm>
          </p:grpSpPr>
          <p:sp>
            <p:nvSpPr>
              <p:cNvPr id="6" name="Freeform 6"/>
              <p:cNvSpPr/>
              <p:nvPr/>
            </p:nvSpPr>
            <p:spPr>
              <a:xfrm>
                <a:off x="14166" y="18"/>
                <a:ext cx="4418093" cy="441808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C16"/>
              </a:solidFill>
            </p:spPr>
            <p:txBody>
              <a:bodyPr/>
              <a:lstStyle/>
              <a:p>
                <a:endParaRPr lang="fr-FR"/>
              </a:p>
            </p:txBody>
          </p:sp>
        </p:grpSp>
        <p:sp>
          <p:nvSpPr>
            <p:cNvPr id="7" name="TextBox 7"/>
            <p:cNvSpPr txBox="1"/>
            <p:nvPr/>
          </p:nvSpPr>
          <p:spPr>
            <a:xfrm>
              <a:off x="1366746" y="-143843"/>
              <a:ext cx="10131977" cy="1640620"/>
            </a:xfrm>
            <a:prstGeom prst="rect">
              <a:avLst/>
            </a:prstGeom>
          </p:spPr>
          <p:txBody>
            <a:bodyPr wrap="square" lIns="0" tIns="0" rIns="0" bIns="0" rtlCol="0" anchor="t">
              <a:spAutoFit/>
            </a:bodyPr>
            <a:lstStyle/>
            <a:p>
              <a:pPr algn="just">
                <a:lnSpc>
                  <a:spcPts val="4883"/>
                </a:lnSpc>
              </a:pPr>
              <a:r>
                <a:rPr lang="fr-CA" sz="3400" b="1" dirty="0">
                  <a:solidFill>
                    <a:srgbClr val="000000"/>
                  </a:solidFill>
                  <a:latin typeface="Poppins Light"/>
                </a:rPr>
                <a:t>1. </a:t>
              </a:r>
              <a:r>
                <a:rPr lang="fr-CA" sz="3400" dirty="0">
                  <a:solidFill>
                    <a:srgbClr val="000000"/>
                  </a:solidFill>
                  <a:latin typeface="Poppins Light"/>
                </a:rPr>
                <a:t>Introduction et contexte de la recherche </a:t>
              </a:r>
            </a:p>
          </p:txBody>
        </p:sp>
      </p:grpSp>
      <p:grpSp>
        <p:nvGrpSpPr>
          <p:cNvPr id="8" name="Group 8"/>
          <p:cNvGrpSpPr/>
          <p:nvPr/>
        </p:nvGrpSpPr>
        <p:grpSpPr>
          <a:xfrm>
            <a:off x="8636068" y="3649334"/>
            <a:ext cx="7913144" cy="3115596"/>
            <a:chOff x="1078" y="-1400598"/>
            <a:chExt cx="11517650" cy="4154128"/>
          </a:xfrm>
        </p:grpSpPr>
        <p:grpSp>
          <p:nvGrpSpPr>
            <p:cNvPr id="9" name="Group 9"/>
            <p:cNvGrpSpPr/>
            <p:nvPr/>
          </p:nvGrpSpPr>
          <p:grpSpPr>
            <a:xfrm>
              <a:off x="1078" y="508468"/>
              <a:ext cx="366787" cy="335998"/>
              <a:chOff x="14182" y="18"/>
              <a:chExt cx="4822926" cy="4418081"/>
            </a:xfrm>
          </p:grpSpPr>
          <p:sp>
            <p:nvSpPr>
              <p:cNvPr id="10" name="Freeform 10"/>
              <p:cNvSpPr/>
              <p:nvPr/>
            </p:nvSpPr>
            <p:spPr>
              <a:xfrm>
                <a:off x="14182" y="18"/>
                <a:ext cx="4822926" cy="441808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1" name="TextBox 11"/>
            <p:cNvSpPr txBox="1"/>
            <p:nvPr/>
          </p:nvSpPr>
          <p:spPr>
            <a:xfrm>
              <a:off x="1386753" y="-1400598"/>
              <a:ext cx="10131975" cy="4154128"/>
            </a:xfrm>
            <a:prstGeom prst="rect">
              <a:avLst/>
            </a:prstGeom>
          </p:spPr>
          <p:txBody>
            <a:bodyPr lIns="0" tIns="0" rIns="0" bIns="0" rtlCol="0" anchor="t">
              <a:spAutoFit/>
            </a:bodyPr>
            <a:lstStyle/>
            <a:p>
              <a:pPr algn="just">
                <a:lnSpc>
                  <a:spcPts val="4883"/>
                </a:lnSpc>
              </a:pPr>
              <a:r>
                <a:rPr lang="fr-CA" sz="3400" b="1" dirty="0">
                  <a:solidFill>
                    <a:srgbClr val="000000"/>
                  </a:solidFill>
                  <a:latin typeface="Poppins Light"/>
                </a:rPr>
                <a:t>2. </a:t>
              </a:r>
              <a:r>
                <a:rPr lang="fr-CA" sz="3400" dirty="0">
                  <a:solidFill>
                    <a:srgbClr val="000000"/>
                  </a:solidFill>
                  <a:latin typeface="Poppins Light"/>
                </a:rPr>
                <a:t>Résultats: La médicalisation du parcours des travailleuses victimes de harcèlement qui ont déposé une réclamation pour accident de travail</a:t>
              </a:r>
            </a:p>
          </p:txBody>
        </p:sp>
      </p:grpSp>
      <p:grpSp>
        <p:nvGrpSpPr>
          <p:cNvPr id="12" name="Group 12"/>
          <p:cNvGrpSpPr/>
          <p:nvPr/>
        </p:nvGrpSpPr>
        <p:grpSpPr>
          <a:xfrm>
            <a:off x="8638003" y="7560547"/>
            <a:ext cx="8621299" cy="553998"/>
            <a:chOff x="1077" y="307134"/>
            <a:chExt cx="11495065" cy="738664"/>
          </a:xfrm>
        </p:grpSpPr>
        <p:grpSp>
          <p:nvGrpSpPr>
            <p:cNvPr id="13" name="Group 13"/>
            <p:cNvGrpSpPr/>
            <p:nvPr/>
          </p:nvGrpSpPr>
          <p:grpSpPr>
            <a:xfrm>
              <a:off x="1077" y="508467"/>
              <a:ext cx="335999" cy="335999"/>
              <a:chOff x="14166" y="0"/>
              <a:chExt cx="4418093" cy="4418081"/>
            </a:xfrm>
          </p:grpSpPr>
          <p:sp>
            <p:nvSpPr>
              <p:cNvPr id="14" name="Freeform 14"/>
              <p:cNvSpPr/>
              <p:nvPr/>
            </p:nvSpPr>
            <p:spPr>
              <a:xfrm>
                <a:off x="14166" y="0"/>
                <a:ext cx="4418093" cy="4418081"/>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5" name="TextBox 15"/>
            <p:cNvSpPr txBox="1"/>
            <p:nvPr/>
          </p:nvSpPr>
          <p:spPr>
            <a:xfrm>
              <a:off x="1364168" y="307134"/>
              <a:ext cx="10131974" cy="738664"/>
            </a:xfrm>
            <a:prstGeom prst="rect">
              <a:avLst/>
            </a:prstGeom>
          </p:spPr>
          <p:txBody>
            <a:bodyPr lIns="0" tIns="0" rIns="0" bIns="0" rtlCol="0" anchor="t">
              <a:spAutoFit/>
            </a:bodyPr>
            <a:lstStyle/>
            <a:p>
              <a:pPr algn="just">
                <a:lnSpc>
                  <a:spcPts val="4405"/>
                </a:lnSpc>
              </a:pPr>
              <a:r>
                <a:rPr lang="fr-CA" sz="3400" b="1" dirty="0">
                  <a:solidFill>
                    <a:srgbClr val="000000"/>
                  </a:solidFill>
                  <a:latin typeface="Poppins Light"/>
                </a:rPr>
                <a:t>3. </a:t>
              </a:r>
              <a:r>
                <a:rPr lang="fr-CA" sz="3400" dirty="0">
                  <a:solidFill>
                    <a:srgbClr val="000000"/>
                  </a:solidFill>
                  <a:latin typeface="Poppins Light"/>
                </a:rPr>
                <a:t>Conclusion et bibliographie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1C01C1F5-1399-7C4D-87D9-D3F079E793CF}"/>
              </a:ext>
            </a:extLst>
          </p:cNvPr>
          <p:cNvSpPr/>
          <p:nvPr/>
        </p:nvSpPr>
        <p:spPr>
          <a:xfrm>
            <a:off x="3429000" y="3128823"/>
            <a:ext cx="11430000" cy="4029352"/>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ZoneTexte 4">
            <a:extLst>
              <a:ext uri="{FF2B5EF4-FFF2-40B4-BE49-F238E27FC236}">
                <a16:creationId xmlns:a16="http://schemas.microsoft.com/office/drawing/2014/main" id="{98D0C3A5-D63B-A344-8ABB-0507122D54BE}"/>
              </a:ext>
            </a:extLst>
          </p:cNvPr>
          <p:cNvSpPr txBox="1"/>
          <p:nvPr/>
        </p:nvSpPr>
        <p:spPr>
          <a:xfrm>
            <a:off x="6172200" y="4635668"/>
            <a:ext cx="7988482" cy="1015663"/>
          </a:xfrm>
          <a:prstGeom prst="rect">
            <a:avLst/>
          </a:prstGeom>
          <a:noFill/>
        </p:spPr>
        <p:txBody>
          <a:bodyPr wrap="square" rtlCol="0">
            <a:spAutoFit/>
          </a:bodyPr>
          <a:lstStyle/>
          <a:p>
            <a:r>
              <a:rPr lang="fr-CA" sz="6000" b="1" dirty="0">
                <a:solidFill>
                  <a:schemeClr val="tx1">
                    <a:lumMod val="85000"/>
                    <a:lumOff val="15000"/>
                  </a:schemeClr>
                </a:solidFill>
                <a:latin typeface="Poppins" pitchFamily="2" charset="77"/>
                <a:cs typeface="Poppins" pitchFamily="2" charset="77"/>
              </a:rPr>
              <a:t>1. </a:t>
            </a:r>
            <a:r>
              <a:rPr lang="fr-CA" sz="6000" dirty="0">
                <a:solidFill>
                  <a:schemeClr val="tx1">
                    <a:lumMod val="85000"/>
                    <a:lumOff val="15000"/>
                  </a:schemeClr>
                </a:solidFill>
                <a:latin typeface="Poppins" pitchFamily="2" charset="77"/>
                <a:cs typeface="Poppins" pitchFamily="2" charset="77"/>
              </a:rPr>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TextBox 2"/>
          <p:cNvSpPr txBox="1"/>
          <p:nvPr/>
        </p:nvSpPr>
        <p:spPr>
          <a:xfrm>
            <a:off x="5105400" y="3327617"/>
            <a:ext cx="11890191" cy="3631763"/>
          </a:xfrm>
          <a:prstGeom prst="rect">
            <a:avLst/>
          </a:prstGeom>
        </p:spPr>
        <p:txBody>
          <a:bodyPr lIns="0" tIns="0" rIns="0" bIns="0" rtlCol="0" anchor="t">
            <a:spAutoFit/>
          </a:bodyPr>
          <a:lstStyle/>
          <a:p>
            <a:pPr algn="just">
              <a:lnSpc>
                <a:spcPct val="150000"/>
              </a:lnSpc>
            </a:pPr>
            <a:r>
              <a:rPr lang="fr-CA" sz="3200" dirty="0">
                <a:solidFill>
                  <a:srgbClr val="000000"/>
                </a:solidFill>
                <a:latin typeface="Poppins Light"/>
              </a:rPr>
              <a:t>Si une travailleuse harcelée développe une maladie en raison de ce harcèlement </a:t>
            </a:r>
            <a:r>
              <a:rPr lang="fr-CA" sz="3200" u="sng" dirty="0">
                <a:solidFill>
                  <a:srgbClr val="000000"/>
                </a:solidFill>
                <a:latin typeface="Poppins Light"/>
              </a:rPr>
              <a:t>son seul recours</a:t>
            </a:r>
            <a:r>
              <a:rPr lang="fr-CA" sz="3200" dirty="0">
                <a:solidFill>
                  <a:srgbClr val="000000"/>
                </a:solidFill>
                <a:latin typeface="Poppins Light"/>
              </a:rPr>
              <a:t> pour obtenir une compensation monétaire est une réclamation en vertu de la </a:t>
            </a:r>
            <a:r>
              <a:rPr lang="fr-CA" sz="3200" i="1" dirty="0">
                <a:solidFill>
                  <a:srgbClr val="000000"/>
                </a:solidFill>
                <a:latin typeface="Poppins Light"/>
              </a:rPr>
              <a:t>Loi sur les accidents du travail et les maladies professionnelles </a:t>
            </a:r>
            <a:r>
              <a:rPr lang="fr-CA" sz="3200" dirty="0">
                <a:solidFill>
                  <a:srgbClr val="000000"/>
                </a:solidFill>
                <a:latin typeface="Poppins Light"/>
              </a:rPr>
              <a:t>(LATMP). </a:t>
            </a: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958156" y="3527122"/>
            <a:ext cx="3373843" cy="3232755"/>
          </a:xfrm>
          <a:prstGeom prst="rect">
            <a:avLst/>
          </a:prstGeom>
        </p:spPr>
      </p:pic>
      <p:sp>
        <p:nvSpPr>
          <p:cNvPr id="4" name="Rectangle : coins arrondis 3">
            <a:extLst>
              <a:ext uri="{FF2B5EF4-FFF2-40B4-BE49-F238E27FC236}">
                <a16:creationId xmlns:a16="http://schemas.microsoft.com/office/drawing/2014/main" id="{1C01C1F5-1399-7C4D-87D9-D3F079E793CF}"/>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ZoneTexte 4">
            <a:extLst>
              <a:ext uri="{FF2B5EF4-FFF2-40B4-BE49-F238E27FC236}">
                <a16:creationId xmlns:a16="http://schemas.microsoft.com/office/drawing/2014/main" id="{98D0C3A5-D63B-A344-8ABB-0507122D54BE}"/>
              </a:ext>
            </a:extLst>
          </p:cNvPr>
          <p:cNvSpPr txBox="1"/>
          <p:nvPr/>
        </p:nvSpPr>
        <p:spPr>
          <a:xfrm>
            <a:off x="646098" y="759227"/>
            <a:ext cx="27831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1. </a:t>
            </a:r>
            <a:r>
              <a:rPr lang="fr-CA" sz="2500" dirty="0">
                <a:solidFill>
                  <a:schemeClr val="tx1">
                    <a:lumMod val="85000"/>
                    <a:lumOff val="15000"/>
                  </a:schemeClr>
                </a:solidFill>
                <a:latin typeface="Poppins" pitchFamily="2" charset="77"/>
                <a:cs typeface="Poppins" pitchFamily="2" charset="77"/>
              </a:rPr>
              <a:t>INTRODUCTION</a:t>
            </a:r>
          </a:p>
        </p:txBody>
      </p:sp>
    </p:spTree>
    <p:extLst>
      <p:ext uri="{BB962C8B-B14F-4D97-AF65-F5344CB8AC3E}">
        <p14:creationId xmlns:p14="http://schemas.microsoft.com/office/powerpoint/2010/main" val="187812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grpSp>
        <p:nvGrpSpPr>
          <p:cNvPr id="3" name="Group 3"/>
          <p:cNvGrpSpPr>
            <a:grpSpLocks noChangeAspect="1"/>
          </p:cNvGrpSpPr>
          <p:nvPr/>
        </p:nvGrpSpPr>
        <p:grpSpPr>
          <a:xfrm rot="-5400000">
            <a:off x="13904141" y="3108976"/>
            <a:ext cx="4698670" cy="4069048"/>
            <a:chOff x="0" y="0"/>
            <a:chExt cx="6350000" cy="5499100"/>
          </a:xfrm>
        </p:grpSpPr>
        <p:sp>
          <p:nvSpPr>
            <p:cNvPr id="4" name="Freeform 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D3E4CD"/>
            </a:solidFill>
          </p:spPr>
          <p:txBody>
            <a:bodyPr/>
            <a:lstStyle/>
            <a:p>
              <a:endParaRPr lang="fr-FR"/>
            </a:p>
          </p:txBody>
        </p:sp>
      </p:grpSp>
      <p:sp>
        <p:nvSpPr>
          <p:cNvPr id="5" name="Rectangle : coins arrondis 4">
            <a:extLst>
              <a:ext uri="{FF2B5EF4-FFF2-40B4-BE49-F238E27FC236}">
                <a16:creationId xmlns:a16="http://schemas.microsoft.com/office/drawing/2014/main" id="{66974A0E-45BE-E64F-B62A-06F4E67A1536}"/>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C9035183-F7CB-E242-9B7E-ACB0A3F3D1F6}"/>
              </a:ext>
            </a:extLst>
          </p:cNvPr>
          <p:cNvSpPr txBox="1"/>
          <p:nvPr/>
        </p:nvSpPr>
        <p:spPr>
          <a:xfrm>
            <a:off x="646098" y="759227"/>
            <a:ext cx="27831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1. </a:t>
            </a:r>
            <a:r>
              <a:rPr lang="fr-CA" sz="2500" dirty="0">
                <a:solidFill>
                  <a:schemeClr val="tx1">
                    <a:lumMod val="85000"/>
                    <a:lumOff val="15000"/>
                  </a:schemeClr>
                </a:solidFill>
                <a:latin typeface="Poppins" pitchFamily="2" charset="77"/>
                <a:cs typeface="Poppins" pitchFamily="2" charset="77"/>
              </a:rPr>
              <a:t>INTRODUCTION</a:t>
            </a:r>
          </a:p>
        </p:txBody>
      </p:sp>
      <p:grpSp>
        <p:nvGrpSpPr>
          <p:cNvPr id="7" name="Group 4">
            <a:extLst>
              <a:ext uri="{FF2B5EF4-FFF2-40B4-BE49-F238E27FC236}">
                <a16:creationId xmlns:a16="http://schemas.microsoft.com/office/drawing/2014/main" id="{A1ABDC5D-4C7A-3C4C-B41F-A72C971B60E3}"/>
              </a:ext>
            </a:extLst>
          </p:cNvPr>
          <p:cNvGrpSpPr/>
          <p:nvPr/>
        </p:nvGrpSpPr>
        <p:grpSpPr>
          <a:xfrm>
            <a:off x="1895133" y="2777836"/>
            <a:ext cx="10664996" cy="1858842"/>
            <a:chOff x="1075" y="227075"/>
            <a:chExt cx="11303133" cy="2478456"/>
          </a:xfrm>
        </p:grpSpPr>
        <p:grpSp>
          <p:nvGrpSpPr>
            <p:cNvPr id="8" name="Group 5">
              <a:extLst>
                <a:ext uri="{FF2B5EF4-FFF2-40B4-BE49-F238E27FC236}">
                  <a16:creationId xmlns:a16="http://schemas.microsoft.com/office/drawing/2014/main" id="{69A7CD67-25CE-8142-85CC-C6334E50DEE1}"/>
                </a:ext>
              </a:extLst>
            </p:cNvPr>
            <p:cNvGrpSpPr/>
            <p:nvPr/>
          </p:nvGrpSpPr>
          <p:grpSpPr>
            <a:xfrm>
              <a:off x="1075" y="508467"/>
              <a:ext cx="194517" cy="240000"/>
              <a:chOff x="14131" y="0"/>
              <a:chExt cx="2557712" cy="3155785"/>
            </a:xfrm>
          </p:grpSpPr>
          <p:sp>
            <p:nvSpPr>
              <p:cNvPr id="10" name="Freeform 6">
                <a:extLst>
                  <a:ext uri="{FF2B5EF4-FFF2-40B4-BE49-F238E27FC236}">
                    <a16:creationId xmlns:a16="http://schemas.microsoft.com/office/drawing/2014/main" id="{BF6F10FC-580B-554B-B74C-89A2922B5FC6}"/>
                  </a:ext>
                </a:extLst>
              </p:cNvPr>
              <p:cNvSpPr/>
              <p:nvPr/>
            </p:nvSpPr>
            <p:spPr>
              <a:xfrm>
                <a:off x="14131" y="0"/>
                <a:ext cx="2557712" cy="315578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C16"/>
              </a:solidFill>
            </p:spPr>
            <p:txBody>
              <a:bodyPr/>
              <a:lstStyle/>
              <a:p>
                <a:endParaRPr lang="fr-FR"/>
              </a:p>
            </p:txBody>
          </p:sp>
        </p:grpSp>
        <p:sp>
          <p:nvSpPr>
            <p:cNvPr id="9" name="TextBox 7">
              <a:extLst>
                <a:ext uri="{FF2B5EF4-FFF2-40B4-BE49-F238E27FC236}">
                  <a16:creationId xmlns:a16="http://schemas.microsoft.com/office/drawing/2014/main" id="{D32F6EA3-2077-9E40-BEB3-8ECBEA48D0C1}"/>
                </a:ext>
              </a:extLst>
            </p:cNvPr>
            <p:cNvSpPr txBox="1"/>
            <p:nvPr/>
          </p:nvSpPr>
          <p:spPr>
            <a:xfrm>
              <a:off x="604942" y="227075"/>
              <a:ext cx="10699266" cy="2478456"/>
            </a:xfrm>
            <a:prstGeom prst="rect">
              <a:avLst/>
            </a:prstGeom>
          </p:spPr>
          <p:txBody>
            <a:bodyPr wrap="square" lIns="0" tIns="0" rIns="0" bIns="0" rtlCol="0" anchor="t">
              <a:spAutoFit/>
            </a:bodyPr>
            <a:lstStyle/>
            <a:p>
              <a:pPr algn="just">
                <a:lnSpc>
                  <a:spcPts val="4883"/>
                </a:lnSpc>
              </a:pPr>
              <a:r>
                <a:rPr lang="fr-CA" sz="3400" i="1" dirty="0">
                  <a:solidFill>
                    <a:srgbClr val="000000"/>
                  </a:solidFill>
                  <a:latin typeface="Poppins Light"/>
                </a:rPr>
                <a:t>Loi sur les accidents du travail et les maladies professionnelles </a:t>
              </a:r>
              <a:r>
                <a:rPr lang="fr-CA" sz="3400" dirty="0">
                  <a:solidFill>
                    <a:srgbClr val="000000"/>
                  </a:solidFill>
                  <a:latin typeface="Poppins Light"/>
                </a:rPr>
                <a:t>(LATMP) : un régime « </a:t>
              </a:r>
              <a:r>
                <a:rPr lang="fr-CA" sz="3400" u="sng" dirty="0">
                  <a:solidFill>
                    <a:srgbClr val="000000"/>
                  </a:solidFill>
                  <a:latin typeface="Poppins Light"/>
                </a:rPr>
                <a:t>sans égard à la faute</a:t>
              </a:r>
              <a:r>
                <a:rPr lang="fr-CA" sz="3400" dirty="0">
                  <a:solidFill>
                    <a:srgbClr val="000000"/>
                  </a:solidFill>
                  <a:latin typeface="Poppins Light"/>
                </a:rPr>
                <a:t> » </a:t>
              </a:r>
            </a:p>
          </p:txBody>
        </p:sp>
      </p:grpSp>
      <p:grpSp>
        <p:nvGrpSpPr>
          <p:cNvPr id="11" name="Group 8">
            <a:extLst>
              <a:ext uri="{FF2B5EF4-FFF2-40B4-BE49-F238E27FC236}">
                <a16:creationId xmlns:a16="http://schemas.microsoft.com/office/drawing/2014/main" id="{7995CE98-1B54-5D4C-8A05-350272653602}"/>
              </a:ext>
            </a:extLst>
          </p:cNvPr>
          <p:cNvGrpSpPr/>
          <p:nvPr/>
        </p:nvGrpSpPr>
        <p:grpSpPr>
          <a:xfrm>
            <a:off x="1895133" y="5633993"/>
            <a:ext cx="10664996" cy="1858842"/>
            <a:chOff x="1077" y="-490759"/>
            <a:chExt cx="11525097" cy="2478453"/>
          </a:xfrm>
        </p:grpSpPr>
        <p:grpSp>
          <p:nvGrpSpPr>
            <p:cNvPr id="12" name="Group 9">
              <a:extLst>
                <a:ext uri="{FF2B5EF4-FFF2-40B4-BE49-F238E27FC236}">
                  <a16:creationId xmlns:a16="http://schemas.microsoft.com/office/drawing/2014/main" id="{63E124D8-3BA1-CF45-A3D2-97689C6CECD4}"/>
                </a:ext>
              </a:extLst>
            </p:cNvPr>
            <p:cNvGrpSpPr/>
            <p:nvPr/>
          </p:nvGrpSpPr>
          <p:grpSpPr>
            <a:xfrm>
              <a:off x="1077" y="508467"/>
              <a:ext cx="194517" cy="240000"/>
              <a:chOff x="14166" y="0"/>
              <a:chExt cx="2557726" cy="3155785"/>
            </a:xfrm>
          </p:grpSpPr>
          <p:sp>
            <p:nvSpPr>
              <p:cNvPr id="14" name="Freeform 10">
                <a:extLst>
                  <a:ext uri="{FF2B5EF4-FFF2-40B4-BE49-F238E27FC236}">
                    <a16:creationId xmlns:a16="http://schemas.microsoft.com/office/drawing/2014/main" id="{1C73718E-17DD-2548-B24D-E7229856E202}"/>
                  </a:ext>
                </a:extLst>
              </p:cNvPr>
              <p:cNvSpPr/>
              <p:nvPr/>
            </p:nvSpPr>
            <p:spPr>
              <a:xfrm>
                <a:off x="14166" y="0"/>
                <a:ext cx="2557726" cy="3155785"/>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3" name="TextBox 11">
              <a:extLst>
                <a:ext uri="{FF2B5EF4-FFF2-40B4-BE49-F238E27FC236}">
                  <a16:creationId xmlns:a16="http://schemas.microsoft.com/office/drawing/2014/main" id="{683F9B6F-4340-1F43-ABD2-EE0ED5D76AAF}"/>
                </a:ext>
              </a:extLst>
            </p:cNvPr>
            <p:cNvSpPr txBox="1"/>
            <p:nvPr/>
          </p:nvSpPr>
          <p:spPr>
            <a:xfrm>
              <a:off x="604944" y="-490759"/>
              <a:ext cx="10921230" cy="2478453"/>
            </a:xfrm>
            <a:prstGeom prst="rect">
              <a:avLst/>
            </a:prstGeom>
          </p:spPr>
          <p:txBody>
            <a:bodyPr wrap="square" lIns="0" tIns="0" rIns="0" bIns="0" rtlCol="0" anchor="t">
              <a:spAutoFit/>
            </a:bodyPr>
            <a:lstStyle/>
            <a:p>
              <a:pPr algn="just">
                <a:lnSpc>
                  <a:spcPts val="4883"/>
                </a:lnSpc>
              </a:pPr>
              <a:r>
                <a:rPr lang="fr-CA" sz="3400" dirty="0">
                  <a:solidFill>
                    <a:srgbClr val="000000"/>
                  </a:solidFill>
                  <a:latin typeface="Poppins Light"/>
                </a:rPr>
                <a:t>Accès au dossier médical de la travailleuse et utilisation par l’employeur pour contester la lésion professionnelle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9137" y="3887627"/>
            <a:ext cx="7716838" cy="4896471"/>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754503" y="3887626"/>
            <a:ext cx="7716837" cy="4896471"/>
          </a:xfrm>
          <a:prstGeom prst="rect">
            <a:avLst/>
          </a:prstGeom>
        </p:spPr>
      </p:pic>
      <p:sp>
        <p:nvSpPr>
          <p:cNvPr id="4" name="TextBox 4"/>
          <p:cNvSpPr txBox="1"/>
          <p:nvPr/>
        </p:nvSpPr>
        <p:spPr>
          <a:xfrm>
            <a:off x="2037665" y="5104753"/>
            <a:ext cx="5759782" cy="3447098"/>
          </a:xfrm>
          <a:prstGeom prst="rect">
            <a:avLst/>
          </a:prstGeom>
        </p:spPr>
        <p:txBody>
          <a:bodyPr wrap="square" lIns="0" tIns="0" rIns="0" bIns="0" rtlCol="0" anchor="t">
            <a:spAutoFit/>
          </a:bodyPr>
          <a:lstStyle/>
          <a:p>
            <a:pPr algn="ctr"/>
            <a:r>
              <a:rPr lang="fr-FR" sz="4000" dirty="0">
                <a:solidFill>
                  <a:schemeClr val="tx1">
                    <a:lumMod val="85000"/>
                    <a:lumOff val="15000"/>
                  </a:schemeClr>
                </a:solidFill>
                <a:latin typeface="Poppins" pitchFamily="2" charset="77"/>
                <a:cs typeface="Poppins" pitchFamily="2" charset="77"/>
              </a:rPr>
              <a:t>Harcèlement sexiste et sexuel </a:t>
            </a:r>
          </a:p>
          <a:p>
            <a:pPr algn="ctr"/>
            <a:r>
              <a:rPr lang="fr-FR" sz="4000" dirty="0">
                <a:solidFill>
                  <a:schemeClr val="tx1">
                    <a:lumMod val="85000"/>
                    <a:lumOff val="15000"/>
                  </a:schemeClr>
                </a:solidFill>
                <a:latin typeface="Poppins" pitchFamily="2" charset="77"/>
                <a:cs typeface="Poppins" pitchFamily="2" charset="77"/>
              </a:rPr>
              <a:t>=</a:t>
            </a:r>
          </a:p>
          <a:p>
            <a:pPr algn="ctr"/>
            <a:r>
              <a:rPr lang="fr-FR" sz="4000" dirty="0">
                <a:solidFill>
                  <a:srgbClr val="FF0000"/>
                </a:solidFill>
                <a:latin typeface="Poppins" pitchFamily="2" charset="77"/>
                <a:cs typeface="Poppins" pitchFamily="2" charset="77"/>
              </a:rPr>
              <a:t> « accident du travail »</a:t>
            </a:r>
          </a:p>
          <a:p>
            <a:pPr algn="ctr"/>
            <a:r>
              <a:rPr lang="fr-FR" sz="2400" dirty="0">
                <a:solidFill>
                  <a:schemeClr val="tx1">
                    <a:lumMod val="85000"/>
                    <a:lumOff val="15000"/>
                  </a:schemeClr>
                </a:solidFill>
                <a:latin typeface="Poppins" pitchFamily="2" charset="77"/>
                <a:cs typeface="Poppins" pitchFamily="2" charset="77"/>
              </a:rPr>
              <a:t>un « évènement imprévu et soudain »</a:t>
            </a:r>
          </a:p>
          <a:p>
            <a:pPr algn="ctr"/>
            <a:endParaRPr lang="fr-FR" sz="4000" dirty="0">
              <a:solidFill>
                <a:schemeClr val="tx1">
                  <a:lumMod val="85000"/>
                  <a:lumOff val="15000"/>
                </a:schemeClr>
              </a:solidFill>
              <a:latin typeface="Poppins" pitchFamily="2" charset="77"/>
              <a:cs typeface="Poppins" pitchFamily="2" charset="77"/>
            </a:endParaRPr>
          </a:p>
        </p:txBody>
      </p:sp>
      <p:sp>
        <p:nvSpPr>
          <p:cNvPr id="5" name="TextBox 5"/>
          <p:cNvSpPr txBox="1"/>
          <p:nvPr/>
        </p:nvSpPr>
        <p:spPr>
          <a:xfrm>
            <a:off x="10812323" y="4489201"/>
            <a:ext cx="5438012" cy="3693319"/>
          </a:xfrm>
          <a:prstGeom prst="rect">
            <a:avLst/>
          </a:prstGeom>
        </p:spPr>
        <p:txBody>
          <a:bodyPr wrap="square" lIns="0" tIns="0" rIns="0" bIns="0" rtlCol="0" anchor="t">
            <a:spAutoFit/>
          </a:bodyPr>
          <a:lstStyle/>
          <a:p>
            <a:pPr algn="ctr"/>
            <a:r>
              <a:rPr lang="fr-FR" sz="4000" u="sng" dirty="0">
                <a:solidFill>
                  <a:schemeClr val="tx1">
                    <a:lumMod val="85000"/>
                    <a:lumOff val="15000"/>
                  </a:schemeClr>
                </a:solidFill>
                <a:latin typeface="Poppins" pitchFamily="2" charset="77"/>
                <a:cs typeface="Poppins" pitchFamily="2" charset="77"/>
              </a:rPr>
              <a:t>Conséquences</a:t>
            </a:r>
            <a:r>
              <a:rPr lang="fr-FR" sz="4000" dirty="0">
                <a:solidFill>
                  <a:schemeClr val="tx1">
                    <a:lumMod val="85000"/>
                    <a:lumOff val="15000"/>
                  </a:schemeClr>
                </a:solidFill>
                <a:latin typeface="Poppins" pitchFamily="2" charset="77"/>
                <a:cs typeface="Poppins" pitchFamily="2" charset="77"/>
              </a:rPr>
              <a:t> du harcèlement sexiste et sexuel </a:t>
            </a:r>
          </a:p>
          <a:p>
            <a:pPr algn="ctr"/>
            <a:r>
              <a:rPr lang="fr-FR" sz="4000" dirty="0">
                <a:solidFill>
                  <a:schemeClr val="tx1">
                    <a:lumMod val="85000"/>
                    <a:lumOff val="15000"/>
                  </a:schemeClr>
                </a:solidFill>
                <a:latin typeface="Poppins" pitchFamily="2" charset="77"/>
                <a:cs typeface="Poppins" pitchFamily="2" charset="77"/>
              </a:rPr>
              <a:t>= </a:t>
            </a:r>
          </a:p>
          <a:p>
            <a:pPr algn="ctr"/>
            <a:r>
              <a:rPr lang="fr-FR" sz="4000" dirty="0">
                <a:solidFill>
                  <a:srgbClr val="FF0000"/>
                </a:solidFill>
                <a:latin typeface="Poppins" pitchFamily="2" charset="77"/>
                <a:cs typeface="Poppins" pitchFamily="2" charset="77"/>
              </a:rPr>
              <a:t>« lésion professionnelle »</a:t>
            </a:r>
          </a:p>
        </p:txBody>
      </p:sp>
      <p:sp>
        <p:nvSpPr>
          <p:cNvPr id="7" name="Rectangle : coins arrondis 6">
            <a:extLst>
              <a:ext uri="{FF2B5EF4-FFF2-40B4-BE49-F238E27FC236}">
                <a16:creationId xmlns:a16="http://schemas.microsoft.com/office/drawing/2014/main" id="{EE7963FC-32C8-ED49-B41E-DB7D6FEB320D}"/>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6" name="ZoneTexte 5">
            <a:extLst>
              <a:ext uri="{FF2B5EF4-FFF2-40B4-BE49-F238E27FC236}">
                <a16:creationId xmlns:a16="http://schemas.microsoft.com/office/drawing/2014/main" id="{A893B278-CB1D-B947-AAC2-B387B66AE764}"/>
              </a:ext>
            </a:extLst>
          </p:cNvPr>
          <p:cNvSpPr txBox="1"/>
          <p:nvPr/>
        </p:nvSpPr>
        <p:spPr>
          <a:xfrm>
            <a:off x="646098" y="759227"/>
            <a:ext cx="27831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1. </a:t>
            </a:r>
            <a:r>
              <a:rPr lang="fr-CA" sz="2500" dirty="0">
                <a:solidFill>
                  <a:schemeClr val="tx1">
                    <a:lumMod val="85000"/>
                    <a:lumOff val="15000"/>
                  </a:schemeClr>
                </a:solidFill>
                <a:latin typeface="Poppins" pitchFamily="2" charset="77"/>
                <a:cs typeface="Poppins" pitchFamily="2" charset="77"/>
              </a:rPr>
              <a:t>INTRODUCTION</a:t>
            </a:r>
          </a:p>
        </p:txBody>
      </p:sp>
      <p:sp>
        <p:nvSpPr>
          <p:cNvPr id="8" name="Rectangle 7">
            <a:extLst>
              <a:ext uri="{FF2B5EF4-FFF2-40B4-BE49-F238E27FC236}">
                <a16:creationId xmlns:a16="http://schemas.microsoft.com/office/drawing/2014/main" id="{4EBC7CC9-5B22-7749-B97A-10862F041DE7}"/>
              </a:ext>
            </a:extLst>
          </p:cNvPr>
          <p:cNvSpPr/>
          <p:nvPr/>
        </p:nvSpPr>
        <p:spPr>
          <a:xfrm>
            <a:off x="3162300" y="1837856"/>
            <a:ext cx="11963400" cy="1276119"/>
          </a:xfrm>
          <a:prstGeom prst="rect">
            <a:avLst/>
          </a:prstGeom>
        </p:spPr>
        <p:txBody>
          <a:bodyPr wrap="square">
            <a:spAutoFit/>
          </a:bodyPr>
          <a:lstStyle/>
          <a:p>
            <a:pPr algn="just">
              <a:lnSpc>
                <a:spcPct val="115000"/>
              </a:lnSpc>
            </a:pPr>
            <a:r>
              <a:rPr lang="fr-FR" sz="3400" dirty="0">
                <a:solidFill>
                  <a:srgbClr val="000000"/>
                </a:solidFill>
                <a:latin typeface="Poppins Light"/>
              </a:rPr>
              <a:t>Obstacle à la prise en compte des rapports sociaux de sexe : la </a:t>
            </a:r>
            <a:r>
              <a:rPr lang="fr-FR" sz="3400" u="sng" dirty="0">
                <a:solidFill>
                  <a:srgbClr val="000000"/>
                </a:solidFill>
                <a:latin typeface="Poppins Light"/>
              </a:rPr>
              <a:t>dépolitisation</a:t>
            </a:r>
            <a:r>
              <a:rPr lang="fr-FR" sz="3400" dirty="0">
                <a:solidFill>
                  <a:srgbClr val="000000"/>
                </a:solidFill>
                <a:latin typeface="Poppins Light"/>
              </a:rPr>
              <a:t> du harcèlement sexiste et sexuel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TextBox 2"/>
          <p:cNvSpPr txBox="1"/>
          <p:nvPr/>
        </p:nvSpPr>
        <p:spPr>
          <a:xfrm>
            <a:off x="851287" y="3804832"/>
            <a:ext cx="6400800" cy="2677336"/>
          </a:xfrm>
          <a:prstGeom prst="rect">
            <a:avLst/>
          </a:prstGeom>
        </p:spPr>
        <p:txBody>
          <a:bodyPr wrap="square" lIns="0" tIns="0" rIns="0" bIns="0" rtlCol="0" anchor="t">
            <a:spAutoFit/>
          </a:bodyPr>
          <a:lstStyle/>
          <a:p>
            <a:pPr>
              <a:lnSpc>
                <a:spcPts val="6998"/>
              </a:lnSpc>
            </a:pPr>
            <a:r>
              <a:rPr lang="fr-CA" sz="5000" dirty="0">
                <a:solidFill>
                  <a:srgbClr val="000000"/>
                </a:solidFill>
                <a:latin typeface="Poppins Medium"/>
              </a:rPr>
              <a:t>La psychologisation des rapports sociaux de sexe</a:t>
            </a:r>
          </a:p>
        </p:txBody>
      </p:sp>
      <p:grpSp>
        <p:nvGrpSpPr>
          <p:cNvPr id="3" name="Group 3"/>
          <p:cNvGrpSpPr/>
          <p:nvPr/>
        </p:nvGrpSpPr>
        <p:grpSpPr>
          <a:xfrm>
            <a:off x="8292002" y="1928165"/>
            <a:ext cx="9144711" cy="2462213"/>
            <a:chOff x="709" y="-573783"/>
            <a:chExt cx="10493650" cy="3282952"/>
          </a:xfrm>
        </p:grpSpPr>
        <p:grpSp>
          <p:nvGrpSpPr>
            <p:cNvPr id="4" name="Group 4"/>
            <p:cNvGrpSpPr/>
            <p:nvPr/>
          </p:nvGrpSpPr>
          <p:grpSpPr>
            <a:xfrm>
              <a:off x="709" y="335250"/>
              <a:ext cx="211627" cy="240000"/>
              <a:chOff x="14139" y="0"/>
              <a:chExt cx="4220492" cy="4786332"/>
            </a:xfrm>
          </p:grpSpPr>
          <p:sp>
            <p:nvSpPr>
              <p:cNvPr id="5" name="Freeform 5"/>
              <p:cNvSpPr/>
              <p:nvPr/>
            </p:nvSpPr>
            <p:spPr>
              <a:xfrm>
                <a:off x="14139" y="0"/>
                <a:ext cx="4220492"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66400" y="-573783"/>
              <a:ext cx="9627959" cy="3282952"/>
            </a:xfrm>
            <a:prstGeom prst="rect">
              <a:avLst/>
            </a:prstGeom>
          </p:spPr>
          <p:txBody>
            <a:bodyPr wrap="square" lIns="0" tIns="0" rIns="0" bIns="0" rtlCol="0" anchor="t">
              <a:spAutoFit/>
            </a:bodyPr>
            <a:lstStyle/>
            <a:p>
              <a:pPr algn="just"/>
              <a:r>
                <a:rPr lang="fr-CA" sz="3200" dirty="0">
                  <a:solidFill>
                    <a:srgbClr val="000000"/>
                  </a:solidFill>
                  <a:latin typeface="Poppins Light"/>
                </a:rPr>
                <a:t>Prédominance d’un langage d’inspiration psychologique et individuel plutôt que politique, économique et social: certains mots </a:t>
              </a:r>
              <a:r>
                <a:rPr lang="fr-CA" sz="3200" u="sng" dirty="0">
                  <a:solidFill>
                    <a:srgbClr val="000000"/>
                  </a:solidFill>
                  <a:latin typeface="Poppins Light"/>
                </a:rPr>
                <a:t>disparaissent</a:t>
              </a:r>
              <a:r>
                <a:rPr lang="fr-CA" sz="3200" dirty="0">
                  <a:solidFill>
                    <a:srgbClr val="000000"/>
                  </a:solidFill>
                  <a:latin typeface="Poppins Light"/>
                </a:rPr>
                <a:t> pour penser la réalité sociale</a:t>
              </a:r>
            </a:p>
          </p:txBody>
        </p:sp>
      </p:grpSp>
      <p:grpSp>
        <p:nvGrpSpPr>
          <p:cNvPr id="7" name="Group 7"/>
          <p:cNvGrpSpPr/>
          <p:nvPr/>
        </p:nvGrpSpPr>
        <p:grpSpPr>
          <a:xfrm>
            <a:off x="8292002" y="5043885"/>
            <a:ext cx="9172357" cy="1969770"/>
            <a:chOff x="710" y="-424377"/>
            <a:chExt cx="10948595" cy="2626362"/>
          </a:xfrm>
        </p:grpSpPr>
        <p:grpSp>
          <p:nvGrpSpPr>
            <p:cNvPr id="8" name="Group 8"/>
            <p:cNvGrpSpPr/>
            <p:nvPr/>
          </p:nvGrpSpPr>
          <p:grpSpPr>
            <a:xfrm>
              <a:off x="710" y="68550"/>
              <a:ext cx="220120" cy="240000"/>
              <a:chOff x="14169" y="0"/>
              <a:chExt cx="4389856" cy="4786332"/>
            </a:xfrm>
          </p:grpSpPr>
          <p:sp>
            <p:nvSpPr>
              <p:cNvPr id="9" name="Freeform 9"/>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0" name="TextBox 10"/>
            <p:cNvSpPr txBox="1"/>
            <p:nvPr/>
          </p:nvSpPr>
          <p:spPr>
            <a:xfrm>
              <a:off x="901143" y="-424377"/>
              <a:ext cx="10048162" cy="2626362"/>
            </a:xfrm>
            <a:prstGeom prst="rect">
              <a:avLst/>
            </a:prstGeom>
          </p:spPr>
          <p:txBody>
            <a:bodyPr lIns="0" tIns="0" rIns="0" bIns="0" rtlCol="0" anchor="t">
              <a:spAutoFit/>
            </a:bodyPr>
            <a:lstStyle/>
            <a:p>
              <a:pPr algn="just"/>
              <a:r>
                <a:rPr lang="fr-CA" sz="3200" dirty="0">
                  <a:solidFill>
                    <a:srgbClr val="000000"/>
                  </a:solidFill>
                  <a:latin typeface="Poppins Light"/>
                </a:rPr>
                <a:t>Se retrouve dans le monde du travail : évacue la question du collectif, de l’organisation du travail (Voir Stevens 2008)</a:t>
              </a:r>
            </a:p>
          </p:txBody>
        </p:sp>
      </p:grpSp>
      <p:grpSp>
        <p:nvGrpSpPr>
          <p:cNvPr id="11" name="Group 11"/>
          <p:cNvGrpSpPr/>
          <p:nvPr/>
        </p:nvGrpSpPr>
        <p:grpSpPr>
          <a:xfrm>
            <a:off x="8384206" y="7667162"/>
            <a:ext cx="9144711" cy="1477328"/>
            <a:chOff x="710" y="-409636"/>
            <a:chExt cx="10948595" cy="1969774"/>
          </a:xfrm>
        </p:grpSpPr>
        <p:grpSp>
          <p:nvGrpSpPr>
            <p:cNvPr id="12" name="Group 12"/>
            <p:cNvGrpSpPr/>
            <p:nvPr/>
          </p:nvGrpSpPr>
          <p:grpSpPr>
            <a:xfrm>
              <a:off x="710" y="335250"/>
              <a:ext cx="220120" cy="240000"/>
              <a:chOff x="14169" y="0"/>
              <a:chExt cx="4389856" cy="4786332"/>
            </a:xfrm>
          </p:grpSpPr>
          <p:sp>
            <p:nvSpPr>
              <p:cNvPr id="13" name="Freeform 13"/>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901143" y="-409636"/>
              <a:ext cx="10048162" cy="1969774"/>
            </a:xfrm>
            <a:prstGeom prst="rect">
              <a:avLst/>
            </a:prstGeom>
          </p:spPr>
          <p:txBody>
            <a:bodyPr lIns="0" tIns="0" rIns="0" bIns="0" rtlCol="0" anchor="t">
              <a:spAutoFit/>
            </a:bodyPr>
            <a:lstStyle/>
            <a:p>
              <a:pPr algn="just"/>
              <a:r>
                <a:rPr lang="fr-CA" sz="3200" dirty="0">
                  <a:solidFill>
                    <a:srgbClr val="000000"/>
                  </a:solidFill>
                  <a:latin typeface="Poppins Light"/>
                </a:rPr>
                <a:t>Stratégie efficace pour dépolitiser le harcèlement sexiste et sexuel et occulter les violences</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7831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1. </a:t>
            </a:r>
            <a:r>
              <a:rPr lang="fr-CA" sz="2500" dirty="0">
                <a:solidFill>
                  <a:schemeClr val="tx1">
                    <a:lumMod val="85000"/>
                    <a:lumOff val="15000"/>
                  </a:schemeClr>
                </a:solidFill>
                <a:latin typeface="Poppins" pitchFamily="2" charset="77"/>
                <a:cs typeface="Poppins" pitchFamily="2" charset="77"/>
              </a:rPr>
              <a:t>INTRODUCTION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AF6"/>
        </a:solidFill>
        <a:effectLst/>
      </p:bgPr>
    </p:bg>
    <p:spTree>
      <p:nvGrpSpPr>
        <p:cNvPr id="1" name=""/>
        <p:cNvGrpSpPr/>
        <p:nvPr/>
      </p:nvGrpSpPr>
      <p:grpSpPr>
        <a:xfrm>
          <a:off x="0" y="0"/>
          <a:ext cx="0" cy="0"/>
          <a:chOff x="0" y="0"/>
          <a:chExt cx="0" cy="0"/>
        </a:xfrm>
      </p:grpSpPr>
      <p:sp>
        <p:nvSpPr>
          <p:cNvPr id="2" name="TextBox 2"/>
          <p:cNvSpPr txBox="1"/>
          <p:nvPr/>
        </p:nvSpPr>
        <p:spPr>
          <a:xfrm>
            <a:off x="725576" y="3813007"/>
            <a:ext cx="7225913" cy="2660985"/>
          </a:xfrm>
          <a:prstGeom prst="rect">
            <a:avLst/>
          </a:prstGeom>
        </p:spPr>
        <p:txBody>
          <a:bodyPr wrap="square" lIns="0" tIns="0" rIns="0" bIns="0" rtlCol="0" anchor="t">
            <a:spAutoFit/>
          </a:bodyPr>
          <a:lstStyle/>
          <a:p>
            <a:pPr>
              <a:lnSpc>
                <a:spcPts val="6998"/>
              </a:lnSpc>
            </a:pPr>
            <a:r>
              <a:rPr lang="fr-CA" sz="5000" dirty="0">
                <a:solidFill>
                  <a:srgbClr val="000000"/>
                </a:solidFill>
                <a:latin typeface="Poppins Medium"/>
              </a:rPr>
              <a:t>Le cheminement vers des entretiens avec des travailleuses</a:t>
            </a:r>
          </a:p>
        </p:txBody>
      </p:sp>
      <p:grpSp>
        <p:nvGrpSpPr>
          <p:cNvPr id="3" name="Group 3"/>
          <p:cNvGrpSpPr/>
          <p:nvPr/>
        </p:nvGrpSpPr>
        <p:grpSpPr>
          <a:xfrm>
            <a:off x="8230203" y="2091686"/>
            <a:ext cx="8952510" cy="1477328"/>
            <a:chOff x="709" y="-170371"/>
            <a:chExt cx="10525498" cy="1969770"/>
          </a:xfrm>
        </p:grpSpPr>
        <p:grpSp>
          <p:nvGrpSpPr>
            <p:cNvPr id="4" name="Group 4"/>
            <p:cNvGrpSpPr/>
            <p:nvPr/>
          </p:nvGrpSpPr>
          <p:grpSpPr>
            <a:xfrm>
              <a:off x="709" y="335250"/>
              <a:ext cx="211627" cy="240000"/>
              <a:chOff x="14139" y="0"/>
              <a:chExt cx="4220492" cy="4786332"/>
            </a:xfrm>
          </p:grpSpPr>
          <p:sp>
            <p:nvSpPr>
              <p:cNvPr id="5" name="Freeform 5"/>
              <p:cNvSpPr/>
              <p:nvPr/>
            </p:nvSpPr>
            <p:spPr>
              <a:xfrm>
                <a:off x="14139" y="0"/>
                <a:ext cx="4220492"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6" name="TextBox 6"/>
            <p:cNvSpPr txBox="1"/>
            <p:nvPr/>
          </p:nvSpPr>
          <p:spPr>
            <a:xfrm>
              <a:off x="898248" y="-170371"/>
              <a:ext cx="9627959" cy="1969770"/>
            </a:xfrm>
            <a:prstGeom prst="rect">
              <a:avLst/>
            </a:prstGeom>
          </p:spPr>
          <p:txBody>
            <a:bodyPr wrap="square" lIns="0" tIns="0" rIns="0" bIns="0" rtlCol="0" anchor="t">
              <a:spAutoFit/>
            </a:bodyPr>
            <a:lstStyle/>
            <a:p>
              <a:pPr algn="just"/>
              <a:r>
                <a:rPr lang="fr-CA" sz="3200" dirty="0">
                  <a:solidFill>
                    <a:srgbClr val="000000"/>
                  </a:solidFill>
                  <a:latin typeface="Poppins Light"/>
                </a:rPr>
                <a:t>Premières phases de la recherche: étude de la jurisprudence du Tribunal administratif du travail (TAT)</a:t>
              </a:r>
            </a:p>
          </p:txBody>
        </p:sp>
      </p:grpSp>
      <p:grpSp>
        <p:nvGrpSpPr>
          <p:cNvPr id="7" name="Group 7"/>
          <p:cNvGrpSpPr/>
          <p:nvPr/>
        </p:nvGrpSpPr>
        <p:grpSpPr>
          <a:xfrm>
            <a:off x="8229648" y="4789528"/>
            <a:ext cx="8953065" cy="984885"/>
            <a:chOff x="710" y="-424377"/>
            <a:chExt cx="10948595" cy="1313180"/>
          </a:xfrm>
        </p:grpSpPr>
        <p:grpSp>
          <p:nvGrpSpPr>
            <p:cNvPr id="8" name="Group 8"/>
            <p:cNvGrpSpPr/>
            <p:nvPr/>
          </p:nvGrpSpPr>
          <p:grpSpPr>
            <a:xfrm>
              <a:off x="710" y="68550"/>
              <a:ext cx="220120" cy="240000"/>
              <a:chOff x="14169" y="0"/>
              <a:chExt cx="4389856" cy="4786332"/>
            </a:xfrm>
          </p:grpSpPr>
          <p:sp>
            <p:nvSpPr>
              <p:cNvPr id="9" name="Freeform 9"/>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0" name="TextBox 10"/>
            <p:cNvSpPr txBox="1"/>
            <p:nvPr/>
          </p:nvSpPr>
          <p:spPr>
            <a:xfrm>
              <a:off x="901143" y="-424377"/>
              <a:ext cx="10048162" cy="1313180"/>
            </a:xfrm>
            <a:prstGeom prst="rect">
              <a:avLst/>
            </a:prstGeom>
          </p:spPr>
          <p:txBody>
            <a:bodyPr lIns="0" tIns="0" rIns="0" bIns="0" rtlCol="0" anchor="t">
              <a:spAutoFit/>
            </a:bodyPr>
            <a:lstStyle/>
            <a:p>
              <a:pPr algn="just"/>
              <a:r>
                <a:rPr lang="fr-CA" sz="3200" dirty="0">
                  <a:solidFill>
                    <a:srgbClr val="000000"/>
                  </a:solidFill>
                  <a:latin typeface="Poppins Light"/>
                </a:rPr>
                <a:t>Limites de la jurisprudence: le point de vue des juges</a:t>
              </a:r>
            </a:p>
          </p:txBody>
        </p:sp>
      </p:grpSp>
      <p:grpSp>
        <p:nvGrpSpPr>
          <p:cNvPr id="11" name="Group 11"/>
          <p:cNvGrpSpPr/>
          <p:nvPr/>
        </p:nvGrpSpPr>
        <p:grpSpPr>
          <a:xfrm>
            <a:off x="8223786" y="6994927"/>
            <a:ext cx="8953065" cy="984885"/>
            <a:chOff x="710" y="-43302"/>
            <a:chExt cx="10948595" cy="1313180"/>
          </a:xfrm>
        </p:grpSpPr>
        <p:grpSp>
          <p:nvGrpSpPr>
            <p:cNvPr id="12" name="Group 12"/>
            <p:cNvGrpSpPr/>
            <p:nvPr/>
          </p:nvGrpSpPr>
          <p:grpSpPr>
            <a:xfrm>
              <a:off x="710" y="335250"/>
              <a:ext cx="220120" cy="240000"/>
              <a:chOff x="14169" y="0"/>
              <a:chExt cx="4389856" cy="4786332"/>
            </a:xfrm>
          </p:grpSpPr>
          <p:sp>
            <p:nvSpPr>
              <p:cNvPr id="13" name="Freeform 13"/>
              <p:cNvSpPr/>
              <p:nvPr/>
            </p:nvSpPr>
            <p:spPr>
              <a:xfrm>
                <a:off x="14169" y="0"/>
                <a:ext cx="4389856" cy="4786332"/>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C000"/>
              </a:solidFill>
            </p:spPr>
            <p:txBody>
              <a:bodyPr/>
              <a:lstStyle/>
              <a:p>
                <a:endParaRPr lang="fr-FR"/>
              </a:p>
            </p:txBody>
          </p:sp>
        </p:grpSp>
        <p:sp>
          <p:nvSpPr>
            <p:cNvPr id="14" name="TextBox 14"/>
            <p:cNvSpPr txBox="1"/>
            <p:nvPr/>
          </p:nvSpPr>
          <p:spPr>
            <a:xfrm>
              <a:off x="901143" y="-43302"/>
              <a:ext cx="10048162" cy="1313180"/>
            </a:xfrm>
            <a:prstGeom prst="rect">
              <a:avLst/>
            </a:prstGeom>
          </p:spPr>
          <p:txBody>
            <a:bodyPr lIns="0" tIns="0" rIns="0" bIns="0" rtlCol="0" anchor="t">
              <a:spAutoFit/>
            </a:bodyPr>
            <a:lstStyle/>
            <a:p>
              <a:pPr algn="just"/>
              <a:r>
                <a:rPr lang="fr-CA" sz="3200" dirty="0">
                  <a:solidFill>
                    <a:srgbClr val="000000"/>
                  </a:solidFill>
                  <a:latin typeface="Poppins Light"/>
                </a:rPr>
                <a:t>Quel est le point de vue des travailleuses qui traversent ce processus?</a:t>
              </a:r>
            </a:p>
          </p:txBody>
        </p:sp>
      </p:grpSp>
      <p:sp>
        <p:nvSpPr>
          <p:cNvPr id="27" name="Rectangle : coins arrondis 26">
            <a:extLst>
              <a:ext uri="{FF2B5EF4-FFF2-40B4-BE49-F238E27FC236}">
                <a16:creationId xmlns:a16="http://schemas.microsoft.com/office/drawing/2014/main" id="{1E061E20-7D35-FE4F-808F-B6B858B752D3}"/>
              </a:ext>
            </a:extLst>
          </p:cNvPr>
          <p:cNvSpPr/>
          <p:nvPr/>
        </p:nvSpPr>
        <p:spPr>
          <a:xfrm>
            <a:off x="-95935" y="546100"/>
            <a:ext cx="3982136" cy="829881"/>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8" name="ZoneTexte 27">
            <a:extLst>
              <a:ext uri="{FF2B5EF4-FFF2-40B4-BE49-F238E27FC236}">
                <a16:creationId xmlns:a16="http://schemas.microsoft.com/office/drawing/2014/main" id="{468BB667-FE93-F14E-B0B7-11D48714C138}"/>
              </a:ext>
            </a:extLst>
          </p:cNvPr>
          <p:cNvSpPr txBox="1"/>
          <p:nvPr/>
        </p:nvSpPr>
        <p:spPr>
          <a:xfrm>
            <a:off x="646098" y="759227"/>
            <a:ext cx="2783134" cy="477054"/>
          </a:xfrm>
          <a:prstGeom prst="rect">
            <a:avLst/>
          </a:prstGeom>
          <a:noFill/>
        </p:spPr>
        <p:txBody>
          <a:bodyPr wrap="none" rtlCol="0">
            <a:spAutoFit/>
          </a:bodyPr>
          <a:lstStyle/>
          <a:p>
            <a:r>
              <a:rPr lang="fr-CA" sz="2500" b="1" dirty="0">
                <a:solidFill>
                  <a:schemeClr val="tx1">
                    <a:lumMod val="85000"/>
                    <a:lumOff val="15000"/>
                  </a:schemeClr>
                </a:solidFill>
                <a:latin typeface="Poppins" pitchFamily="2" charset="77"/>
                <a:cs typeface="Poppins" pitchFamily="2" charset="77"/>
              </a:rPr>
              <a:t>1. </a:t>
            </a:r>
            <a:r>
              <a:rPr lang="fr-CA" sz="2500" dirty="0">
                <a:solidFill>
                  <a:schemeClr val="tx1">
                    <a:lumMod val="85000"/>
                    <a:lumOff val="15000"/>
                  </a:schemeClr>
                </a:solidFill>
                <a:latin typeface="Poppins" pitchFamily="2" charset="77"/>
                <a:cs typeface="Poppins" pitchFamily="2" charset="77"/>
              </a:rPr>
              <a:t>INTRODUCTION</a:t>
            </a:r>
          </a:p>
        </p:txBody>
      </p:sp>
    </p:spTree>
    <p:extLst>
      <p:ext uri="{BB962C8B-B14F-4D97-AF65-F5344CB8AC3E}">
        <p14:creationId xmlns:p14="http://schemas.microsoft.com/office/powerpoint/2010/main" val="4071561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1C01C1F5-1399-7C4D-87D9-D3F079E793CF}"/>
              </a:ext>
            </a:extLst>
          </p:cNvPr>
          <p:cNvSpPr/>
          <p:nvPr/>
        </p:nvSpPr>
        <p:spPr>
          <a:xfrm>
            <a:off x="3429000" y="3128822"/>
            <a:ext cx="11430000" cy="4029352"/>
          </a:xfrm>
          <a:prstGeom prst="round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5" name="ZoneTexte 4">
            <a:extLst>
              <a:ext uri="{FF2B5EF4-FFF2-40B4-BE49-F238E27FC236}">
                <a16:creationId xmlns:a16="http://schemas.microsoft.com/office/drawing/2014/main" id="{98D0C3A5-D63B-A344-8ABB-0507122D54BE}"/>
              </a:ext>
            </a:extLst>
          </p:cNvPr>
          <p:cNvSpPr txBox="1"/>
          <p:nvPr/>
        </p:nvSpPr>
        <p:spPr>
          <a:xfrm>
            <a:off x="6629400" y="4635666"/>
            <a:ext cx="11658600" cy="1015663"/>
          </a:xfrm>
          <a:prstGeom prst="rect">
            <a:avLst/>
          </a:prstGeom>
          <a:noFill/>
        </p:spPr>
        <p:txBody>
          <a:bodyPr wrap="square" rtlCol="0">
            <a:spAutoFit/>
          </a:bodyPr>
          <a:lstStyle/>
          <a:p>
            <a:r>
              <a:rPr lang="fr-CA" sz="6000" b="1" dirty="0">
                <a:solidFill>
                  <a:schemeClr val="tx1">
                    <a:lumMod val="85000"/>
                    <a:lumOff val="15000"/>
                  </a:schemeClr>
                </a:solidFill>
                <a:latin typeface="Poppins" pitchFamily="2" charset="77"/>
                <a:cs typeface="Poppins" pitchFamily="2" charset="77"/>
              </a:rPr>
              <a:t>2. </a:t>
            </a:r>
            <a:r>
              <a:rPr lang="fr-CA" sz="6000" dirty="0">
                <a:solidFill>
                  <a:schemeClr val="tx1">
                    <a:lumMod val="85000"/>
                    <a:lumOff val="15000"/>
                  </a:schemeClr>
                </a:solidFill>
                <a:latin typeface="Poppins" pitchFamily="2" charset="77"/>
                <a:cs typeface="Poppins" pitchFamily="2" charset="77"/>
              </a:rPr>
              <a:t>RÉSULTAS</a:t>
            </a:r>
          </a:p>
        </p:txBody>
      </p:sp>
    </p:spTree>
    <p:extLst>
      <p:ext uri="{BB962C8B-B14F-4D97-AF65-F5344CB8AC3E}">
        <p14:creationId xmlns:p14="http://schemas.microsoft.com/office/powerpoint/2010/main" val="3076038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D08A7390EBC143B5C67425005B7E94" ma:contentTypeVersion="15" ma:contentTypeDescription="Crée un document." ma:contentTypeScope="" ma:versionID="6ba73337699602635512bbdfd4a88c4b">
  <xsd:schema xmlns:xsd="http://www.w3.org/2001/XMLSchema" xmlns:xs="http://www.w3.org/2001/XMLSchema" xmlns:p="http://schemas.microsoft.com/office/2006/metadata/properties" xmlns:ns2="e28ecdfc-feb3-41f5-9279-16334592ce7e" xmlns:ns3="e962ce49-1c04-4940-ad37-e4719ce4a0ef" targetNamespace="http://schemas.microsoft.com/office/2006/metadata/properties" ma:root="true" ma:fieldsID="bae76633e7ee24d16a10a2811ce4eee3" ns2:_="" ns3:_="">
    <xsd:import namespace="e28ecdfc-feb3-41f5-9279-16334592ce7e"/>
    <xsd:import namespace="e962ce49-1c04-4940-ad37-e4719ce4a0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8ecdfc-feb3-41f5-9279-16334592ce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f78e2543-12fc-43eb-810b-32d4cf0f4e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2ce49-1c04-4940-ad37-e4719ce4a0ef"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2b36ec2e-b89f-4fbe-8dd4-83110fdfe992}" ma:internalName="TaxCatchAll" ma:showField="CatchAllData" ma:web="e962ce49-1c04-4940-ad37-e4719ce4a0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28ecdfc-feb3-41f5-9279-16334592ce7e">
      <Terms xmlns="http://schemas.microsoft.com/office/infopath/2007/PartnerControls"/>
    </lcf76f155ced4ddcb4097134ff3c332f>
    <TaxCatchAll xmlns="e962ce49-1c04-4940-ad37-e4719ce4a0ef" xsi:nil="true"/>
  </documentManagement>
</p:properties>
</file>

<file path=customXml/itemProps1.xml><?xml version="1.0" encoding="utf-8"?>
<ds:datastoreItem xmlns:ds="http://schemas.openxmlformats.org/officeDocument/2006/customXml" ds:itemID="{E22049E2-623C-467A-8317-656BFD8723BD}"/>
</file>

<file path=customXml/itemProps2.xml><?xml version="1.0" encoding="utf-8"?>
<ds:datastoreItem xmlns:ds="http://schemas.openxmlformats.org/officeDocument/2006/customXml" ds:itemID="{1D148F74-B8A7-4C95-B39E-B3BB2547D5EE}"/>
</file>

<file path=customXml/itemProps3.xml><?xml version="1.0" encoding="utf-8"?>
<ds:datastoreItem xmlns:ds="http://schemas.openxmlformats.org/officeDocument/2006/customXml" ds:itemID="{4DC3CC7D-50F5-4A0F-8B0B-A8FB1E3DD0B5}"/>
</file>

<file path=docProps/app.xml><?xml version="1.0" encoding="utf-8"?>
<Properties xmlns="http://schemas.openxmlformats.org/officeDocument/2006/extended-properties" xmlns:vt="http://schemas.openxmlformats.org/officeDocument/2006/docPropsVTypes">
  <TotalTime>14485</TotalTime>
  <Words>995</Words>
  <Application>Microsoft Office PowerPoint</Application>
  <PresentationFormat>Personnalisé</PresentationFormat>
  <Paragraphs>85</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19</vt:i4>
      </vt:variant>
    </vt:vector>
  </HeadingPairs>
  <TitlesOfParts>
    <vt:vector size="25" baseType="lpstr">
      <vt:lpstr>Calibri</vt:lpstr>
      <vt:lpstr>Arial</vt:lpstr>
      <vt:lpstr>Poppins Medium</vt:lpstr>
      <vt:lpstr>Poppins</vt:lpstr>
      <vt:lpstr>Poppins Light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ACFAS Célia Favre</dc:title>
  <cp:lastModifiedBy>LANDRY ANNIE</cp:lastModifiedBy>
  <cp:revision>22</cp:revision>
  <dcterms:created xsi:type="dcterms:W3CDTF">2006-08-16T00:00:00Z</dcterms:created>
  <dcterms:modified xsi:type="dcterms:W3CDTF">2023-10-16T13:35:48Z</dcterms:modified>
  <dc:identifier>DAE_AiGJoAQ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0x0101008DD08A7390EBC143B5C67425005B7E94</vt:lpwstr>
  </property>
</Properties>
</file>