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1.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46.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61" r:id="rId2"/>
    <p:sldId id="259" r:id="rId3"/>
    <p:sldId id="359" r:id="rId4"/>
    <p:sldId id="368" r:id="rId5"/>
    <p:sldId id="385" r:id="rId6"/>
    <p:sldId id="367" r:id="rId7"/>
    <p:sldId id="389" r:id="rId8"/>
    <p:sldId id="266" r:id="rId9"/>
    <p:sldId id="267" r:id="rId10"/>
    <p:sldId id="360" r:id="rId11"/>
    <p:sldId id="269" r:id="rId12"/>
    <p:sldId id="270" r:id="rId13"/>
    <p:sldId id="271" r:id="rId14"/>
    <p:sldId id="272" r:id="rId15"/>
    <p:sldId id="370" r:id="rId16"/>
    <p:sldId id="377" r:id="rId17"/>
    <p:sldId id="378" r:id="rId18"/>
    <p:sldId id="379" r:id="rId19"/>
    <p:sldId id="380" r:id="rId20"/>
    <p:sldId id="265" r:id="rId21"/>
    <p:sldId id="383"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72" r:id="rId35"/>
    <p:sldId id="321" r:id="rId36"/>
    <p:sldId id="286" r:id="rId37"/>
    <p:sldId id="322" r:id="rId38"/>
    <p:sldId id="323" r:id="rId39"/>
    <p:sldId id="324" r:id="rId40"/>
    <p:sldId id="325" r:id="rId41"/>
    <p:sldId id="326" r:id="rId42"/>
    <p:sldId id="327" r:id="rId43"/>
    <p:sldId id="328" r:id="rId44"/>
    <p:sldId id="329" r:id="rId45"/>
    <p:sldId id="330" r:id="rId46"/>
    <p:sldId id="331" r:id="rId47"/>
    <p:sldId id="355" r:id="rId48"/>
    <p:sldId id="361" r:id="rId49"/>
    <p:sldId id="285" r:id="rId50"/>
    <p:sldId id="387" r:id="rId51"/>
    <p:sldId id="364" r:id="rId52"/>
    <p:sldId id="287" r:id="rId53"/>
    <p:sldId id="288" r:id="rId54"/>
    <p:sldId id="289" r:id="rId55"/>
    <p:sldId id="362" r:id="rId56"/>
    <p:sldId id="363" r:id="rId57"/>
    <p:sldId id="344" r:id="rId58"/>
    <p:sldId id="388" r:id="rId59"/>
    <p:sldId id="375" r:id="rId60"/>
    <p:sldId id="390" r:id="rId61"/>
    <p:sldId id="345" r:id="rId62"/>
    <p:sldId id="366" r:id="rId6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9"/>
    <p:restoredTop sz="94585"/>
  </p:normalViewPr>
  <p:slideViewPr>
    <p:cSldViewPr snapToGrid="0" snapToObjects="1">
      <p:cViewPr varScale="1">
        <p:scale>
          <a:sx n="84" d="100"/>
          <a:sy n="84" d="100"/>
        </p:scale>
        <p:origin x="20"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F8EAE-D4F8-1D4E-8F50-1C3D24D57FAF}" type="datetimeFigureOut">
              <a:rPr lang="fr-FR" smtClean="0"/>
              <a:t>16/10/2023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92526-710C-D84B-A2F4-CA1600B7B951}" type="slidenum">
              <a:rPr lang="fr-FR" smtClean="0"/>
              <a:t>‹N°›</a:t>
            </a:fld>
            <a:endParaRPr lang="fr-FR"/>
          </a:p>
        </p:txBody>
      </p:sp>
    </p:spTree>
    <p:extLst>
      <p:ext uri="{BB962C8B-B14F-4D97-AF65-F5344CB8AC3E}">
        <p14:creationId xmlns:p14="http://schemas.microsoft.com/office/powerpoint/2010/main" val="54615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254873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hape 635"/>
          <p:cNvSpPr>
            <a:spLocks noGrp="1" noRot="1" noChangeAspect="1"/>
          </p:cNvSpPr>
          <p:nvPr>
            <p:ph type="sldImg"/>
          </p:nvPr>
        </p:nvSpPr>
        <p:spPr>
          <a:xfrm>
            <a:off x="381000" y="685800"/>
            <a:ext cx="6096000" cy="3429000"/>
          </a:xfrm>
          <a:prstGeom prst="rect">
            <a:avLst/>
          </a:prstGeom>
        </p:spPr>
        <p:txBody>
          <a:bodyPr/>
          <a:lstStyle/>
          <a:p>
            <a:endParaRPr/>
          </a:p>
        </p:txBody>
      </p:sp>
      <p:sp>
        <p:nvSpPr>
          <p:cNvPr id="636" name="Shape 636"/>
          <p:cNvSpPr>
            <a:spLocks noGrp="1"/>
          </p:cNvSpPr>
          <p:nvPr>
            <p:ph type="body" sz="quarter" idx="1"/>
          </p:nvPr>
        </p:nvSpPr>
        <p:spPr>
          <a:prstGeom prst="rect">
            <a:avLst/>
          </a:prstGeom>
        </p:spPr>
        <p:txBody>
          <a:bodyPr/>
          <a:lstStyle/>
          <a:p>
            <a:r>
              <a:rPr lang="fr-CA" dirty="0"/>
              <a:t>Le problème c’est qu’on ne sait pas faire ça…</a:t>
            </a:r>
            <a:endParaRPr dirty="0"/>
          </a:p>
        </p:txBody>
      </p:sp>
    </p:spTree>
    <p:extLst>
      <p:ext uri="{BB962C8B-B14F-4D97-AF65-F5344CB8AC3E}">
        <p14:creationId xmlns:p14="http://schemas.microsoft.com/office/powerpoint/2010/main" val="251656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rPr dirty="0"/>
              <a:t>faire</a:t>
            </a:r>
          </a:p>
        </p:txBody>
      </p:sp>
    </p:spTree>
    <p:extLst>
      <p:ext uri="{BB962C8B-B14F-4D97-AF65-F5344CB8AC3E}">
        <p14:creationId xmlns:p14="http://schemas.microsoft.com/office/powerpoint/2010/main" val="130080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228393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93123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298452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407220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20</a:t>
            </a:fld>
            <a:endParaRPr lang="fr-FR"/>
          </a:p>
        </p:txBody>
      </p:sp>
    </p:spTree>
    <p:extLst>
      <p:ext uri="{BB962C8B-B14F-4D97-AF65-F5344CB8AC3E}">
        <p14:creationId xmlns:p14="http://schemas.microsoft.com/office/powerpoint/2010/main" val="232437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21</a:t>
            </a:fld>
            <a:endParaRPr lang="fr-FR"/>
          </a:p>
        </p:txBody>
      </p:sp>
    </p:spTree>
    <p:extLst>
      <p:ext uri="{BB962C8B-B14F-4D97-AF65-F5344CB8AC3E}">
        <p14:creationId xmlns:p14="http://schemas.microsoft.com/office/powerpoint/2010/main" val="32263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22</a:t>
            </a:fld>
            <a:endParaRPr lang="fr-FR"/>
          </a:p>
        </p:txBody>
      </p:sp>
    </p:spTree>
    <p:extLst>
      <p:ext uri="{BB962C8B-B14F-4D97-AF65-F5344CB8AC3E}">
        <p14:creationId xmlns:p14="http://schemas.microsoft.com/office/powerpoint/2010/main" val="209999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23</a:t>
            </a:fld>
            <a:endParaRPr lang="fr-FR"/>
          </a:p>
        </p:txBody>
      </p:sp>
    </p:spTree>
    <p:extLst>
      <p:ext uri="{BB962C8B-B14F-4D97-AF65-F5344CB8AC3E}">
        <p14:creationId xmlns:p14="http://schemas.microsoft.com/office/powerpoint/2010/main" val="65762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390035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VOIR LA COMPLEXITÉ POUR COMPRENDRE LES PROBLÈMES ORGANISATIONNELS !</a:t>
            </a:r>
            <a:br>
              <a:rPr lang="fr-FR" dirty="0"/>
            </a:br>
            <a:r>
              <a:rPr lang="fr-FR" dirty="0"/>
              <a:t>DONC MOTIVATION/ COMPÉTENCE</a:t>
            </a:r>
          </a:p>
          <a:p>
            <a:endParaRPr lang="fr-FR" dirty="0"/>
          </a:p>
          <a:p>
            <a:r>
              <a:rPr lang="fr-FR" dirty="0"/>
              <a:t>Les gens utilisent beaucoup de compétences différentes en simultanément</a:t>
            </a:r>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24</a:t>
            </a:fld>
            <a:endParaRPr lang="fr-FR"/>
          </a:p>
        </p:txBody>
      </p:sp>
    </p:spTree>
    <p:extLst>
      <p:ext uri="{BB962C8B-B14F-4D97-AF65-F5344CB8AC3E}">
        <p14:creationId xmlns:p14="http://schemas.microsoft.com/office/powerpoint/2010/main" val="286822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25</a:t>
            </a:fld>
            <a:endParaRPr lang="fr-FR"/>
          </a:p>
        </p:txBody>
      </p:sp>
    </p:spTree>
    <p:extLst>
      <p:ext uri="{BB962C8B-B14F-4D97-AF65-F5344CB8AC3E}">
        <p14:creationId xmlns:p14="http://schemas.microsoft.com/office/powerpoint/2010/main" val="4190112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26</a:t>
            </a:fld>
            <a:endParaRPr lang="fr-FR"/>
          </a:p>
        </p:txBody>
      </p:sp>
    </p:spTree>
    <p:extLst>
      <p:ext uri="{BB962C8B-B14F-4D97-AF65-F5344CB8AC3E}">
        <p14:creationId xmlns:p14="http://schemas.microsoft.com/office/powerpoint/2010/main" val="1127305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27</a:t>
            </a:fld>
            <a:endParaRPr lang="fr-FR"/>
          </a:p>
        </p:txBody>
      </p:sp>
    </p:spTree>
    <p:extLst>
      <p:ext uri="{BB962C8B-B14F-4D97-AF65-F5344CB8AC3E}">
        <p14:creationId xmlns:p14="http://schemas.microsoft.com/office/powerpoint/2010/main" val="3082214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28</a:t>
            </a:fld>
            <a:endParaRPr lang="fr-FR"/>
          </a:p>
        </p:txBody>
      </p:sp>
    </p:spTree>
    <p:extLst>
      <p:ext uri="{BB962C8B-B14F-4D97-AF65-F5344CB8AC3E}">
        <p14:creationId xmlns:p14="http://schemas.microsoft.com/office/powerpoint/2010/main" val="156983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29</a:t>
            </a:fld>
            <a:endParaRPr lang="fr-FR"/>
          </a:p>
        </p:txBody>
      </p:sp>
    </p:spTree>
    <p:extLst>
      <p:ext uri="{BB962C8B-B14F-4D97-AF65-F5344CB8AC3E}">
        <p14:creationId xmlns:p14="http://schemas.microsoft.com/office/powerpoint/2010/main" val="3086679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30</a:t>
            </a:fld>
            <a:endParaRPr lang="fr-FR"/>
          </a:p>
        </p:txBody>
      </p:sp>
    </p:spTree>
    <p:extLst>
      <p:ext uri="{BB962C8B-B14F-4D97-AF65-F5344CB8AC3E}">
        <p14:creationId xmlns:p14="http://schemas.microsoft.com/office/powerpoint/2010/main" val="1890607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31</a:t>
            </a:fld>
            <a:endParaRPr lang="fr-FR"/>
          </a:p>
        </p:txBody>
      </p:sp>
    </p:spTree>
    <p:extLst>
      <p:ext uri="{BB962C8B-B14F-4D97-AF65-F5344CB8AC3E}">
        <p14:creationId xmlns:p14="http://schemas.microsoft.com/office/powerpoint/2010/main" val="503818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32</a:t>
            </a:fld>
            <a:endParaRPr lang="fr-FR"/>
          </a:p>
        </p:txBody>
      </p:sp>
    </p:spTree>
    <p:extLst>
      <p:ext uri="{BB962C8B-B14F-4D97-AF65-F5344CB8AC3E}">
        <p14:creationId xmlns:p14="http://schemas.microsoft.com/office/powerpoint/2010/main" val="1028930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gens utilisent beaucoup de compétences différentes en simultanément</a:t>
            </a:r>
          </a:p>
          <a:p>
            <a:pPr marL="171450" indent="-171450">
              <a:buFontTx/>
              <a:buChar char="-"/>
            </a:pPr>
            <a:r>
              <a:rPr lang="fr-FR" dirty="0"/>
              <a:t>Gestion du temps ;</a:t>
            </a:r>
          </a:p>
          <a:p>
            <a:pPr marL="171450" indent="-171450">
              <a:buFontTx/>
              <a:buChar char="-"/>
            </a:pPr>
            <a:r>
              <a:rPr lang="fr-FR" dirty="0"/>
              <a:t>Gestion des émotions ;</a:t>
            </a:r>
          </a:p>
          <a:p>
            <a:pPr marL="171450" indent="-171450">
              <a:buFontTx/>
              <a:buChar char="-"/>
            </a:pPr>
            <a:r>
              <a:rPr lang="fr-FR" dirty="0"/>
              <a:t>Gestion des urgences ;</a:t>
            </a:r>
          </a:p>
          <a:p>
            <a:pPr marL="171450" indent="-171450">
              <a:buFontTx/>
              <a:buChar char="-"/>
            </a:pPr>
            <a:r>
              <a:rPr lang="fr-FR" dirty="0"/>
              <a:t>Gestion des informations ;</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33</a:t>
            </a:fld>
            <a:endParaRPr lang="fr-FR"/>
          </a:p>
        </p:txBody>
      </p:sp>
    </p:spTree>
    <p:extLst>
      <p:ext uri="{BB962C8B-B14F-4D97-AF65-F5344CB8AC3E}">
        <p14:creationId xmlns:p14="http://schemas.microsoft.com/office/powerpoint/2010/main" val="91248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5</a:t>
            </a:fld>
            <a:endParaRPr lang="fr-FR"/>
          </a:p>
        </p:txBody>
      </p:sp>
    </p:spTree>
    <p:extLst>
      <p:ext uri="{BB962C8B-B14F-4D97-AF65-F5344CB8AC3E}">
        <p14:creationId xmlns:p14="http://schemas.microsoft.com/office/powerpoint/2010/main" val="2419388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2737004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35</a:t>
            </a:fld>
            <a:endParaRPr lang="fr-FR"/>
          </a:p>
        </p:txBody>
      </p:sp>
    </p:spTree>
    <p:extLst>
      <p:ext uri="{BB962C8B-B14F-4D97-AF65-F5344CB8AC3E}">
        <p14:creationId xmlns:p14="http://schemas.microsoft.com/office/powerpoint/2010/main" val="3190753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36</a:t>
            </a:fld>
            <a:endParaRPr lang="fr-FR"/>
          </a:p>
        </p:txBody>
      </p:sp>
    </p:spTree>
    <p:extLst>
      <p:ext uri="{BB962C8B-B14F-4D97-AF65-F5344CB8AC3E}">
        <p14:creationId xmlns:p14="http://schemas.microsoft.com/office/powerpoint/2010/main" val="650800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37</a:t>
            </a:fld>
            <a:endParaRPr lang="fr-FR"/>
          </a:p>
        </p:txBody>
      </p:sp>
    </p:spTree>
    <p:extLst>
      <p:ext uri="{BB962C8B-B14F-4D97-AF65-F5344CB8AC3E}">
        <p14:creationId xmlns:p14="http://schemas.microsoft.com/office/powerpoint/2010/main" val="2623886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38</a:t>
            </a:fld>
            <a:endParaRPr lang="fr-FR"/>
          </a:p>
        </p:txBody>
      </p:sp>
    </p:spTree>
    <p:extLst>
      <p:ext uri="{BB962C8B-B14F-4D97-AF65-F5344CB8AC3E}">
        <p14:creationId xmlns:p14="http://schemas.microsoft.com/office/powerpoint/2010/main" val="361180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39</a:t>
            </a:fld>
            <a:endParaRPr lang="fr-FR"/>
          </a:p>
        </p:txBody>
      </p:sp>
    </p:spTree>
    <p:extLst>
      <p:ext uri="{BB962C8B-B14F-4D97-AF65-F5344CB8AC3E}">
        <p14:creationId xmlns:p14="http://schemas.microsoft.com/office/powerpoint/2010/main" val="970301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40</a:t>
            </a:fld>
            <a:endParaRPr lang="fr-FR"/>
          </a:p>
        </p:txBody>
      </p:sp>
    </p:spTree>
    <p:extLst>
      <p:ext uri="{BB962C8B-B14F-4D97-AF65-F5344CB8AC3E}">
        <p14:creationId xmlns:p14="http://schemas.microsoft.com/office/powerpoint/2010/main" val="1247124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41</a:t>
            </a:fld>
            <a:endParaRPr lang="fr-FR"/>
          </a:p>
        </p:txBody>
      </p:sp>
    </p:spTree>
    <p:extLst>
      <p:ext uri="{BB962C8B-B14F-4D97-AF65-F5344CB8AC3E}">
        <p14:creationId xmlns:p14="http://schemas.microsoft.com/office/powerpoint/2010/main" val="137004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42</a:t>
            </a:fld>
            <a:endParaRPr lang="fr-FR"/>
          </a:p>
        </p:txBody>
      </p:sp>
    </p:spTree>
    <p:extLst>
      <p:ext uri="{BB962C8B-B14F-4D97-AF65-F5344CB8AC3E}">
        <p14:creationId xmlns:p14="http://schemas.microsoft.com/office/powerpoint/2010/main" val="2783956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43</a:t>
            </a:fld>
            <a:endParaRPr lang="fr-FR"/>
          </a:p>
        </p:txBody>
      </p:sp>
    </p:spTree>
    <p:extLst>
      <p:ext uri="{BB962C8B-B14F-4D97-AF65-F5344CB8AC3E}">
        <p14:creationId xmlns:p14="http://schemas.microsoft.com/office/powerpoint/2010/main" val="275878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1028894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44</a:t>
            </a:fld>
            <a:endParaRPr lang="fr-FR"/>
          </a:p>
        </p:txBody>
      </p:sp>
    </p:spTree>
    <p:extLst>
      <p:ext uri="{BB962C8B-B14F-4D97-AF65-F5344CB8AC3E}">
        <p14:creationId xmlns:p14="http://schemas.microsoft.com/office/powerpoint/2010/main" val="651943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45</a:t>
            </a:fld>
            <a:endParaRPr lang="fr-FR"/>
          </a:p>
        </p:txBody>
      </p:sp>
    </p:spTree>
    <p:extLst>
      <p:ext uri="{BB962C8B-B14F-4D97-AF65-F5344CB8AC3E}">
        <p14:creationId xmlns:p14="http://schemas.microsoft.com/office/powerpoint/2010/main" val="519512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46</a:t>
            </a:fld>
            <a:endParaRPr lang="fr-FR"/>
          </a:p>
        </p:txBody>
      </p:sp>
    </p:spTree>
    <p:extLst>
      <p:ext uri="{BB962C8B-B14F-4D97-AF65-F5344CB8AC3E}">
        <p14:creationId xmlns:p14="http://schemas.microsoft.com/office/powerpoint/2010/main" val="195465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E82821-18A3-FC4F-BDCC-C4A2ABEC6386}" type="slidenum">
              <a:rPr lang="fr-FR" smtClean="0"/>
              <a:t>47</a:t>
            </a:fld>
            <a:endParaRPr lang="fr-FR"/>
          </a:p>
        </p:txBody>
      </p:sp>
    </p:spTree>
    <p:extLst>
      <p:ext uri="{BB962C8B-B14F-4D97-AF65-F5344CB8AC3E}">
        <p14:creationId xmlns:p14="http://schemas.microsoft.com/office/powerpoint/2010/main" val="1177750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452239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2052515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57</a:t>
            </a:fld>
            <a:endParaRPr lang="fr-FR"/>
          </a:p>
        </p:txBody>
      </p:sp>
    </p:spTree>
    <p:extLst>
      <p:ext uri="{BB962C8B-B14F-4D97-AF65-F5344CB8AC3E}">
        <p14:creationId xmlns:p14="http://schemas.microsoft.com/office/powerpoint/2010/main" val="824267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956560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59</a:t>
            </a:fld>
            <a:endParaRPr lang="fr-FR"/>
          </a:p>
        </p:txBody>
      </p:sp>
    </p:spTree>
    <p:extLst>
      <p:ext uri="{BB962C8B-B14F-4D97-AF65-F5344CB8AC3E}">
        <p14:creationId xmlns:p14="http://schemas.microsoft.com/office/powerpoint/2010/main" val="3724946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60</a:t>
            </a:fld>
            <a:endParaRPr lang="fr-FR"/>
          </a:p>
        </p:txBody>
      </p:sp>
    </p:spTree>
    <p:extLst>
      <p:ext uri="{BB962C8B-B14F-4D97-AF65-F5344CB8AC3E}">
        <p14:creationId xmlns:p14="http://schemas.microsoft.com/office/powerpoint/2010/main" val="859580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noRot="1" noChangeAspect="1"/>
          </p:cNvSpPr>
          <p:nvPr>
            <p:ph type="sldImg"/>
          </p:nvPr>
        </p:nvSpPr>
        <p:spPr>
          <a:xfrm>
            <a:off x="381000" y="685800"/>
            <a:ext cx="6096000" cy="3429000"/>
          </a:xfrm>
          <a:prstGeom prst="rect">
            <a:avLst/>
          </a:prstGeom>
        </p:spPr>
        <p:txBody>
          <a:bodyPr/>
          <a:lstStyle/>
          <a:p>
            <a:endParaRPr/>
          </a:p>
        </p:txBody>
      </p:sp>
      <p:sp>
        <p:nvSpPr>
          <p:cNvPr id="420" name="Shape 420"/>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7088047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61</a:t>
            </a:fld>
            <a:endParaRPr lang="fr-FR"/>
          </a:p>
        </p:txBody>
      </p:sp>
    </p:spTree>
    <p:extLst>
      <p:ext uri="{BB962C8B-B14F-4D97-AF65-F5344CB8AC3E}">
        <p14:creationId xmlns:p14="http://schemas.microsoft.com/office/powerpoint/2010/main" val="1897155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82C063-9BD0-004B-B4B5-77EFBFC20826}" type="slidenum">
              <a:rPr lang="fr-FR" smtClean="0"/>
              <a:t>62</a:t>
            </a:fld>
            <a:endParaRPr lang="fr-FR"/>
          </a:p>
        </p:txBody>
      </p:sp>
    </p:spTree>
    <p:extLst>
      <p:ext uri="{BB962C8B-B14F-4D97-AF65-F5344CB8AC3E}">
        <p14:creationId xmlns:p14="http://schemas.microsoft.com/office/powerpoint/2010/main" val="10062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xfrm>
            <a:off x="381000" y="685800"/>
            <a:ext cx="6096000" cy="3429000"/>
          </a:xfrm>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383749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xfrm>
            <a:off x="381000" y="685800"/>
            <a:ext cx="6096000" cy="3429000"/>
          </a:xfrm>
          <a:prstGeom prst="rect">
            <a:avLst/>
          </a:prstGeom>
        </p:spPr>
        <p:txBody>
          <a:bodyPr/>
          <a:lstStyle/>
          <a:p>
            <a:endParaRPr/>
          </a:p>
        </p:txBody>
      </p:sp>
      <p:sp>
        <p:nvSpPr>
          <p:cNvPr id="500" name="Shape 500"/>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338967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a:spLocks noGrp="1" noRot="1" noChangeAspect="1"/>
          </p:cNvSpPr>
          <p:nvPr>
            <p:ph type="sldImg"/>
          </p:nvPr>
        </p:nvSpPr>
        <p:spPr>
          <a:xfrm>
            <a:off x="381000" y="685800"/>
            <a:ext cx="6096000" cy="3429000"/>
          </a:xfrm>
          <a:prstGeom prst="rect">
            <a:avLst/>
          </a:prstGeom>
        </p:spPr>
        <p:txBody>
          <a:bodyPr/>
          <a:lstStyle/>
          <a:p>
            <a:endParaRPr/>
          </a:p>
        </p:txBody>
      </p:sp>
      <p:sp>
        <p:nvSpPr>
          <p:cNvPr id="540" name="Shape 540"/>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135413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579"/>
          <p:cNvSpPr>
            <a:spLocks noGrp="1" noRot="1" noChangeAspect="1"/>
          </p:cNvSpPr>
          <p:nvPr>
            <p:ph type="sldImg"/>
          </p:nvPr>
        </p:nvSpPr>
        <p:spPr>
          <a:xfrm>
            <a:off x="381000" y="685800"/>
            <a:ext cx="6096000" cy="3429000"/>
          </a:xfrm>
          <a:prstGeom prst="rect">
            <a:avLst/>
          </a:prstGeom>
        </p:spPr>
        <p:txBody>
          <a:bodyPr/>
          <a:lstStyle/>
          <a:p>
            <a:endParaRPr/>
          </a:p>
        </p:txBody>
      </p:sp>
      <p:sp>
        <p:nvSpPr>
          <p:cNvPr id="580" name="Shape 580"/>
          <p:cNvSpPr>
            <a:spLocks noGrp="1"/>
          </p:cNvSpPr>
          <p:nvPr>
            <p:ph type="body" sz="quarter" idx="1"/>
          </p:nvPr>
        </p:nvSpPr>
        <p:spPr>
          <a:prstGeom prst="rect">
            <a:avLst/>
          </a:prstGeom>
        </p:spPr>
        <p:txBody>
          <a:bodyPr/>
          <a:lstStyle/>
          <a:p>
            <a:r>
              <a:t>faire</a:t>
            </a:r>
          </a:p>
        </p:txBody>
      </p:sp>
    </p:spTree>
    <p:extLst>
      <p:ext uri="{BB962C8B-B14F-4D97-AF65-F5344CB8AC3E}">
        <p14:creationId xmlns:p14="http://schemas.microsoft.com/office/powerpoint/2010/main" val="80786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AB2DA-667B-2246-ACA1-77094B3AB01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27CB436-1C92-8F4C-8D93-0B12EDD53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39ADA81-2EE4-5444-B5FC-8573DF1B8144}"/>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5" name="Espace réservé du pied de page 4">
            <a:extLst>
              <a:ext uri="{FF2B5EF4-FFF2-40B4-BE49-F238E27FC236}">
                <a16:creationId xmlns:a16="http://schemas.microsoft.com/office/drawing/2014/main" id="{C81EFF80-28D2-7F48-A919-9D07A56799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F50FDD-50C7-1D45-8EDC-EA06CEB4145F}"/>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298580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03BD9-66D5-CC4C-BBA9-7D411D4007D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BD27762-6839-3A49-972E-5AEE9ADE80F9}"/>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37A0EDF-DA7A-2E41-9367-5A3D957D54C4}"/>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5" name="Espace réservé du pied de page 4">
            <a:extLst>
              <a:ext uri="{FF2B5EF4-FFF2-40B4-BE49-F238E27FC236}">
                <a16:creationId xmlns:a16="http://schemas.microsoft.com/office/drawing/2014/main" id="{655F61D0-8F7F-6A42-BEEB-2D404FF9F9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60225C-ECDE-BC4F-BA8A-3E65290A9724}"/>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357634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6269655-C302-AE43-BA59-4ECC82E87AD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C58D40E-4EF0-C04D-AB99-D8E43DE6CDEB}"/>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3B53BC3-4F99-A141-A4EE-88DC32FA43C1}"/>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5" name="Espace réservé du pied de page 4">
            <a:extLst>
              <a:ext uri="{FF2B5EF4-FFF2-40B4-BE49-F238E27FC236}">
                <a16:creationId xmlns:a16="http://schemas.microsoft.com/office/drawing/2014/main" id="{1833D956-2AF1-E347-88E6-4CE0C0E517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426BAA-A88E-0440-8187-C3B09BC879C5}"/>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326240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8CA009-F86F-B049-961D-AAFFFC7C9E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C4B7275-95B9-884B-9BA1-8FC84CC3C8F4}"/>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A43C788-EDE5-C34D-9BCA-D57D89725B44}"/>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5" name="Espace réservé du pied de page 4">
            <a:extLst>
              <a:ext uri="{FF2B5EF4-FFF2-40B4-BE49-F238E27FC236}">
                <a16:creationId xmlns:a16="http://schemas.microsoft.com/office/drawing/2014/main" id="{2CE91F31-D555-694B-8C98-2D2F7EB14F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338504-D00C-D842-B69A-E0D8B559C811}"/>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147970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D3D2B-15DD-BE4F-A9F7-F33BAD05595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7210789-CA0A-954D-9C45-A5381700A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37C9848-AF58-1944-8706-F72A03AD585F}"/>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5" name="Espace réservé du pied de page 4">
            <a:extLst>
              <a:ext uri="{FF2B5EF4-FFF2-40B4-BE49-F238E27FC236}">
                <a16:creationId xmlns:a16="http://schemas.microsoft.com/office/drawing/2014/main" id="{6F1CEAB5-4467-FD46-B1BD-54E54CC6B2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C4F616-8497-EF47-BE33-2B2DE0D6198D}"/>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348596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5386DE-7793-524E-99F7-EF451EF09A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F1595F-244C-2343-87ED-2FD83CE2C6FD}"/>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0419E5D-8F68-F648-8A2F-3A9CD869D5A2}"/>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0798963-D4C1-094C-8418-30A75391D2E0}"/>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6" name="Espace réservé du pied de page 5">
            <a:extLst>
              <a:ext uri="{FF2B5EF4-FFF2-40B4-BE49-F238E27FC236}">
                <a16:creationId xmlns:a16="http://schemas.microsoft.com/office/drawing/2014/main" id="{9513324A-1022-F047-B391-2D578E3D2F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FCCE5E-004A-D447-ABE3-60A06B746422}"/>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33292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B153A-BE4B-1045-9530-794DFDE89B9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AD736D8-81CD-B349-A4D3-8B8695799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62BA4FDC-3430-C84D-81CF-0CABF3720D3C}"/>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FB6171BA-B599-0B4A-957D-BFEC24573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71096969-0097-9546-BC6F-9A49AE2EAF1A}"/>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8E73652-B411-AA4D-930C-1D13CBC593F7}"/>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8" name="Espace réservé du pied de page 7">
            <a:extLst>
              <a:ext uri="{FF2B5EF4-FFF2-40B4-BE49-F238E27FC236}">
                <a16:creationId xmlns:a16="http://schemas.microsoft.com/office/drawing/2014/main" id="{319BD897-9D73-CA49-A89F-9D036842041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787A887-8F92-B94F-AB1F-9ACC995FA61F}"/>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381506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8F77F-DE77-594D-A746-5300AA221B4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6D3DC4C-FDF5-E54F-9D76-CD10D30B7810}"/>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4" name="Espace réservé du pied de page 3">
            <a:extLst>
              <a:ext uri="{FF2B5EF4-FFF2-40B4-BE49-F238E27FC236}">
                <a16:creationId xmlns:a16="http://schemas.microsoft.com/office/drawing/2014/main" id="{D94F4BBE-74B7-1C47-954D-6AD18995FFD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110D5E6-927D-FB48-8F7A-FE44ADA492AD}"/>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319811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927DF5-192E-5845-BBD1-09C688D9D903}"/>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3" name="Espace réservé du pied de page 2">
            <a:extLst>
              <a:ext uri="{FF2B5EF4-FFF2-40B4-BE49-F238E27FC236}">
                <a16:creationId xmlns:a16="http://schemas.microsoft.com/office/drawing/2014/main" id="{6CFD51A3-E93B-C14A-A69D-A6A0F28BD94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B816C3C-BD3F-524C-A482-4B2ED615B560}"/>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185100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B5498C-D98E-5746-A326-9E3801CEED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508B7F-6ACA-5D4E-B11E-B41F5CE4D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075B7124-093E-BE47-8991-F02830FB7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6B54F18-9F8A-E24A-804C-5D78DED46A0A}"/>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6" name="Espace réservé du pied de page 5">
            <a:extLst>
              <a:ext uri="{FF2B5EF4-FFF2-40B4-BE49-F238E27FC236}">
                <a16:creationId xmlns:a16="http://schemas.microsoft.com/office/drawing/2014/main" id="{31B9DC56-B7A4-124E-808C-8A24C1C1A1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67F3C2-7019-3040-8146-FDE20724DAE0}"/>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178863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92BE3D-B03B-FA47-A93A-A821C5A1A9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38DB1E9-678D-F741-90A6-29456711D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DADD97-0803-8C49-92BA-8EF2B9ED4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C717FBC-778A-A74E-8DD6-88D86E61D307}"/>
              </a:ext>
            </a:extLst>
          </p:cNvPr>
          <p:cNvSpPr>
            <a:spLocks noGrp="1"/>
          </p:cNvSpPr>
          <p:nvPr>
            <p:ph type="dt" sz="half" idx="10"/>
          </p:nvPr>
        </p:nvSpPr>
        <p:spPr/>
        <p:txBody>
          <a:bodyPr/>
          <a:lstStyle/>
          <a:p>
            <a:fld id="{B408C152-B3F6-2D40-BF64-AB9E3F2B9C4D}" type="datetimeFigureOut">
              <a:rPr lang="fr-FR" smtClean="0"/>
              <a:t>16/10/2023</a:t>
            </a:fld>
            <a:endParaRPr lang="fr-FR"/>
          </a:p>
        </p:txBody>
      </p:sp>
      <p:sp>
        <p:nvSpPr>
          <p:cNvPr id="6" name="Espace réservé du pied de page 5">
            <a:extLst>
              <a:ext uri="{FF2B5EF4-FFF2-40B4-BE49-F238E27FC236}">
                <a16:creationId xmlns:a16="http://schemas.microsoft.com/office/drawing/2014/main" id="{F6FDFE92-2D11-B94D-9B4F-A9829B2D2E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C755DE-4267-644E-BDD0-92ED7A4487C3}"/>
              </a:ext>
            </a:extLst>
          </p:cNvPr>
          <p:cNvSpPr>
            <a:spLocks noGrp="1"/>
          </p:cNvSpPr>
          <p:nvPr>
            <p:ph type="sldNum" sz="quarter" idx="12"/>
          </p:nvPr>
        </p:nvSpPr>
        <p:spPr/>
        <p:txBody>
          <a:bodyPr/>
          <a:lstStyle/>
          <a:p>
            <a:fld id="{DC3567D3-395B-5C4C-ACBD-52A02C1C777B}" type="slidenum">
              <a:rPr lang="fr-FR" smtClean="0"/>
              <a:t>‹N°›</a:t>
            </a:fld>
            <a:endParaRPr lang="fr-FR"/>
          </a:p>
        </p:txBody>
      </p:sp>
    </p:spTree>
    <p:extLst>
      <p:ext uri="{BB962C8B-B14F-4D97-AF65-F5344CB8AC3E}">
        <p14:creationId xmlns:p14="http://schemas.microsoft.com/office/powerpoint/2010/main" val="274705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CB75E1-9F6A-5747-A442-4DE878AD0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86BEE88-05B8-BF44-AE6F-62D7E81A4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360451-34A9-B242-9B50-A8C092E24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8C152-B3F6-2D40-BF64-AB9E3F2B9C4D}" type="datetimeFigureOut">
              <a:rPr lang="fr-FR" smtClean="0"/>
              <a:t>16/10/2023</a:t>
            </a:fld>
            <a:endParaRPr lang="fr-FR"/>
          </a:p>
        </p:txBody>
      </p:sp>
      <p:sp>
        <p:nvSpPr>
          <p:cNvPr id="5" name="Espace réservé du pied de page 4">
            <a:extLst>
              <a:ext uri="{FF2B5EF4-FFF2-40B4-BE49-F238E27FC236}">
                <a16:creationId xmlns:a16="http://schemas.microsoft.com/office/drawing/2014/main" id="{4BA4D8A9-6941-DD42-A8D2-86012EBC7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F4A389C-4490-E24B-8C5D-97A77BA7C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567D3-395B-5C4C-ACBD-52A02C1C777B}" type="slidenum">
              <a:rPr lang="fr-FR" smtClean="0"/>
              <a:t>‹N°›</a:t>
            </a:fld>
            <a:endParaRPr lang="fr-FR"/>
          </a:p>
        </p:txBody>
      </p:sp>
    </p:spTree>
    <p:extLst>
      <p:ext uri="{BB962C8B-B14F-4D97-AF65-F5344CB8AC3E}">
        <p14:creationId xmlns:p14="http://schemas.microsoft.com/office/powerpoint/2010/main" val="1457391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8" Type="http://schemas.openxmlformats.org/officeDocument/2006/relationships/hyperlink" Target="https://www.youtube.com/watch?v=RL1DKCyAThQ" TargetMode="External"/><Relationship Id="rId3" Type="http://schemas.openxmlformats.org/officeDocument/2006/relationships/hyperlink" Target="https://www.youtube.com/watch?v=3bOZLXoCTKw" TargetMode="External"/><Relationship Id="rId7" Type="http://schemas.openxmlformats.org/officeDocument/2006/relationships/hyperlink" Target="https://www.youtube.com/watch?v=CuWpuhBEr_Y"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https://www.youtube.com/watch?v=RnPa1jnoAew" TargetMode="External"/><Relationship Id="rId11" Type="http://schemas.openxmlformats.org/officeDocument/2006/relationships/hyperlink" Target="https://www.youtube.com/watch?v=efDpqiBOhUE" TargetMode="External"/><Relationship Id="rId5" Type="http://schemas.openxmlformats.org/officeDocument/2006/relationships/hyperlink" Target="https://www.youtube.com/watch?v=-nFXzFP8ibw" TargetMode="External"/><Relationship Id="rId10" Type="http://schemas.openxmlformats.org/officeDocument/2006/relationships/hyperlink" Target="https://www.youtube.com/watch?v=D_CA0SzSw7M" TargetMode="External"/><Relationship Id="rId4" Type="http://schemas.openxmlformats.org/officeDocument/2006/relationships/hyperlink" Target="https://www.youtube.com/watch?v=hgXjCUzEcS0" TargetMode="External"/><Relationship Id="rId9" Type="http://schemas.openxmlformats.org/officeDocument/2006/relationships/hyperlink" Target="https://www.youtube.com/watch?v=Tf0NKBvEeK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CC33BA7-69D9-B444-8454-DE45FD53E721}"/>
              </a:ext>
            </a:extLst>
          </p:cNvPr>
          <p:cNvGrpSpPr/>
          <p:nvPr/>
        </p:nvGrpSpPr>
        <p:grpSpPr>
          <a:xfrm>
            <a:off x="2348396" y="2597024"/>
            <a:ext cx="7495208" cy="2046714"/>
            <a:chOff x="2912327" y="1889925"/>
            <a:chExt cx="7495208" cy="2046714"/>
          </a:xfrm>
        </p:grpSpPr>
        <p:sp>
          <p:nvSpPr>
            <p:cNvPr id="5" name="ZoneTexte 4">
              <a:extLst>
                <a:ext uri="{FF2B5EF4-FFF2-40B4-BE49-F238E27FC236}">
                  <a16:creationId xmlns:a16="http://schemas.microsoft.com/office/drawing/2014/main" id="{72EF3094-35E7-A042-9498-B38612E596E5}"/>
                </a:ext>
              </a:extLst>
            </p:cNvPr>
            <p:cNvSpPr txBox="1"/>
            <p:nvPr/>
          </p:nvSpPr>
          <p:spPr>
            <a:xfrm>
              <a:off x="2912327" y="1889925"/>
              <a:ext cx="7495208" cy="2046714"/>
            </a:xfrm>
            <a:prstGeom prst="rect">
              <a:avLst/>
            </a:prstGeom>
            <a:noFill/>
          </p:spPr>
          <p:txBody>
            <a:bodyPr wrap="square" rtlCol="0">
              <a:spAutoFit/>
            </a:bodyPr>
            <a:lstStyle/>
            <a:p>
              <a:r>
                <a:rPr lang="fr-FR" sz="2800" b="1" dirty="0">
                  <a:latin typeface="Avenir" panose="02000503020000020003" pitchFamily="2" charset="0"/>
                </a:rPr>
                <a:t>Travail réel, organisation du travail et démarche de prévention…</a:t>
              </a:r>
            </a:p>
            <a:p>
              <a:endParaRPr lang="fr-FR" sz="2800" b="1" dirty="0">
                <a:latin typeface="Avenir" panose="02000503020000020003" pitchFamily="2" charset="0"/>
              </a:endParaRPr>
            </a:p>
            <a:p>
              <a:endParaRPr lang="fr-FR" sz="1500" b="1" dirty="0">
                <a:latin typeface="Avenir" panose="02000503020000020003" pitchFamily="2" charset="0"/>
              </a:endParaRPr>
            </a:p>
            <a:p>
              <a:r>
                <a:rPr lang="fr-FR" sz="2800" dirty="0">
                  <a:latin typeface="Avenir" panose="02000503020000020003" pitchFamily="2" charset="0"/>
                </a:rPr>
                <a:t>Une paire de lunette en plus?</a:t>
              </a:r>
            </a:p>
          </p:txBody>
        </p:sp>
        <p:cxnSp>
          <p:nvCxnSpPr>
            <p:cNvPr id="6" name="Connecteur droit 5">
              <a:extLst>
                <a:ext uri="{FF2B5EF4-FFF2-40B4-BE49-F238E27FC236}">
                  <a16:creationId xmlns:a16="http://schemas.microsoft.com/office/drawing/2014/main" id="{5DE5B213-5296-694C-9DDC-E4F76448F105}"/>
                </a:ext>
              </a:extLst>
            </p:cNvPr>
            <p:cNvCxnSpPr>
              <a:cxnSpLocks/>
            </p:cNvCxnSpPr>
            <p:nvPr/>
          </p:nvCxnSpPr>
          <p:spPr>
            <a:xfrm>
              <a:off x="2912327" y="3082950"/>
              <a:ext cx="7495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Image 13">
            <a:extLst>
              <a:ext uri="{FF2B5EF4-FFF2-40B4-BE49-F238E27FC236}">
                <a16:creationId xmlns:a16="http://schemas.microsoft.com/office/drawing/2014/main" id="{11B9ACC5-4BAC-844B-8DBD-842C9D1E579C}"/>
              </a:ext>
            </a:extLst>
          </p:cNvPr>
          <p:cNvPicPr>
            <a:picLocks noChangeAspect="1"/>
          </p:cNvPicPr>
          <p:nvPr/>
        </p:nvPicPr>
        <p:blipFill>
          <a:blip r:embed="rId2"/>
          <a:stretch>
            <a:fillRect/>
          </a:stretch>
        </p:blipFill>
        <p:spPr>
          <a:xfrm>
            <a:off x="8628845" y="667409"/>
            <a:ext cx="3296213" cy="571256"/>
          </a:xfrm>
          <a:prstGeom prst="rect">
            <a:avLst/>
          </a:prstGeom>
        </p:spPr>
      </p:pic>
      <p:sp>
        <p:nvSpPr>
          <p:cNvPr id="17" name="ZoneTexte 16">
            <a:extLst>
              <a:ext uri="{FF2B5EF4-FFF2-40B4-BE49-F238E27FC236}">
                <a16:creationId xmlns:a16="http://schemas.microsoft.com/office/drawing/2014/main" id="{82D9DC89-0978-4E47-A074-2D90A6FD5DFB}"/>
              </a:ext>
            </a:extLst>
          </p:cNvPr>
          <p:cNvSpPr txBox="1"/>
          <p:nvPr/>
        </p:nvSpPr>
        <p:spPr>
          <a:xfrm>
            <a:off x="362570" y="5719760"/>
            <a:ext cx="2280877" cy="923330"/>
          </a:xfrm>
          <a:prstGeom prst="rect">
            <a:avLst/>
          </a:prstGeom>
          <a:noFill/>
        </p:spPr>
        <p:txBody>
          <a:bodyPr wrap="square" rtlCol="0">
            <a:spAutoFit/>
          </a:bodyPr>
          <a:lstStyle/>
          <a:p>
            <a:r>
              <a:rPr lang="fr-FR" dirty="0">
                <a:latin typeface="Avenir" panose="02000503020000020003" pitchFamily="2" charset="0"/>
              </a:rPr>
              <a:t>Présenté par </a:t>
            </a:r>
          </a:p>
          <a:p>
            <a:r>
              <a:rPr lang="fr-FR" b="1" dirty="0">
                <a:latin typeface="Avenir" panose="02000503020000020003" pitchFamily="2" charset="0"/>
              </a:rPr>
              <a:t>Martin </a:t>
            </a:r>
            <a:r>
              <a:rPr lang="fr-FR" b="1" dirty="0" err="1">
                <a:latin typeface="Avenir" panose="02000503020000020003" pitchFamily="2" charset="0"/>
              </a:rPr>
              <a:t>Chadoin</a:t>
            </a:r>
            <a:endParaRPr lang="fr-FR" b="1" dirty="0">
              <a:latin typeface="Avenir" panose="02000503020000020003" pitchFamily="2" charset="0"/>
            </a:endParaRPr>
          </a:p>
          <a:p>
            <a:r>
              <a:rPr lang="fr-FR" dirty="0">
                <a:latin typeface="Avenir" panose="02000503020000020003" pitchFamily="2" charset="0"/>
              </a:rPr>
              <a:t>Le 11 octobre 2023</a:t>
            </a:r>
          </a:p>
        </p:txBody>
      </p:sp>
      <p:sp>
        <p:nvSpPr>
          <p:cNvPr id="18" name="ZoneTexte 17">
            <a:extLst>
              <a:ext uri="{FF2B5EF4-FFF2-40B4-BE49-F238E27FC236}">
                <a16:creationId xmlns:a16="http://schemas.microsoft.com/office/drawing/2014/main" id="{236CE5C9-E912-404C-9737-3C666E7BCC72}"/>
              </a:ext>
            </a:extLst>
          </p:cNvPr>
          <p:cNvSpPr txBox="1"/>
          <p:nvPr/>
        </p:nvSpPr>
        <p:spPr>
          <a:xfrm>
            <a:off x="9082007" y="6273758"/>
            <a:ext cx="3575247" cy="369332"/>
          </a:xfrm>
          <a:prstGeom prst="rect">
            <a:avLst/>
          </a:prstGeom>
          <a:noFill/>
        </p:spPr>
        <p:txBody>
          <a:bodyPr wrap="square" rtlCol="0">
            <a:spAutoFit/>
          </a:bodyPr>
          <a:lstStyle/>
          <a:p>
            <a:r>
              <a:rPr lang="fr-FR" dirty="0" err="1">
                <a:latin typeface="Avenir" panose="02000503020000020003" pitchFamily="2" charset="0"/>
              </a:rPr>
              <a:t>chadoin.martin@uqam.ca</a:t>
            </a:r>
            <a:endParaRPr lang="fr-FR" dirty="0">
              <a:latin typeface="Avenir" panose="02000503020000020003" pitchFamily="2" charset="0"/>
            </a:endParaRPr>
          </a:p>
        </p:txBody>
      </p:sp>
    </p:spTree>
    <p:extLst>
      <p:ext uri="{BB962C8B-B14F-4D97-AF65-F5344CB8AC3E}">
        <p14:creationId xmlns:p14="http://schemas.microsoft.com/office/powerpoint/2010/main" val="282178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6" name="Espace réservé du contenu 5"/>
          <p:cNvGrpSpPr/>
          <p:nvPr/>
        </p:nvGrpSpPr>
        <p:grpSpPr>
          <a:xfrm>
            <a:off x="1683027" y="1759331"/>
            <a:ext cx="8089901" cy="430489"/>
            <a:chOff x="0" y="0"/>
            <a:chExt cx="8089900" cy="430488"/>
          </a:xfrm>
        </p:grpSpPr>
        <p:sp>
          <p:nvSpPr>
            <p:cNvPr id="424" name="Rectangle"/>
            <p:cNvSpPr/>
            <p:nvPr/>
          </p:nvSpPr>
          <p:spPr>
            <a:xfrm>
              <a:off x="0" y="0"/>
              <a:ext cx="8089900" cy="430488"/>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2000">
                  <a:solidFill>
                    <a:srgbClr val="242156"/>
                  </a:solidFill>
                </a:defRPr>
              </a:pPr>
              <a:endParaRPr sz="2000"/>
            </a:p>
          </p:txBody>
        </p:sp>
        <p:sp>
          <p:nvSpPr>
            <p:cNvPr id="425" name="LES FACTEURS DE RISQUES"/>
            <p:cNvSpPr txBox="1"/>
            <p:nvPr/>
          </p:nvSpPr>
          <p:spPr>
            <a:xfrm>
              <a:off x="0" y="0"/>
              <a:ext cx="808990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just">
                <a:spcBef>
                  <a:spcPts val="600"/>
                </a:spcBef>
                <a:defRPr sz="2000">
                  <a:solidFill>
                    <a:srgbClr val="242156"/>
                  </a:solidFill>
                </a:defRPr>
              </a:lvl1pPr>
            </a:lstStyle>
            <a:p>
              <a:r>
                <a:t>LES FACTEURS DE RISQUES</a:t>
              </a:r>
            </a:p>
          </p:txBody>
        </p:sp>
      </p:grpSp>
      <p:grpSp>
        <p:nvGrpSpPr>
          <p:cNvPr id="429" name="Rectangle 18"/>
          <p:cNvGrpSpPr/>
          <p:nvPr/>
        </p:nvGrpSpPr>
        <p:grpSpPr>
          <a:xfrm>
            <a:off x="1791681" y="2146853"/>
            <a:ext cx="8608641" cy="1378664"/>
            <a:chOff x="0" y="0"/>
            <a:chExt cx="8608639" cy="1378662"/>
          </a:xfrm>
        </p:grpSpPr>
        <p:sp>
          <p:nvSpPr>
            <p:cNvPr id="427" name="Rectangle"/>
            <p:cNvSpPr/>
            <p:nvPr/>
          </p:nvSpPr>
          <p:spPr>
            <a:xfrm>
              <a:off x="0" y="0"/>
              <a:ext cx="8608639" cy="1378662"/>
            </a:xfrm>
            <a:prstGeom prst="rect">
              <a:avLst/>
            </a:prstGeom>
            <a:noFill/>
            <a:ln w="28575" cap="flat">
              <a:solidFill>
                <a:srgbClr val="F6727F"/>
              </a:solidFill>
              <a:prstDash val="dash"/>
              <a:round/>
            </a:ln>
            <a:effectLst/>
          </p:spPr>
          <p:txBody>
            <a:bodyPr wrap="square" lIns="45719" tIns="45719" rIns="45719" bIns="45719" numCol="1" anchor="t">
              <a:noAutofit/>
            </a:bodyPr>
            <a:lstStyle/>
            <a:p>
              <a:pPr algn="r">
                <a:defRPr sz="2000">
                  <a:solidFill>
                    <a:srgbClr val="242156"/>
                  </a:solidFill>
                  <a:latin typeface="Avenir Book Oblique"/>
                  <a:ea typeface="Avenir Book Oblique"/>
                  <a:cs typeface="Avenir Book Oblique"/>
                  <a:sym typeface="Avenir Book Oblique"/>
                </a:defRPr>
              </a:pPr>
              <a:endParaRPr sz="2000"/>
            </a:p>
          </p:txBody>
        </p:sp>
        <p:sp>
          <p:nvSpPr>
            <p:cNvPr id="428" name="Exigences émotionnelles…"/>
            <p:cNvSpPr txBox="1"/>
            <p:nvPr/>
          </p:nvSpPr>
          <p:spPr>
            <a:xfrm>
              <a:off x="0" y="0"/>
              <a:ext cx="8608639" cy="12311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r">
                <a:defRPr sz="2000">
                  <a:solidFill>
                    <a:srgbClr val="242156"/>
                  </a:solidFill>
                </a:defRPr>
              </a:pPr>
              <a:r>
                <a:rPr sz="2000" b="1" dirty="0"/>
                <a:t>Exigences</a:t>
              </a:r>
              <a:r>
                <a:rPr sz="2000" dirty="0"/>
                <a:t> </a:t>
              </a:r>
              <a:r>
                <a:rPr sz="2000" dirty="0" err="1">
                  <a:latin typeface="Avenir Heavy"/>
                  <a:ea typeface="Avenir Heavy"/>
                  <a:cs typeface="Avenir Heavy"/>
                  <a:sym typeface="Avenir Heavy"/>
                </a:rPr>
                <a:t>émotionnelles</a:t>
              </a:r>
              <a:endParaRPr sz="2000" dirty="0">
                <a:solidFill>
                  <a:srgbClr val="FFFFFF"/>
                </a:solidFill>
              </a:endParaRPr>
            </a:p>
            <a:p>
              <a:pPr algn="r">
                <a:defRPr>
                  <a:solidFill>
                    <a:srgbClr val="242156"/>
                  </a:solidFill>
                  <a:latin typeface="Avenir Book Oblique"/>
                  <a:ea typeface="Avenir Book Oblique"/>
                  <a:cs typeface="Avenir Book Oblique"/>
                  <a:sym typeface="Avenir Book Oblique"/>
                </a:defRPr>
              </a:pPr>
              <a:r>
                <a:rPr dirty="0"/>
                <a:t>Relation au public : </a:t>
              </a:r>
              <a:r>
                <a:rPr dirty="0" err="1"/>
                <a:t>quelles</a:t>
              </a:r>
              <a:r>
                <a:rPr dirty="0"/>
                <a:t> </a:t>
              </a:r>
              <a:r>
                <a:rPr dirty="0" err="1"/>
                <a:t>caractéristiques</a:t>
              </a:r>
              <a:r>
                <a:rPr dirty="0"/>
                <a:t> ? ; Contact avec la </a:t>
              </a:r>
              <a:r>
                <a:rPr dirty="0" err="1"/>
                <a:t>souffrance</a:t>
              </a:r>
              <a:r>
                <a:rPr dirty="0"/>
                <a:t> ; </a:t>
              </a:r>
              <a:r>
                <a:rPr dirty="0" err="1"/>
                <a:t>Nécessité</a:t>
              </a:r>
              <a:r>
                <a:rPr dirty="0"/>
                <a:t> de devoir </a:t>
              </a:r>
              <a:r>
                <a:rPr dirty="0" err="1"/>
                <a:t>cacher</a:t>
              </a:r>
              <a:r>
                <a:rPr dirty="0"/>
                <a:t> </a:t>
              </a:r>
              <a:r>
                <a:rPr dirty="0" err="1"/>
                <a:t>ses</a:t>
              </a:r>
              <a:r>
                <a:rPr dirty="0"/>
                <a:t> </a:t>
              </a:r>
              <a:r>
                <a:rPr dirty="0" err="1"/>
                <a:t>émotions</a:t>
              </a:r>
              <a:r>
                <a:rPr dirty="0"/>
                <a:t> ; </a:t>
              </a:r>
              <a:r>
                <a:rPr dirty="0" err="1"/>
                <a:t>Peur</a:t>
              </a:r>
              <a:r>
                <a:rPr dirty="0"/>
                <a:t> ; Violence </a:t>
              </a:r>
              <a:r>
                <a:rPr dirty="0" err="1"/>
                <a:t>externe</a:t>
              </a:r>
              <a:r>
                <a:rPr dirty="0"/>
                <a:t> ; </a:t>
              </a:r>
              <a:r>
                <a:rPr dirty="0" err="1"/>
                <a:t>Peur</a:t>
              </a:r>
              <a:r>
                <a:rPr dirty="0"/>
                <a:t> de </a:t>
              </a:r>
              <a:r>
                <a:rPr dirty="0" err="1"/>
                <a:t>l’échec</a:t>
              </a:r>
              <a:r>
                <a:rPr dirty="0"/>
                <a:t> </a:t>
              </a:r>
              <a:endParaRPr dirty="0">
                <a:solidFill>
                  <a:srgbClr val="FFFFFF"/>
                </a:solidFill>
              </a:endParaRPr>
            </a:p>
            <a:p>
              <a:pPr algn="r">
                <a:defRPr>
                  <a:solidFill>
                    <a:srgbClr val="242156"/>
                  </a:solidFill>
                  <a:latin typeface="Avenir Book Oblique"/>
                  <a:ea typeface="Avenir Book Oblique"/>
                  <a:cs typeface="Avenir Book Oblique"/>
                  <a:sym typeface="Avenir Book Oblique"/>
                </a:defRPr>
              </a:pPr>
              <a:r>
                <a:rPr dirty="0" err="1"/>
                <a:t>Quels</a:t>
              </a:r>
              <a:r>
                <a:rPr dirty="0"/>
                <a:t> </a:t>
              </a:r>
              <a:r>
                <a:rPr dirty="0" err="1"/>
                <a:t>mécanismes</a:t>
              </a:r>
              <a:r>
                <a:rPr dirty="0"/>
                <a:t> </a:t>
              </a:r>
              <a:r>
                <a:rPr dirty="0" err="1"/>
                <a:t>organisationnels</a:t>
              </a:r>
              <a:r>
                <a:rPr dirty="0"/>
                <a:t> de </a:t>
              </a:r>
              <a:r>
                <a:rPr dirty="0" err="1"/>
                <a:t>soutien</a:t>
              </a:r>
              <a:r>
                <a:rPr dirty="0"/>
                <a:t> ? </a:t>
              </a:r>
            </a:p>
          </p:txBody>
        </p:sp>
      </p:grpSp>
      <p:sp>
        <p:nvSpPr>
          <p:cNvPr id="430" name="Accolade ouvrante 6"/>
          <p:cNvSpPr/>
          <p:nvPr/>
        </p:nvSpPr>
        <p:spPr>
          <a:xfrm rot="16200000">
            <a:off x="5923723" y="-624365"/>
            <a:ext cx="344555" cy="8704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8"/>
                  <a:pt x="10800" y="21529"/>
                </a:cubicBezTo>
                <a:lnTo>
                  <a:pt x="10800" y="10871"/>
                </a:lnTo>
                <a:cubicBezTo>
                  <a:pt x="10800" y="10832"/>
                  <a:pt x="5965" y="10800"/>
                  <a:pt x="0" y="10800"/>
                </a:cubicBezTo>
                <a:cubicBezTo>
                  <a:pt x="5965" y="10800"/>
                  <a:pt x="10800" y="10768"/>
                  <a:pt x="10800" y="10729"/>
                </a:cubicBezTo>
                <a:lnTo>
                  <a:pt x="10800" y="71"/>
                </a:lnTo>
                <a:cubicBezTo>
                  <a:pt x="10800" y="32"/>
                  <a:pt x="15635" y="0"/>
                  <a:pt x="21600" y="0"/>
                </a:cubicBezTo>
              </a:path>
            </a:pathLst>
          </a:custGeom>
          <a:ln w="25400">
            <a:solidFill>
              <a:srgbClr val="242156"/>
            </a:solidFill>
          </a:ln>
        </p:spPr>
        <p:txBody>
          <a:bodyPr lIns="45719" rIns="45719" anchor="ctr"/>
          <a:lstStyle/>
          <a:p>
            <a:pPr algn="ctr"/>
            <a:endParaRPr/>
          </a:p>
        </p:txBody>
      </p:sp>
      <p:grpSp>
        <p:nvGrpSpPr>
          <p:cNvPr id="436" name="Ellipse 33"/>
          <p:cNvGrpSpPr/>
          <p:nvPr/>
        </p:nvGrpSpPr>
        <p:grpSpPr>
          <a:xfrm>
            <a:off x="3828817" y="5561067"/>
            <a:ext cx="1924207" cy="1111377"/>
            <a:chOff x="-1" y="0"/>
            <a:chExt cx="1924206" cy="1111376"/>
          </a:xfrm>
        </p:grpSpPr>
        <p:sp>
          <p:nvSpPr>
            <p:cNvPr id="434"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35" name="Burn out"/>
            <p:cNvSpPr txBox="1"/>
            <p:nvPr/>
          </p:nvSpPr>
          <p:spPr>
            <a:xfrm>
              <a:off x="281792" y="371022"/>
              <a:ext cx="1360619"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Burn out</a:t>
              </a:r>
            </a:p>
          </p:txBody>
        </p:sp>
      </p:grpSp>
      <p:grpSp>
        <p:nvGrpSpPr>
          <p:cNvPr id="439" name="Ellipse 35"/>
          <p:cNvGrpSpPr/>
          <p:nvPr/>
        </p:nvGrpSpPr>
        <p:grpSpPr>
          <a:xfrm>
            <a:off x="7744412" y="4196012"/>
            <a:ext cx="2158891" cy="1111378"/>
            <a:chOff x="0" y="0"/>
            <a:chExt cx="2158890" cy="1111376"/>
          </a:xfrm>
        </p:grpSpPr>
        <p:sp>
          <p:nvSpPr>
            <p:cNvPr id="437" name="Ovale"/>
            <p:cNvSpPr/>
            <p:nvPr/>
          </p:nvSpPr>
          <p:spPr>
            <a:xfrm>
              <a:off x="0" y="0"/>
              <a:ext cx="2158890"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38" name="Suicide"/>
            <p:cNvSpPr txBox="1"/>
            <p:nvPr/>
          </p:nvSpPr>
          <p:spPr>
            <a:xfrm>
              <a:off x="316162" y="371023"/>
              <a:ext cx="152656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Suicide</a:t>
              </a:r>
            </a:p>
          </p:txBody>
        </p:sp>
      </p:grpSp>
      <p:sp>
        <p:nvSpPr>
          <p:cNvPr id="455" name="Connecteur droit avec flèche 11"/>
          <p:cNvSpPr/>
          <p:nvPr/>
        </p:nvSpPr>
        <p:spPr>
          <a:xfrm>
            <a:off x="4454410" y="4764690"/>
            <a:ext cx="1472995" cy="19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38100">
            <a:solidFill>
              <a:srgbClr val="F6727F"/>
            </a:solidFill>
            <a:tailEnd type="triangle"/>
          </a:ln>
        </p:spPr>
        <p:txBody>
          <a:bodyPr/>
          <a:lstStyle/>
          <a:p>
            <a:endParaRPr/>
          </a:p>
        </p:txBody>
      </p:sp>
      <p:sp>
        <p:nvSpPr>
          <p:cNvPr id="456" name="Connecteur droit avec flèche 38"/>
          <p:cNvSpPr/>
          <p:nvPr/>
        </p:nvSpPr>
        <p:spPr>
          <a:xfrm>
            <a:off x="5268978" y="4958291"/>
            <a:ext cx="658426" cy="6711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38100">
            <a:solidFill>
              <a:srgbClr val="F6727F"/>
            </a:solidFill>
            <a:tailEnd type="triangle"/>
          </a:ln>
        </p:spPr>
        <p:txBody>
          <a:bodyPr/>
          <a:lstStyle/>
          <a:p>
            <a:endParaRPr/>
          </a:p>
        </p:txBody>
      </p:sp>
      <p:sp>
        <p:nvSpPr>
          <p:cNvPr id="457" name="Connecteur droit avec flèche 41"/>
          <p:cNvSpPr/>
          <p:nvPr/>
        </p:nvSpPr>
        <p:spPr>
          <a:xfrm>
            <a:off x="6269112" y="4948960"/>
            <a:ext cx="650922" cy="608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rgbClr val="F6727F"/>
            </a:solidFill>
            <a:tailEnd type="triangle"/>
          </a:ln>
        </p:spPr>
        <p:txBody>
          <a:bodyPr/>
          <a:lstStyle/>
          <a:p>
            <a:endParaRPr/>
          </a:p>
        </p:txBody>
      </p:sp>
      <p:sp>
        <p:nvSpPr>
          <p:cNvPr id="458" name="Connecteur droit avec flèche 44"/>
          <p:cNvSpPr/>
          <p:nvPr/>
        </p:nvSpPr>
        <p:spPr>
          <a:xfrm>
            <a:off x="6269113" y="4765626"/>
            <a:ext cx="1470879" cy="188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F6727F"/>
            </a:solidFill>
            <a:tailEnd type="triangle"/>
          </a:ln>
        </p:spPr>
        <p:txBody>
          <a:bodyPr/>
          <a:lstStyle/>
          <a:p>
            <a:endParaRPr/>
          </a:p>
        </p:txBody>
      </p:sp>
      <p:grpSp>
        <p:nvGrpSpPr>
          <p:cNvPr id="451" name="Group 4"/>
          <p:cNvGrpSpPr/>
          <p:nvPr/>
        </p:nvGrpSpPr>
        <p:grpSpPr>
          <a:xfrm>
            <a:off x="5749603" y="4020843"/>
            <a:ext cx="692168" cy="1531819"/>
            <a:chOff x="0" y="0"/>
            <a:chExt cx="692167" cy="1531818"/>
          </a:xfrm>
        </p:grpSpPr>
        <p:sp>
          <p:nvSpPr>
            <p:cNvPr id="444" name="Oval 5"/>
            <p:cNvSpPr/>
            <p:nvPr/>
          </p:nvSpPr>
          <p:spPr>
            <a:xfrm>
              <a:off x="182047" y="0"/>
              <a:ext cx="305839" cy="26876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45" name="AutoShape 6"/>
            <p:cNvSpPr/>
            <p:nvPr/>
          </p:nvSpPr>
          <p:spPr>
            <a:xfrm rot="514288">
              <a:off x="41794" y="356686"/>
              <a:ext cx="124190" cy="57014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46" name="AutoShape 7"/>
            <p:cNvSpPr/>
            <p:nvPr/>
          </p:nvSpPr>
          <p:spPr>
            <a:xfrm>
              <a:off x="177722" y="676322"/>
              <a:ext cx="158172"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47" name="AutoShape 8"/>
            <p:cNvSpPr/>
            <p:nvPr/>
          </p:nvSpPr>
          <p:spPr>
            <a:xfrm>
              <a:off x="361225" y="676875"/>
              <a:ext cx="158171"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48" name="AutoShape 9"/>
            <p:cNvSpPr/>
            <p:nvPr/>
          </p:nvSpPr>
          <p:spPr>
            <a:xfrm>
              <a:off x="178958" y="356133"/>
              <a:ext cx="339202" cy="565723"/>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49" name="AutoShape 10"/>
            <p:cNvSpPr/>
            <p:nvPr/>
          </p:nvSpPr>
          <p:spPr>
            <a:xfrm>
              <a:off x="83190" y="298621"/>
              <a:ext cx="528884" cy="2278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50" name="AutoShape 11"/>
            <p:cNvSpPr/>
            <p:nvPr/>
          </p:nvSpPr>
          <p:spPr>
            <a:xfrm rot="21095129">
              <a:off x="526809" y="355027"/>
              <a:ext cx="124190" cy="57180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454" name="Ellipse 34"/>
          <p:cNvGrpSpPr/>
          <p:nvPr/>
        </p:nvGrpSpPr>
        <p:grpSpPr>
          <a:xfrm>
            <a:off x="6361676" y="5521660"/>
            <a:ext cx="2311986" cy="1190188"/>
            <a:chOff x="0" y="0"/>
            <a:chExt cx="2311984" cy="1190187"/>
          </a:xfrm>
        </p:grpSpPr>
        <p:sp>
          <p:nvSpPr>
            <p:cNvPr id="452" name="Ovale"/>
            <p:cNvSpPr/>
            <p:nvPr/>
          </p:nvSpPr>
          <p:spPr>
            <a:xfrm>
              <a:off x="0" y="0"/>
              <a:ext cx="2311985" cy="1190188"/>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53" name="Détresse psychologique"/>
            <p:cNvSpPr txBox="1"/>
            <p:nvPr/>
          </p:nvSpPr>
          <p:spPr>
            <a:xfrm>
              <a:off x="338582" y="36109"/>
              <a:ext cx="1634821" cy="11179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242156"/>
                  </a:solidFill>
                </a:defRPr>
              </a:lvl1pPr>
            </a:lstStyle>
            <a:p>
              <a:r>
                <a:t>Détresse psychologique</a:t>
              </a:r>
            </a:p>
          </p:txBody>
        </p:sp>
      </p:grpSp>
      <p:sp>
        <p:nvSpPr>
          <p:cNvPr id="35" name="Rectangle à coins arrondis 34">
            <a:extLst>
              <a:ext uri="{FF2B5EF4-FFF2-40B4-BE49-F238E27FC236}">
                <a16:creationId xmlns:a16="http://schemas.microsoft.com/office/drawing/2014/main" id="{0B255714-D9DA-1843-9CB5-AE51CE494F86}"/>
              </a:ext>
            </a:extLst>
          </p:cNvPr>
          <p:cNvSpPr/>
          <p:nvPr/>
        </p:nvSpPr>
        <p:spPr>
          <a:xfrm>
            <a:off x="5471230" y="4663652"/>
            <a:ext cx="1229028" cy="408620"/>
          </a:xfrm>
          <a:prstGeom prst="roundRect">
            <a:avLst/>
          </a:prstGeom>
          <a:solidFill>
            <a:srgbClr val="62C9C4"/>
          </a:solidFill>
          <a:ln w="25400" cap="flat">
            <a:solidFill>
              <a:srgbClr val="62C9C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fr-FR" b="1" dirty="0"/>
              <a:t>Travail</a:t>
            </a:r>
            <a:endParaRPr lang="fr-FR" b="1" dirty="0">
              <a:solidFill>
                <a:srgbClr val="000000"/>
              </a:solidFill>
              <a:sym typeface="Avenir Book"/>
            </a:endParaRPr>
          </a:p>
        </p:txBody>
      </p:sp>
      <p:grpSp>
        <p:nvGrpSpPr>
          <p:cNvPr id="36" name="Groupe 35">
            <a:extLst>
              <a:ext uri="{FF2B5EF4-FFF2-40B4-BE49-F238E27FC236}">
                <a16:creationId xmlns:a16="http://schemas.microsoft.com/office/drawing/2014/main" id="{DDDC8805-706A-9445-AC7B-32185C30D254}"/>
              </a:ext>
            </a:extLst>
          </p:cNvPr>
          <p:cNvGrpSpPr/>
          <p:nvPr/>
        </p:nvGrpSpPr>
        <p:grpSpPr>
          <a:xfrm>
            <a:off x="440574" y="314077"/>
            <a:ext cx="11338560" cy="729788"/>
            <a:chOff x="1004505" y="2379906"/>
            <a:chExt cx="11338560" cy="729788"/>
          </a:xfrm>
        </p:grpSpPr>
        <p:sp>
          <p:nvSpPr>
            <p:cNvPr id="37" name="ZoneTexte 36">
              <a:extLst>
                <a:ext uri="{FF2B5EF4-FFF2-40B4-BE49-F238E27FC236}">
                  <a16:creationId xmlns:a16="http://schemas.microsoft.com/office/drawing/2014/main" id="{701A1B43-A925-D54E-A02E-D16EAB34B38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38" name="Connecteur droit 37">
              <a:extLst>
                <a:ext uri="{FF2B5EF4-FFF2-40B4-BE49-F238E27FC236}">
                  <a16:creationId xmlns:a16="http://schemas.microsoft.com/office/drawing/2014/main" id="{92B0F6C8-57A6-8D4A-8ED3-98AA0D1DE96A}"/>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Ellipse 9">
            <a:extLst>
              <a:ext uri="{FF2B5EF4-FFF2-40B4-BE49-F238E27FC236}">
                <a16:creationId xmlns:a16="http://schemas.microsoft.com/office/drawing/2014/main" id="{2DA2D7DF-5657-BE8A-2599-D2C6B0446238}"/>
              </a:ext>
            </a:extLst>
          </p:cNvPr>
          <p:cNvGrpSpPr/>
          <p:nvPr/>
        </p:nvGrpSpPr>
        <p:grpSpPr>
          <a:xfrm>
            <a:off x="1791678" y="4196012"/>
            <a:ext cx="2658385" cy="1111378"/>
            <a:chOff x="-1" y="0"/>
            <a:chExt cx="1924206" cy="1111376"/>
          </a:xfrm>
        </p:grpSpPr>
        <p:sp>
          <p:nvSpPr>
            <p:cNvPr id="3" name="Ovale">
              <a:extLst>
                <a:ext uri="{FF2B5EF4-FFF2-40B4-BE49-F238E27FC236}">
                  <a16:creationId xmlns:a16="http://schemas.microsoft.com/office/drawing/2014/main" id="{2A4F3B5A-A580-2170-8D81-A4793A6EEA28}"/>
                </a:ext>
              </a:extLst>
            </p:cNvPr>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 name="Symptômes dépressifs">
              <a:extLst>
                <a:ext uri="{FF2B5EF4-FFF2-40B4-BE49-F238E27FC236}">
                  <a16:creationId xmlns:a16="http://schemas.microsoft.com/office/drawing/2014/main" id="{921440AE-170F-2E2A-E168-5043909717AF}"/>
                </a:ext>
              </a:extLst>
            </p:cNvPr>
            <p:cNvSpPr txBox="1"/>
            <p:nvPr/>
          </p:nvSpPr>
          <p:spPr>
            <a:xfrm>
              <a:off x="281792" y="232523"/>
              <a:ext cx="136061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rPr lang="fr-CA" dirty="0"/>
                <a:t>Comportements violents</a:t>
              </a:r>
              <a:endParaRPr dirty="0"/>
            </a:p>
          </p:txBody>
        </p:sp>
      </p:grpSp>
    </p:spTree>
    <p:extLst>
      <p:ext uri="{BB962C8B-B14F-4D97-AF65-F5344CB8AC3E}">
        <p14:creationId xmlns:p14="http://schemas.microsoft.com/office/powerpoint/2010/main" val="130593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6" name="Espace réservé du contenu 5"/>
          <p:cNvGrpSpPr/>
          <p:nvPr/>
        </p:nvGrpSpPr>
        <p:grpSpPr>
          <a:xfrm>
            <a:off x="1683027" y="1759331"/>
            <a:ext cx="8089901" cy="430489"/>
            <a:chOff x="0" y="0"/>
            <a:chExt cx="8089900" cy="430488"/>
          </a:xfrm>
        </p:grpSpPr>
        <p:sp>
          <p:nvSpPr>
            <p:cNvPr id="464" name="Rectangle"/>
            <p:cNvSpPr/>
            <p:nvPr/>
          </p:nvSpPr>
          <p:spPr>
            <a:xfrm>
              <a:off x="0" y="0"/>
              <a:ext cx="8089900" cy="430488"/>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2000">
                  <a:solidFill>
                    <a:srgbClr val="242156"/>
                  </a:solidFill>
                </a:defRPr>
              </a:pPr>
              <a:endParaRPr sz="2000"/>
            </a:p>
          </p:txBody>
        </p:sp>
        <p:sp>
          <p:nvSpPr>
            <p:cNvPr id="465" name="LES FACTEURS DE RISQUES"/>
            <p:cNvSpPr txBox="1"/>
            <p:nvPr/>
          </p:nvSpPr>
          <p:spPr>
            <a:xfrm>
              <a:off x="0" y="0"/>
              <a:ext cx="808990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just">
                <a:spcBef>
                  <a:spcPts val="600"/>
                </a:spcBef>
                <a:defRPr sz="2000">
                  <a:solidFill>
                    <a:srgbClr val="242156"/>
                  </a:solidFill>
                </a:defRPr>
              </a:lvl1pPr>
            </a:lstStyle>
            <a:p>
              <a:r>
                <a:t>LES FACTEURS DE RISQUES</a:t>
              </a:r>
            </a:p>
          </p:txBody>
        </p:sp>
      </p:grpSp>
      <p:grpSp>
        <p:nvGrpSpPr>
          <p:cNvPr id="469" name="Rectangle 19"/>
          <p:cNvGrpSpPr/>
          <p:nvPr/>
        </p:nvGrpSpPr>
        <p:grpSpPr>
          <a:xfrm>
            <a:off x="1791681" y="2146854"/>
            <a:ext cx="8608641" cy="1364977"/>
            <a:chOff x="0" y="0"/>
            <a:chExt cx="8608639" cy="1364975"/>
          </a:xfrm>
        </p:grpSpPr>
        <p:sp>
          <p:nvSpPr>
            <p:cNvPr id="467" name="Rectangle"/>
            <p:cNvSpPr/>
            <p:nvPr/>
          </p:nvSpPr>
          <p:spPr>
            <a:xfrm>
              <a:off x="0" y="0"/>
              <a:ext cx="8608639" cy="1364975"/>
            </a:xfrm>
            <a:prstGeom prst="rect">
              <a:avLst/>
            </a:prstGeom>
            <a:noFill/>
            <a:ln w="28575" cap="flat">
              <a:solidFill>
                <a:srgbClr val="63C8C4"/>
              </a:solidFill>
              <a:prstDash val="dash"/>
              <a:round/>
            </a:ln>
            <a:effectLst/>
          </p:spPr>
          <p:txBody>
            <a:bodyPr wrap="square" lIns="45719" tIns="45719" rIns="45719" bIns="45719" numCol="1" anchor="t">
              <a:noAutofit/>
            </a:bodyPr>
            <a:lstStyle/>
            <a:p>
              <a:pPr>
                <a:defRPr>
                  <a:solidFill>
                    <a:srgbClr val="FFFFFF"/>
                  </a:solidFill>
                </a:defRPr>
              </a:pPr>
              <a:endParaRPr/>
            </a:p>
          </p:txBody>
        </p:sp>
        <p:sp>
          <p:nvSpPr>
            <p:cNvPr id="468" name="Insécurité de la situation de travail…"/>
            <p:cNvSpPr txBox="1"/>
            <p:nvPr/>
          </p:nvSpPr>
          <p:spPr>
            <a:xfrm>
              <a:off x="0" y="0"/>
              <a:ext cx="8608639" cy="12311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r">
                <a:defRPr sz="2000">
                  <a:solidFill>
                    <a:srgbClr val="242156"/>
                  </a:solidFill>
                  <a:latin typeface="Avenir Heavy"/>
                  <a:ea typeface="Avenir Heavy"/>
                  <a:cs typeface="Avenir Heavy"/>
                  <a:sym typeface="Avenir Heavy"/>
                </a:defRPr>
              </a:pPr>
              <a:r>
                <a:rPr sz="2000"/>
                <a:t>Insécurité de la situation de travail</a:t>
              </a:r>
              <a:endParaRPr sz="2000">
                <a:solidFill>
                  <a:srgbClr val="FFFFFF"/>
                </a:solidFill>
              </a:endParaRPr>
            </a:p>
            <a:p>
              <a:pPr>
                <a:defRPr>
                  <a:solidFill>
                    <a:srgbClr val="242156"/>
                  </a:solidFill>
                  <a:latin typeface="Avenir Book Oblique"/>
                  <a:ea typeface="Avenir Book Oblique"/>
                  <a:cs typeface="Avenir Book Oblique"/>
                  <a:sym typeface="Avenir Book Oblique"/>
                </a:defRPr>
              </a:pPr>
              <a:r>
                <a:t>Sécurité de l’emploi, du salaire, de la carrière ; Soutenabilité du travail ;</a:t>
              </a:r>
              <a:endParaRPr>
                <a:solidFill>
                  <a:srgbClr val="FFFFFF"/>
                </a:solidFill>
              </a:endParaRPr>
            </a:p>
            <a:p>
              <a:pPr>
                <a:defRPr>
                  <a:solidFill>
                    <a:srgbClr val="242156"/>
                  </a:solidFill>
                  <a:latin typeface="Avenir Book Oblique"/>
                  <a:ea typeface="Avenir Book Oblique"/>
                  <a:cs typeface="Avenir Book Oblique"/>
                  <a:sym typeface="Avenir Book Oblique"/>
                </a:defRPr>
              </a:pPr>
              <a:r>
                <a:t>Changements : quels risques ? Quelle mesure des risques de changements ?</a:t>
              </a:r>
              <a:endParaRPr>
                <a:solidFill>
                  <a:srgbClr val="FFFFFF"/>
                </a:solidFill>
              </a:endParaRPr>
            </a:p>
            <a:p>
              <a:pPr>
                <a:defRPr>
                  <a:solidFill>
                    <a:srgbClr val="242156"/>
                  </a:solidFill>
                  <a:latin typeface="Avenir Book Oblique"/>
                  <a:ea typeface="Avenir Book Oblique"/>
                  <a:cs typeface="Avenir Book Oblique"/>
                  <a:sym typeface="Avenir Book Oblique"/>
                </a:defRPr>
              </a:pPr>
              <a:r>
                <a:t>Quelle visibilité du travail sur le long terme ?</a:t>
              </a:r>
            </a:p>
          </p:txBody>
        </p:sp>
      </p:grpSp>
      <p:sp>
        <p:nvSpPr>
          <p:cNvPr id="470" name="Accolade ouvrante 6"/>
          <p:cNvSpPr/>
          <p:nvPr/>
        </p:nvSpPr>
        <p:spPr>
          <a:xfrm rot="16200000">
            <a:off x="5923723" y="-624365"/>
            <a:ext cx="344555" cy="8704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8"/>
                  <a:pt x="10800" y="21529"/>
                </a:cubicBezTo>
                <a:lnTo>
                  <a:pt x="10800" y="10871"/>
                </a:lnTo>
                <a:cubicBezTo>
                  <a:pt x="10800" y="10832"/>
                  <a:pt x="5965" y="10800"/>
                  <a:pt x="0" y="10800"/>
                </a:cubicBezTo>
                <a:cubicBezTo>
                  <a:pt x="5965" y="10800"/>
                  <a:pt x="10800" y="10768"/>
                  <a:pt x="10800" y="10729"/>
                </a:cubicBezTo>
                <a:lnTo>
                  <a:pt x="10800" y="71"/>
                </a:lnTo>
                <a:cubicBezTo>
                  <a:pt x="10800" y="32"/>
                  <a:pt x="15635" y="0"/>
                  <a:pt x="21600" y="0"/>
                </a:cubicBezTo>
              </a:path>
            </a:pathLst>
          </a:custGeom>
          <a:ln w="25400">
            <a:solidFill>
              <a:srgbClr val="242156"/>
            </a:solidFill>
          </a:ln>
        </p:spPr>
        <p:txBody>
          <a:bodyPr lIns="45719" rIns="45719" anchor="ctr"/>
          <a:lstStyle/>
          <a:p>
            <a:pPr algn="ctr"/>
            <a:endParaRPr/>
          </a:p>
        </p:txBody>
      </p:sp>
      <p:grpSp>
        <p:nvGrpSpPr>
          <p:cNvPr id="476" name="Ellipse 33"/>
          <p:cNvGrpSpPr/>
          <p:nvPr/>
        </p:nvGrpSpPr>
        <p:grpSpPr>
          <a:xfrm>
            <a:off x="3828817" y="5561067"/>
            <a:ext cx="1924207" cy="1111377"/>
            <a:chOff x="-1" y="0"/>
            <a:chExt cx="1924206" cy="1111376"/>
          </a:xfrm>
        </p:grpSpPr>
        <p:sp>
          <p:nvSpPr>
            <p:cNvPr id="474"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75" name="Burn out"/>
            <p:cNvSpPr txBox="1"/>
            <p:nvPr/>
          </p:nvSpPr>
          <p:spPr>
            <a:xfrm>
              <a:off x="281792" y="371022"/>
              <a:ext cx="1360619"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Burn out</a:t>
              </a:r>
            </a:p>
          </p:txBody>
        </p:sp>
      </p:grpSp>
      <p:grpSp>
        <p:nvGrpSpPr>
          <p:cNvPr id="479" name="Ellipse 35"/>
          <p:cNvGrpSpPr/>
          <p:nvPr/>
        </p:nvGrpSpPr>
        <p:grpSpPr>
          <a:xfrm>
            <a:off x="7744412" y="4196012"/>
            <a:ext cx="2158891" cy="1111378"/>
            <a:chOff x="0" y="0"/>
            <a:chExt cx="2158890" cy="1111376"/>
          </a:xfrm>
        </p:grpSpPr>
        <p:sp>
          <p:nvSpPr>
            <p:cNvPr id="477" name="Ovale"/>
            <p:cNvSpPr/>
            <p:nvPr/>
          </p:nvSpPr>
          <p:spPr>
            <a:xfrm>
              <a:off x="0" y="0"/>
              <a:ext cx="2158890"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78" name="Suicide"/>
            <p:cNvSpPr txBox="1"/>
            <p:nvPr/>
          </p:nvSpPr>
          <p:spPr>
            <a:xfrm>
              <a:off x="316162" y="371023"/>
              <a:ext cx="152656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Suicide</a:t>
              </a:r>
            </a:p>
          </p:txBody>
        </p:sp>
      </p:grpSp>
      <p:sp>
        <p:nvSpPr>
          <p:cNvPr id="495" name="Connecteur droit avec flèche 11"/>
          <p:cNvSpPr/>
          <p:nvPr/>
        </p:nvSpPr>
        <p:spPr>
          <a:xfrm>
            <a:off x="4454410" y="4764690"/>
            <a:ext cx="1472995" cy="19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38100">
            <a:solidFill>
              <a:srgbClr val="F6727F"/>
            </a:solidFill>
            <a:tailEnd type="triangle"/>
          </a:ln>
        </p:spPr>
        <p:txBody>
          <a:bodyPr/>
          <a:lstStyle/>
          <a:p>
            <a:endParaRPr/>
          </a:p>
        </p:txBody>
      </p:sp>
      <p:sp>
        <p:nvSpPr>
          <p:cNvPr id="496" name="Connecteur droit avec flèche 38"/>
          <p:cNvSpPr/>
          <p:nvPr/>
        </p:nvSpPr>
        <p:spPr>
          <a:xfrm>
            <a:off x="5268978" y="4958291"/>
            <a:ext cx="658426" cy="6711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38100">
            <a:solidFill>
              <a:srgbClr val="F6727F"/>
            </a:solidFill>
            <a:tailEnd type="triangle"/>
          </a:ln>
        </p:spPr>
        <p:txBody>
          <a:bodyPr/>
          <a:lstStyle/>
          <a:p>
            <a:endParaRPr/>
          </a:p>
        </p:txBody>
      </p:sp>
      <p:sp>
        <p:nvSpPr>
          <p:cNvPr id="497" name="Connecteur droit avec flèche 41"/>
          <p:cNvSpPr/>
          <p:nvPr/>
        </p:nvSpPr>
        <p:spPr>
          <a:xfrm>
            <a:off x="6269112" y="4948960"/>
            <a:ext cx="650922" cy="608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rgbClr val="F6727F"/>
            </a:solidFill>
            <a:tailEnd type="triangle"/>
          </a:ln>
        </p:spPr>
        <p:txBody>
          <a:bodyPr/>
          <a:lstStyle/>
          <a:p>
            <a:endParaRPr/>
          </a:p>
        </p:txBody>
      </p:sp>
      <p:sp>
        <p:nvSpPr>
          <p:cNvPr id="498" name="Connecteur droit avec flèche 44"/>
          <p:cNvSpPr/>
          <p:nvPr/>
        </p:nvSpPr>
        <p:spPr>
          <a:xfrm>
            <a:off x="6269113" y="4765626"/>
            <a:ext cx="1470879" cy="188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F6727F"/>
            </a:solidFill>
            <a:tailEnd type="triangle"/>
          </a:ln>
        </p:spPr>
        <p:txBody>
          <a:bodyPr/>
          <a:lstStyle/>
          <a:p>
            <a:endParaRPr/>
          </a:p>
        </p:txBody>
      </p:sp>
      <p:grpSp>
        <p:nvGrpSpPr>
          <p:cNvPr id="491" name="Group 4"/>
          <p:cNvGrpSpPr/>
          <p:nvPr/>
        </p:nvGrpSpPr>
        <p:grpSpPr>
          <a:xfrm>
            <a:off x="5749603" y="4020843"/>
            <a:ext cx="692168" cy="1531819"/>
            <a:chOff x="0" y="0"/>
            <a:chExt cx="692167" cy="1531818"/>
          </a:xfrm>
        </p:grpSpPr>
        <p:sp>
          <p:nvSpPr>
            <p:cNvPr id="484" name="Oval 5"/>
            <p:cNvSpPr/>
            <p:nvPr/>
          </p:nvSpPr>
          <p:spPr>
            <a:xfrm>
              <a:off x="182047" y="0"/>
              <a:ext cx="305839" cy="26876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85" name="AutoShape 6"/>
            <p:cNvSpPr/>
            <p:nvPr/>
          </p:nvSpPr>
          <p:spPr>
            <a:xfrm rot="514288">
              <a:off x="41794" y="356686"/>
              <a:ext cx="124190" cy="57014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86" name="AutoShape 7"/>
            <p:cNvSpPr/>
            <p:nvPr/>
          </p:nvSpPr>
          <p:spPr>
            <a:xfrm>
              <a:off x="177722" y="676322"/>
              <a:ext cx="158172"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87" name="AutoShape 8"/>
            <p:cNvSpPr/>
            <p:nvPr/>
          </p:nvSpPr>
          <p:spPr>
            <a:xfrm>
              <a:off x="361225" y="676875"/>
              <a:ext cx="158171"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88" name="AutoShape 9"/>
            <p:cNvSpPr/>
            <p:nvPr/>
          </p:nvSpPr>
          <p:spPr>
            <a:xfrm>
              <a:off x="178958" y="356133"/>
              <a:ext cx="339202" cy="565723"/>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89" name="AutoShape 10"/>
            <p:cNvSpPr/>
            <p:nvPr/>
          </p:nvSpPr>
          <p:spPr>
            <a:xfrm>
              <a:off x="83190" y="298621"/>
              <a:ext cx="528884" cy="2278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90" name="AutoShape 11"/>
            <p:cNvSpPr/>
            <p:nvPr/>
          </p:nvSpPr>
          <p:spPr>
            <a:xfrm rot="21095129">
              <a:off x="526809" y="355027"/>
              <a:ext cx="124190" cy="57180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494" name="Ellipse 34"/>
          <p:cNvGrpSpPr/>
          <p:nvPr/>
        </p:nvGrpSpPr>
        <p:grpSpPr>
          <a:xfrm>
            <a:off x="6361676" y="5521660"/>
            <a:ext cx="2311986" cy="1190188"/>
            <a:chOff x="0" y="0"/>
            <a:chExt cx="2311984" cy="1190187"/>
          </a:xfrm>
        </p:grpSpPr>
        <p:sp>
          <p:nvSpPr>
            <p:cNvPr id="492" name="Ovale"/>
            <p:cNvSpPr/>
            <p:nvPr/>
          </p:nvSpPr>
          <p:spPr>
            <a:xfrm>
              <a:off x="0" y="0"/>
              <a:ext cx="2311985" cy="1190188"/>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93" name="Détresse psychologique"/>
            <p:cNvSpPr txBox="1"/>
            <p:nvPr/>
          </p:nvSpPr>
          <p:spPr>
            <a:xfrm>
              <a:off x="338582" y="36109"/>
              <a:ext cx="1634821" cy="11179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242156"/>
                  </a:solidFill>
                </a:defRPr>
              </a:lvl1pPr>
            </a:lstStyle>
            <a:p>
              <a:r>
                <a:t>Détresse psychologique</a:t>
              </a:r>
            </a:p>
          </p:txBody>
        </p:sp>
      </p:grpSp>
      <p:sp>
        <p:nvSpPr>
          <p:cNvPr id="35" name="Rectangle à coins arrondis 34">
            <a:extLst>
              <a:ext uri="{FF2B5EF4-FFF2-40B4-BE49-F238E27FC236}">
                <a16:creationId xmlns:a16="http://schemas.microsoft.com/office/drawing/2014/main" id="{777B5972-573F-874C-B84B-36320A5DEC35}"/>
              </a:ext>
            </a:extLst>
          </p:cNvPr>
          <p:cNvSpPr/>
          <p:nvPr/>
        </p:nvSpPr>
        <p:spPr>
          <a:xfrm>
            <a:off x="5471230" y="4663652"/>
            <a:ext cx="1229028" cy="408620"/>
          </a:xfrm>
          <a:prstGeom prst="roundRect">
            <a:avLst/>
          </a:prstGeom>
          <a:solidFill>
            <a:srgbClr val="62C9C4"/>
          </a:solidFill>
          <a:ln w="25400" cap="flat">
            <a:solidFill>
              <a:srgbClr val="62C9C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fr-FR" b="1" dirty="0"/>
              <a:t>Travail</a:t>
            </a:r>
            <a:endParaRPr lang="fr-FR" b="1" dirty="0">
              <a:solidFill>
                <a:srgbClr val="000000"/>
              </a:solidFill>
              <a:sym typeface="Avenir Book"/>
            </a:endParaRPr>
          </a:p>
        </p:txBody>
      </p:sp>
      <p:grpSp>
        <p:nvGrpSpPr>
          <p:cNvPr id="36" name="Groupe 35">
            <a:extLst>
              <a:ext uri="{FF2B5EF4-FFF2-40B4-BE49-F238E27FC236}">
                <a16:creationId xmlns:a16="http://schemas.microsoft.com/office/drawing/2014/main" id="{7282A8A1-7736-9145-820A-C0D1E0607823}"/>
              </a:ext>
            </a:extLst>
          </p:cNvPr>
          <p:cNvGrpSpPr/>
          <p:nvPr/>
        </p:nvGrpSpPr>
        <p:grpSpPr>
          <a:xfrm>
            <a:off x="440574" y="314077"/>
            <a:ext cx="11338560" cy="729788"/>
            <a:chOff x="1004505" y="2379906"/>
            <a:chExt cx="11338560" cy="729788"/>
          </a:xfrm>
        </p:grpSpPr>
        <p:sp>
          <p:nvSpPr>
            <p:cNvPr id="37" name="ZoneTexte 36">
              <a:extLst>
                <a:ext uri="{FF2B5EF4-FFF2-40B4-BE49-F238E27FC236}">
                  <a16:creationId xmlns:a16="http://schemas.microsoft.com/office/drawing/2014/main" id="{6F5E4EB1-F3B3-A048-BE6C-B41AB3B83EC7}"/>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38" name="Connecteur droit 37">
              <a:extLst>
                <a:ext uri="{FF2B5EF4-FFF2-40B4-BE49-F238E27FC236}">
                  <a16:creationId xmlns:a16="http://schemas.microsoft.com/office/drawing/2014/main" id="{30946FF8-05C8-CB4E-9939-FB408E237AB3}"/>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Ellipse 9">
            <a:extLst>
              <a:ext uri="{FF2B5EF4-FFF2-40B4-BE49-F238E27FC236}">
                <a16:creationId xmlns:a16="http://schemas.microsoft.com/office/drawing/2014/main" id="{44CBD6B1-021C-5600-EC31-53ED8BF66A1D}"/>
              </a:ext>
            </a:extLst>
          </p:cNvPr>
          <p:cNvGrpSpPr/>
          <p:nvPr/>
        </p:nvGrpSpPr>
        <p:grpSpPr>
          <a:xfrm>
            <a:off x="1791678" y="4196012"/>
            <a:ext cx="2658385" cy="1111378"/>
            <a:chOff x="-1" y="0"/>
            <a:chExt cx="1924206" cy="1111376"/>
          </a:xfrm>
        </p:grpSpPr>
        <p:sp>
          <p:nvSpPr>
            <p:cNvPr id="3" name="Ovale">
              <a:extLst>
                <a:ext uri="{FF2B5EF4-FFF2-40B4-BE49-F238E27FC236}">
                  <a16:creationId xmlns:a16="http://schemas.microsoft.com/office/drawing/2014/main" id="{B33003E3-B1C7-50BC-6381-C92B54F3446D}"/>
                </a:ext>
              </a:extLst>
            </p:cNvPr>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 name="Symptômes dépressifs">
              <a:extLst>
                <a:ext uri="{FF2B5EF4-FFF2-40B4-BE49-F238E27FC236}">
                  <a16:creationId xmlns:a16="http://schemas.microsoft.com/office/drawing/2014/main" id="{FABACC0D-874A-B8BB-5FCC-29504DF07387}"/>
                </a:ext>
              </a:extLst>
            </p:cNvPr>
            <p:cNvSpPr txBox="1"/>
            <p:nvPr/>
          </p:nvSpPr>
          <p:spPr>
            <a:xfrm>
              <a:off x="281792" y="232523"/>
              <a:ext cx="136061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rPr lang="fr-CA" dirty="0"/>
                <a:t>Comportements violents</a:t>
              </a:r>
              <a:endParaRPr dirty="0"/>
            </a:p>
          </p:txBody>
        </p:sp>
      </p:grpSp>
    </p:spTree>
    <p:extLst>
      <p:ext uri="{BB962C8B-B14F-4D97-AF65-F5344CB8AC3E}">
        <p14:creationId xmlns:p14="http://schemas.microsoft.com/office/powerpoint/2010/main" val="98954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6" name="Espace réservé du contenu 5"/>
          <p:cNvGrpSpPr/>
          <p:nvPr/>
        </p:nvGrpSpPr>
        <p:grpSpPr>
          <a:xfrm>
            <a:off x="1683027" y="1759331"/>
            <a:ext cx="8089901" cy="430489"/>
            <a:chOff x="0" y="0"/>
            <a:chExt cx="8089900" cy="430488"/>
          </a:xfrm>
        </p:grpSpPr>
        <p:sp>
          <p:nvSpPr>
            <p:cNvPr id="504" name="Rectangle"/>
            <p:cNvSpPr/>
            <p:nvPr/>
          </p:nvSpPr>
          <p:spPr>
            <a:xfrm>
              <a:off x="0" y="0"/>
              <a:ext cx="8089900" cy="430488"/>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2000">
                  <a:solidFill>
                    <a:srgbClr val="242156"/>
                  </a:solidFill>
                </a:defRPr>
              </a:pPr>
              <a:endParaRPr sz="2000"/>
            </a:p>
          </p:txBody>
        </p:sp>
        <p:sp>
          <p:nvSpPr>
            <p:cNvPr id="505" name="LES FACTEURS DE RISQUES"/>
            <p:cNvSpPr txBox="1"/>
            <p:nvPr/>
          </p:nvSpPr>
          <p:spPr>
            <a:xfrm>
              <a:off x="0" y="0"/>
              <a:ext cx="808990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just">
                <a:spcBef>
                  <a:spcPts val="600"/>
                </a:spcBef>
                <a:defRPr sz="2000">
                  <a:solidFill>
                    <a:srgbClr val="242156"/>
                  </a:solidFill>
                </a:defRPr>
              </a:lvl1pPr>
            </a:lstStyle>
            <a:p>
              <a:r>
                <a:t>LES FACTEURS DE RISQUES</a:t>
              </a:r>
            </a:p>
          </p:txBody>
        </p:sp>
      </p:grpSp>
      <p:grpSp>
        <p:nvGrpSpPr>
          <p:cNvPr id="509" name="Rectangle 17"/>
          <p:cNvGrpSpPr/>
          <p:nvPr/>
        </p:nvGrpSpPr>
        <p:grpSpPr>
          <a:xfrm>
            <a:off x="1791679" y="2146852"/>
            <a:ext cx="8608642" cy="1364978"/>
            <a:chOff x="-1" y="-1"/>
            <a:chExt cx="8608640" cy="1364976"/>
          </a:xfrm>
        </p:grpSpPr>
        <p:sp>
          <p:nvSpPr>
            <p:cNvPr id="507" name="Rectangle"/>
            <p:cNvSpPr/>
            <p:nvPr/>
          </p:nvSpPr>
          <p:spPr>
            <a:xfrm>
              <a:off x="-1" y="-1"/>
              <a:ext cx="8608640" cy="1364976"/>
            </a:xfrm>
            <a:prstGeom prst="rect">
              <a:avLst/>
            </a:prstGeom>
            <a:noFill/>
            <a:ln w="28575" cap="flat">
              <a:solidFill>
                <a:srgbClr val="FED743"/>
              </a:solidFill>
              <a:prstDash val="dash"/>
              <a:round/>
            </a:ln>
            <a:effectLst/>
          </p:spPr>
          <p:txBody>
            <a:bodyPr wrap="square" lIns="45719" tIns="45719" rIns="45719" bIns="45719" numCol="1" anchor="t">
              <a:noAutofit/>
            </a:bodyPr>
            <a:lstStyle/>
            <a:p>
              <a:pPr>
                <a:defRPr sz="2000">
                  <a:solidFill>
                    <a:srgbClr val="242156"/>
                  </a:solidFill>
                  <a:latin typeface="Avenir Book Oblique"/>
                  <a:ea typeface="Avenir Book Oblique"/>
                  <a:cs typeface="Avenir Book Oblique"/>
                  <a:sym typeface="Avenir Book Oblique"/>
                </a:defRPr>
              </a:pPr>
              <a:endParaRPr sz="2000"/>
            </a:p>
          </p:txBody>
        </p:sp>
        <p:sp>
          <p:nvSpPr>
            <p:cNvPr id="508" name="Conflits de valeurs…"/>
            <p:cNvSpPr txBox="1"/>
            <p:nvPr/>
          </p:nvSpPr>
          <p:spPr>
            <a:xfrm>
              <a:off x="-1" y="-1"/>
              <a:ext cx="8608640" cy="12311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000">
                  <a:solidFill>
                    <a:srgbClr val="242156"/>
                  </a:solidFill>
                </a:defRPr>
              </a:pPr>
              <a:r>
                <a:rPr sz="2000" b="1" dirty="0" err="1"/>
                <a:t>Conflits</a:t>
              </a:r>
              <a:r>
                <a:rPr sz="2000" b="1" dirty="0"/>
                <a:t> de </a:t>
              </a:r>
              <a:r>
                <a:rPr sz="2000" b="1" dirty="0" err="1"/>
                <a:t>valeurs</a:t>
              </a:r>
              <a:endParaRPr sz="2000" b="1" dirty="0">
                <a:solidFill>
                  <a:srgbClr val="FFFFFF"/>
                </a:solidFill>
              </a:endParaRPr>
            </a:p>
            <a:p>
              <a:pPr>
                <a:defRPr>
                  <a:solidFill>
                    <a:srgbClr val="242156"/>
                  </a:solidFill>
                  <a:latin typeface="Avenir Book Oblique"/>
                  <a:ea typeface="Avenir Book Oblique"/>
                  <a:cs typeface="Avenir Book Oblique"/>
                  <a:sym typeface="Avenir Book Oblique"/>
                </a:defRPr>
              </a:pPr>
              <a:r>
                <a:rPr dirty="0" err="1"/>
                <a:t>Quels</a:t>
              </a:r>
              <a:r>
                <a:rPr dirty="0"/>
                <a:t> </a:t>
              </a:r>
              <a:r>
                <a:rPr dirty="0" err="1"/>
                <a:t>conflits</a:t>
              </a:r>
              <a:r>
                <a:rPr dirty="0"/>
                <a:t> </a:t>
              </a:r>
              <a:r>
                <a:rPr dirty="0" err="1"/>
                <a:t>éthiques</a:t>
              </a:r>
              <a:r>
                <a:rPr dirty="0"/>
                <a:t> (</a:t>
              </a:r>
              <a:r>
                <a:rPr dirty="0" err="1"/>
                <a:t>quand</a:t>
              </a:r>
              <a:r>
                <a:rPr dirty="0"/>
                <a:t> les </a:t>
              </a:r>
              <a:r>
                <a:rPr dirty="0" err="1"/>
                <a:t>travailleurs</a:t>
              </a:r>
              <a:r>
                <a:rPr dirty="0"/>
                <a:t> ne </a:t>
              </a:r>
              <a:r>
                <a:rPr dirty="0" err="1"/>
                <a:t>partagent</a:t>
              </a:r>
              <a:r>
                <a:rPr dirty="0"/>
                <a:t> pas les </a:t>
              </a:r>
              <a:r>
                <a:rPr dirty="0" err="1"/>
                <a:t>valeurs</a:t>
              </a:r>
              <a:r>
                <a:rPr dirty="0"/>
                <a:t> de </a:t>
              </a:r>
              <a:r>
                <a:rPr dirty="0" err="1"/>
                <a:t>l’organisation</a:t>
              </a:r>
              <a:r>
                <a:rPr dirty="0"/>
                <a:t>) ; </a:t>
              </a:r>
              <a:r>
                <a:rPr dirty="0" err="1"/>
                <a:t>Qualité</a:t>
              </a:r>
              <a:r>
                <a:rPr dirty="0"/>
                <a:t> </a:t>
              </a:r>
              <a:r>
                <a:rPr dirty="0" err="1"/>
                <a:t>empêchée</a:t>
              </a:r>
              <a:r>
                <a:rPr dirty="0"/>
                <a:t> </a:t>
              </a:r>
              <a:endParaRPr dirty="0">
                <a:solidFill>
                  <a:srgbClr val="FFFFFF"/>
                </a:solidFill>
              </a:endParaRPr>
            </a:p>
            <a:p>
              <a:pPr>
                <a:defRPr>
                  <a:solidFill>
                    <a:srgbClr val="242156"/>
                  </a:solidFill>
                  <a:latin typeface="Avenir Book Oblique"/>
                  <a:ea typeface="Avenir Book Oblique"/>
                  <a:cs typeface="Avenir Book Oblique"/>
                  <a:sym typeface="Avenir Book Oblique"/>
                </a:defRPr>
              </a:pPr>
              <a:r>
                <a:rPr dirty="0"/>
                <a:t>Travail </a:t>
              </a:r>
              <a:r>
                <a:rPr dirty="0" err="1"/>
                <a:t>perçu</a:t>
              </a:r>
              <a:r>
                <a:rPr dirty="0"/>
                <a:t> </a:t>
              </a:r>
              <a:r>
                <a:rPr dirty="0" err="1"/>
                <a:t>comme</a:t>
              </a:r>
              <a:r>
                <a:rPr dirty="0"/>
                <a:t> inutile </a:t>
              </a:r>
            </a:p>
          </p:txBody>
        </p:sp>
      </p:grpSp>
      <p:sp>
        <p:nvSpPr>
          <p:cNvPr id="510" name="Accolade ouvrante 6"/>
          <p:cNvSpPr/>
          <p:nvPr/>
        </p:nvSpPr>
        <p:spPr>
          <a:xfrm rot="16200000">
            <a:off x="5923723" y="-624365"/>
            <a:ext cx="344555" cy="8704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8"/>
                  <a:pt x="10800" y="21529"/>
                </a:cubicBezTo>
                <a:lnTo>
                  <a:pt x="10800" y="10871"/>
                </a:lnTo>
                <a:cubicBezTo>
                  <a:pt x="10800" y="10832"/>
                  <a:pt x="5965" y="10800"/>
                  <a:pt x="0" y="10800"/>
                </a:cubicBezTo>
                <a:cubicBezTo>
                  <a:pt x="5965" y="10800"/>
                  <a:pt x="10800" y="10768"/>
                  <a:pt x="10800" y="10729"/>
                </a:cubicBezTo>
                <a:lnTo>
                  <a:pt x="10800" y="71"/>
                </a:lnTo>
                <a:cubicBezTo>
                  <a:pt x="10800" y="32"/>
                  <a:pt x="15635" y="0"/>
                  <a:pt x="21600" y="0"/>
                </a:cubicBezTo>
              </a:path>
            </a:pathLst>
          </a:custGeom>
          <a:ln w="25400">
            <a:solidFill>
              <a:srgbClr val="242156"/>
            </a:solidFill>
          </a:ln>
        </p:spPr>
        <p:txBody>
          <a:bodyPr lIns="45719" rIns="45719" anchor="ctr"/>
          <a:lstStyle/>
          <a:p>
            <a:pPr algn="ctr"/>
            <a:endParaRPr/>
          </a:p>
        </p:txBody>
      </p:sp>
      <p:grpSp>
        <p:nvGrpSpPr>
          <p:cNvPr id="516" name="Ellipse 33"/>
          <p:cNvGrpSpPr/>
          <p:nvPr/>
        </p:nvGrpSpPr>
        <p:grpSpPr>
          <a:xfrm>
            <a:off x="3828817" y="5561067"/>
            <a:ext cx="1924207" cy="1111377"/>
            <a:chOff x="-1" y="0"/>
            <a:chExt cx="1924206" cy="1111376"/>
          </a:xfrm>
        </p:grpSpPr>
        <p:sp>
          <p:nvSpPr>
            <p:cNvPr id="514"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515" name="Burn out"/>
            <p:cNvSpPr txBox="1"/>
            <p:nvPr/>
          </p:nvSpPr>
          <p:spPr>
            <a:xfrm>
              <a:off x="281792" y="371022"/>
              <a:ext cx="1360619"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Burn out</a:t>
              </a:r>
            </a:p>
          </p:txBody>
        </p:sp>
      </p:grpSp>
      <p:grpSp>
        <p:nvGrpSpPr>
          <p:cNvPr id="519" name="Ellipse 35"/>
          <p:cNvGrpSpPr/>
          <p:nvPr/>
        </p:nvGrpSpPr>
        <p:grpSpPr>
          <a:xfrm>
            <a:off x="7744412" y="4196012"/>
            <a:ext cx="2158891" cy="1111378"/>
            <a:chOff x="0" y="0"/>
            <a:chExt cx="2158890" cy="1111376"/>
          </a:xfrm>
        </p:grpSpPr>
        <p:sp>
          <p:nvSpPr>
            <p:cNvPr id="517" name="Ovale"/>
            <p:cNvSpPr/>
            <p:nvPr/>
          </p:nvSpPr>
          <p:spPr>
            <a:xfrm>
              <a:off x="0" y="0"/>
              <a:ext cx="2158890"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518" name="Suicide"/>
            <p:cNvSpPr txBox="1"/>
            <p:nvPr/>
          </p:nvSpPr>
          <p:spPr>
            <a:xfrm>
              <a:off x="316162" y="371023"/>
              <a:ext cx="152656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Suicide</a:t>
              </a:r>
            </a:p>
          </p:txBody>
        </p:sp>
      </p:grpSp>
      <p:sp>
        <p:nvSpPr>
          <p:cNvPr id="535" name="Connecteur droit avec flèche 11"/>
          <p:cNvSpPr/>
          <p:nvPr/>
        </p:nvSpPr>
        <p:spPr>
          <a:xfrm>
            <a:off x="4454410" y="4764690"/>
            <a:ext cx="1472995" cy="19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38100">
            <a:solidFill>
              <a:srgbClr val="F6727F"/>
            </a:solidFill>
            <a:tailEnd type="triangle"/>
          </a:ln>
        </p:spPr>
        <p:txBody>
          <a:bodyPr/>
          <a:lstStyle/>
          <a:p>
            <a:endParaRPr/>
          </a:p>
        </p:txBody>
      </p:sp>
      <p:sp>
        <p:nvSpPr>
          <p:cNvPr id="536" name="Connecteur droit avec flèche 38"/>
          <p:cNvSpPr/>
          <p:nvPr/>
        </p:nvSpPr>
        <p:spPr>
          <a:xfrm>
            <a:off x="5268978" y="4958291"/>
            <a:ext cx="658426" cy="6711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38100">
            <a:solidFill>
              <a:srgbClr val="F6727F"/>
            </a:solidFill>
            <a:tailEnd type="triangle"/>
          </a:ln>
        </p:spPr>
        <p:txBody>
          <a:bodyPr/>
          <a:lstStyle/>
          <a:p>
            <a:endParaRPr/>
          </a:p>
        </p:txBody>
      </p:sp>
      <p:sp>
        <p:nvSpPr>
          <p:cNvPr id="537" name="Connecteur droit avec flèche 41"/>
          <p:cNvSpPr/>
          <p:nvPr/>
        </p:nvSpPr>
        <p:spPr>
          <a:xfrm>
            <a:off x="6269112" y="4948960"/>
            <a:ext cx="650922" cy="608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rgbClr val="F6727F"/>
            </a:solidFill>
            <a:tailEnd type="triangle"/>
          </a:ln>
        </p:spPr>
        <p:txBody>
          <a:bodyPr/>
          <a:lstStyle/>
          <a:p>
            <a:endParaRPr/>
          </a:p>
        </p:txBody>
      </p:sp>
      <p:sp>
        <p:nvSpPr>
          <p:cNvPr id="538" name="Connecteur droit avec flèche 44"/>
          <p:cNvSpPr/>
          <p:nvPr/>
        </p:nvSpPr>
        <p:spPr>
          <a:xfrm>
            <a:off x="6269113" y="4765626"/>
            <a:ext cx="1470879" cy="188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F6727F"/>
            </a:solidFill>
            <a:tailEnd type="triangle"/>
          </a:ln>
        </p:spPr>
        <p:txBody>
          <a:bodyPr/>
          <a:lstStyle/>
          <a:p>
            <a:endParaRPr/>
          </a:p>
        </p:txBody>
      </p:sp>
      <p:grpSp>
        <p:nvGrpSpPr>
          <p:cNvPr id="531" name="Group 4"/>
          <p:cNvGrpSpPr/>
          <p:nvPr/>
        </p:nvGrpSpPr>
        <p:grpSpPr>
          <a:xfrm>
            <a:off x="5749603" y="4020843"/>
            <a:ext cx="692168" cy="1531819"/>
            <a:chOff x="0" y="0"/>
            <a:chExt cx="692167" cy="1531818"/>
          </a:xfrm>
        </p:grpSpPr>
        <p:sp>
          <p:nvSpPr>
            <p:cNvPr id="524" name="Oval 5"/>
            <p:cNvSpPr/>
            <p:nvPr/>
          </p:nvSpPr>
          <p:spPr>
            <a:xfrm>
              <a:off x="182047" y="0"/>
              <a:ext cx="305839" cy="26876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25" name="AutoShape 6"/>
            <p:cNvSpPr/>
            <p:nvPr/>
          </p:nvSpPr>
          <p:spPr>
            <a:xfrm rot="514288">
              <a:off x="41794" y="356686"/>
              <a:ext cx="124190" cy="57014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26" name="AutoShape 7"/>
            <p:cNvSpPr/>
            <p:nvPr/>
          </p:nvSpPr>
          <p:spPr>
            <a:xfrm>
              <a:off x="177722" y="676322"/>
              <a:ext cx="158172"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27" name="AutoShape 8"/>
            <p:cNvSpPr/>
            <p:nvPr/>
          </p:nvSpPr>
          <p:spPr>
            <a:xfrm>
              <a:off x="361225" y="676875"/>
              <a:ext cx="158171"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28" name="AutoShape 9"/>
            <p:cNvSpPr/>
            <p:nvPr/>
          </p:nvSpPr>
          <p:spPr>
            <a:xfrm>
              <a:off x="178958" y="356133"/>
              <a:ext cx="339202" cy="565723"/>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29" name="AutoShape 10"/>
            <p:cNvSpPr/>
            <p:nvPr/>
          </p:nvSpPr>
          <p:spPr>
            <a:xfrm>
              <a:off x="83190" y="298621"/>
              <a:ext cx="528884" cy="2278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30" name="AutoShape 11"/>
            <p:cNvSpPr/>
            <p:nvPr/>
          </p:nvSpPr>
          <p:spPr>
            <a:xfrm rot="21095129">
              <a:off x="526809" y="355027"/>
              <a:ext cx="124190" cy="57180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534" name="Ellipse 34"/>
          <p:cNvGrpSpPr/>
          <p:nvPr/>
        </p:nvGrpSpPr>
        <p:grpSpPr>
          <a:xfrm>
            <a:off x="6361676" y="5521660"/>
            <a:ext cx="2311986" cy="1190188"/>
            <a:chOff x="0" y="0"/>
            <a:chExt cx="2311984" cy="1190187"/>
          </a:xfrm>
        </p:grpSpPr>
        <p:sp>
          <p:nvSpPr>
            <p:cNvPr id="532" name="Ovale"/>
            <p:cNvSpPr/>
            <p:nvPr/>
          </p:nvSpPr>
          <p:spPr>
            <a:xfrm>
              <a:off x="0" y="0"/>
              <a:ext cx="2311985" cy="1190188"/>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533" name="Détresse psychologique"/>
            <p:cNvSpPr txBox="1"/>
            <p:nvPr/>
          </p:nvSpPr>
          <p:spPr>
            <a:xfrm>
              <a:off x="338582" y="36109"/>
              <a:ext cx="1634821" cy="11179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242156"/>
                  </a:solidFill>
                </a:defRPr>
              </a:lvl1pPr>
            </a:lstStyle>
            <a:p>
              <a:r>
                <a:t>Détresse psychologique</a:t>
              </a:r>
            </a:p>
          </p:txBody>
        </p:sp>
      </p:grpSp>
      <p:sp>
        <p:nvSpPr>
          <p:cNvPr id="35" name="Rectangle à coins arrondis 34">
            <a:extLst>
              <a:ext uri="{FF2B5EF4-FFF2-40B4-BE49-F238E27FC236}">
                <a16:creationId xmlns:a16="http://schemas.microsoft.com/office/drawing/2014/main" id="{5CF053E5-9ED0-EC4E-9A6D-EDA0520E32B4}"/>
              </a:ext>
            </a:extLst>
          </p:cNvPr>
          <p:cNvSpPr/>
          <p:nvPr/>
        </p:nvSpPr>
        <p:spPr>
          <a:xfrm>
            <a:off x="5471230" y="4663652"/>
            <a:ext cx="1229028" cy="408620"/>
          </a:xfrm>
          <a:prstGeom prst="roundRect">
            <a:avLst/>
          </a:prstGeom>
          <a:solidFill>
            <a:srgbClr val="62C9C4"/>
          </a:solidFill>
          <a:ln w="25400" cap="flat">
            <a:solidFill>
              <a:srgbClr val="62C9C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fr-FR" b="1" dirty="0"/>
              <a:t>Travail</a:t>
            </a:r>
            <a:endParaRPr lang="fr-FR" b="1" dirty="0">
              <a:solidFill>
                <a:srgbClr val="000000"/>
              </a:solidFill>
              <a:sym typeface="Avenir Book"/>
            </a:endParaRPr>
          </a:p>
        </p:txBody>
      </p:sp>
      <p:grpSp>
        <p:nvGrpSpPr>
          <p:cNvPr id="36" name="Groupe 35">
            <a:extLst>
              <a:ext uri="{FF2B5EF4-FFF2-40B4-BE49-F238E27FC236}">
                <a16:creationId xmlns:a16="http://schemas.microsoft.com/office/drawing/2014/main" id="{40A73F5A-B44D-3547-AC98-CFD5CD3300CD}"/>
              </a:ext>
            </a:extLst>
          </p:cNvPr>
          <p:cNvGrpSpPr/>
          <p:nvPr/>
        </p:nvGrpSpPr>
        <p:grpSpPr>
          <a:xfrm>
            <a:off x="440574" y="314077"/>
            <a:ext cx="11338560" cy="729788"/>
            <a:chOff x="1004505" y="2379906"/>
            <a:chExt cx="11338560" cy="729788"/>
          </a:xfrm>
        </p:grpSpPr>
        <p:sp>
          <p:nvSpPr>
            <p:cNvPr id="37" name="ZoneTexte 36">
              <a:extLst>
                <a:ext uri="{FF2B5EF4-FFF2-40B4-BE49-F238E27FC236}">
                  <a16:creationId xmlns:a16="http://schemas.microsoft.com/office/drawing/2014/main" id="{BDBD80B3-737A-574F-932D-CFFA66D8CD2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38" name="Connecteur droit 37">
              <a:extLst>
                <a:ext uri="{FF2B5EF4-FFF2-40B4-BE49-F238E27FC236}">
                  <a16:creationId xmlns:a16="http://schemas.microsoft.com/office/drawing/2014/main" id="{3B08C07C-F5FA-6941-BD28-7566C0405CFD}"/>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Ellipse 9">
            <a:extLst>
              <a:ext uri="{FF2B5EF4-FFF2-40B4-BE49-F238E27FC236}">
                <a16:creationId xmlns:a16="http://schemas.microsoft.com/office/drawing/2014/main" id="{3CAB3CC1-4554-B886-18BC-9F4A56D521C2}"/>
              </a:ext>
            </a:extLst>
          </p:cNvPr>
          <p:cNvGrpSpPr/>
          <p:nvPr/>
        </p:nvGrpSpPr>
        <p:grpSpPr>
          <a:xfrm>
            <a:off x="1791678" y="4196012"/>
            <a:ext cx="2658385" cy="1111378"/>
            <a:chOff x="-1" y="0"/>
            <a:chExt cx="1924206" cy="1111376"/>
          </a:xfrm>
        </p:grpSpPr>
        <p:sp>
          <p:nvSpPr>
            <p:cNvPr id="3" name="Ovale">
              <a:extLst>
                <a:ext uri="{FF2B5EF4-FFF2-40B4-BE49-F238E27FC236}">
                  <a16:creationId xmlns:a16="http://schemas.microsoft.com/office/drawing/2014/main" id="{747DB00E-59A8-F0CD-09C3-8822183E2195}"/>
                </a:ext>
              </a:extLst>
            </p:cNvPr>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 name="Symptômes dépressifs">
              <a:extLst>
                <a:ext uri="{FF2B5EF4-FFF2-40B4-BE49-F238E27FC236}">
                  <a16:creationId xmlns:a16="http://schemas.microsoft.com/office/drawing/2014/main" id="{E2919BBB-405A-8372-FFA8-BCFACCF131B3}"/>
                </a:ext>
              </a:extLst>
            </p:cNvPr>
            <p:cNvSpPr txBox="1"/>
            <p:nvPr/>
          </p:nvSpPr>
          <p:spPr>
            <a:xfrm>
              <a:off x="281792" y="232523"/>
              <a:ext cx="136061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rPr lang="fr-CA" dirty="0"/>
                <a:t>Comportements violents</a:t>
              </a:r>
              <a:endParaRPr dirty="0"/>
            </a:p>
          </p:txBody>
        </p:sp>
      </p:grpSp>
    </p:spTree>
    <p:extLst>
      <p:ext uri="{BB962C8B-B14F-4D97-AF65-F5344CB8AC3E}">
        <p14:creationId xmlns:p14="http://schemas.microsoft.com/office/powerpoint/2010/main" val="61306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6" name="Espace réservé du contenu 5"/>
          <p:cNvGrpSpPr/>
          <p:nvPr/>
        </p:nvGrpSpPr>
        <p:grpSpPr>
          <a:xfrm>
            <a:off x="1683027" y="1759331"/>
            <a:ext cx="8089901" cy="430489"/>
            <a:chOff x="0" y="0"/>
            <a:chExt cx="8089900" cy="430488"/>
          </a:xfrm>
        </p:grpSpPr>
        <p:sp>
          <p:nvSpPr>
            <p:cNvPr id="544" name="Rectangle"/>
            <p:cNvSpPr/>
            <p:nvPr/>
          </p:nvSpPr>
          <p:spPr>
            <a:xfrm>
              <a:off x="0" y="0"/>
              <a:ext cx="8089900" cy="430488"/>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2000">
                  <a:solidFill>
                    <a:srgbClr val="242156"/>
                  </a:solidFill>
                </a:defRPr>
              </a:pPr>
              <a:endParaRPr sz="2000"/>
            </a:p>
          </p:txBody>
        </p:sp>
        <p:sp>
          <p:nvSpPr>
            <p:cNvPr id="545" name="LES FACTEURS DE RISQUES"/>
            <p:cNvSpPr txBox="1"/>
            <p:nvPr/>
          </p:nvSpPr>
          <p:spPr>
            <a:xfrm>
              <a:off x="0" y="0"/>
              <a:ext cx="808990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just">
                <a:spcBef>
                  <a:spcPts val="600"/>
                </a:spcBef>
                <a:defRPr sz="2000">
                  <a:solidFill>
                    <a:srgbClr val="242156"/>
                  </a:solidFill>
                </a:defRPr>
              </a:lvl1pPr>
            </a:lstStyle>
            <a:p>
              <a:r>
                <a:t>LES FACTEURS DE RISQUES</a:t>
              </a:r>
            </a:p>
          </p:txBody>
        </p:sp>
      </p:grpSp>
      <p:grpSp>
        <p:nvGrpSpPr>
          <p:cNvPr id="549" name="Rectangle 15"/>
          <p:cNvGrpSpPr/>
          <p:nvPr/>
        </p:nvGrpSpPr>
        <p:grpSpPr>
          <a:xfrm>
            <a:off x="1791681" y="2146854"/>
            <a:ext cx="8608641" cy="1364975"/>
            <a:chOff x="0" y="0"/>
            <a:chExt cx="8608639" cy="1364973"/>
          </a:xfrm>
        </p:grpSpPr>
        <p:sp>
          <p:nvSpPr>
            <p:cNvPr id="547" name="Rectangle"/>
            <p:cNvSpPr/>
            <p:nvPr/>
          </p:nvSpPr>
          <p:spPr>
            <a:xfrm>
              <a:off x="0" y="0"/>
              <a:ext cx="8608639" cy="1364973"/>
            </a:xfrm>
            <a:prstGeom prst="rect">
              <a:avLst/>
            </a:prstGeom>
            <a:noFill/>
            <a:ln w="28575" cap="flat">
              <a:solidFill>
                <a:srgbClr val="F6727F"/>
              </a:solidFill>
              <a:prstDash val="dash"/>
              <a:round/>
            </a:ln>
            <a:effectLst/>
          </p:spPr>
          <p:txBody>
            <a:bodyPr wrap="square" lIns="45719" tIns="45719" rIns="45719" bIns="45719" numCol="1" anchor="t">
              <a:noAutofit/>
            </a:bodyPr>
            <a:lstStyle/>
            <a:p>
              <a:pPr>
                <a:defRPr>
                  <a:solidFill>
                    <a:srgbClr val="FFFFFF"/>
                  </a:solidFill>
                </a:defRPr>
              </a:pPr>
              <a:endParaRPr/>
            </a:p>
          </p:txBody>
        </p:sp>
        <p:sp>
          <p:nvSpPr>
            <p:cNvPr id="548" name="Intensité du travail et temps de travail…"/>
            <p:cNvSpPr txBox="1"/>
            <p:nvPr/>
          </p:nvSpPr>
          <p:spPr>
            <a:xfrm>
              <a:off x="0" y="0"/>
              <a:ext cx="8608639" cy="12311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000">
                  <a:solidFill>
                    <a:srgbClr val="242156"/>
                  </a:solidFill>
                </a:defRPr>
              </a:pPr>
              <a:r>
                <a:rPr sz="2000" b="1" dirty="0" err="1"/>
                <a:t>Intensité</a:t>
              </a:r>
              <a:r>
                <a:rPr sz="2000" b="1" dirty="0"/>
                <a:t> du travail et temps de travail</a:t>
              </a:r>
              <a:endParaRPr sz="2000" b="1" dirty="0">
                <a:solidFill>
                  <a:srgbClr val="FFFFFF"/>
                </a:solidFill>
              </a:endParaRPr>
            </a:p>
            <a:p>
              <a:pPr>
                <a:defRPr>
                  <a:solidFill>
                    <a:srgbClr val="242156"/>
                  </a:solidFill>
                  <a:latin typeface="Avenir Book Oblique"/>
                  <a:ea typeface="Avenir Book Oblique"/>
                  <a:cs typeface="Avenir Book Oblique"/>
                  <a:sym typeface="Avenir Book Oblique"/>
                </a:defRPr>
              </a:pPr>
              <a:r>
                <a:rPr dirty="0" err="1"/>
                <a:t>Contraintes</a:t>
              </a:r>
              <a:r>
                <a:rPr dirty="0"/>
                <a:t> de </a:t>
              </a:r>
              <a:r>
                <a:rPr dirty="0" err="1"/>
                <a:t>rythme</a:t>
              </a:r>
              <a:r>
                <a:rPr dirty="0"/>
                <a:t> ; </a:t>
              </a:r>
              <a:r>
                <a:rPr dirty="0" err="1"/>
                <a:t>Objectifs</a:t>
              </a:r>
              <a:r>
                <a:rPr dirty="0"/>
                <a:t> </a:t>
              </a:r>
              <a:r>
                <a:rPr dirty="0" err="1"/>
                <a:t>irréalistes</a:t>
              </a:r>
              <a:r>
                <a:rPr dirty="0"/>
                <a:t> ; </a:t>
              </a:r>
              <a:r>
                <a:rPr dirty="0" err="1"/>
                <a:t>Objectifs</a:t>
              </a:r>
              <a:r>
                <a:rPr dirty="0"/>
                <a:t> </a:t>
              </a:r>
              <a:r>
                <a:rPr dirty="0" err="1"/>
                <a:t>flous</a:t>
              </a:r>
              <a:r>
                <a:rPr dirty="0"/>
                <a:t> ; Polyvalence ; </a:t>
              </a:r>
              <a:r>
                <a:rPr dirty="0" err="1"/>
                <a:t>Responsabilités</a:t>
              </a:r>
              <a:r>
                <a:rPr dirty="0"/>
                <a:t> ; </a:t>
              </a:r>
              <a:r>
                <a:rPr dirty="0" err="1"/>
                <a:t>Injonctions</a:t>
              </a:r>
              <a:r>
                <a:rPr dirty="0"/>
                <a:t> </a:t>
              </a:r>
              <a:r>
                <a:rPr dirty="0" err="1"/>
                <a:t>contradictoires</a:t>
              </a:r>
              <a:r>
                <a:rPr dirty="0"/>
                <a:t> (faire </a:t>
              </a:r>
              <a:r>
                <a:rPr dirty="0" err="1"/>
                <a:t>vite</a:t>
              </a:r>
              <a:r>
                <a:rPr dirty="0"/>
                <a:t> et faire </a:t>
              </a:r>
              <a:r>
                <a:rPr dirty="0" err="1"/>
                <a:t>bien</a:t>
              </a:r>
              <a:r>
                <a:rPr dirty="0"/>
                <a:t>) ; Sous-qualification ; Nouvelles technologies ; </a:t>
              </a:r>
              <a:r>
                <a:rPr dirty="0" err="1"/>
                <a:t>Facteurs</a:t>
              </a:r>
              <a:r>
                <a:rPr dirty="0"/>
                <a:t> </a:t>
              </a:r>
              <a:r>
                <a:rPr dirty="0" err="1"/>
                <a:t>d’ambiance</a:t>
              </a:r>
              <a:r>
                <a:rPr dirty="0"/>
                <a:t> </a:t>
              </a:r>
              <a:r>
                <a:rPr dirty="0" err="1"/>
                <a:t>matérielle</a:t>
              </a:r>
              <a:endParaRPr dirty="0"/>
            </a:p>
          </p:txBody>
        </p:sp>
      </p:grpSp>
      <p:sp>
        <p:nvSpPr>
          <p:cNvPr id="550" name="Accolade ouvrante 6"/>
          <p:cNvSpPr/>
          <p:nvPr/>
        </p:nvSpPr>
        <p:spPr>
          <a:xfrm rot="16200000">
            <a:off x="5923723" y="-624365"/>
            <a:ext cx="344555" cy="8704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8"/>
                  <a:pt x="10800" y="21529"/>
                </a:cubicBezTo>
                <a:lnTo>
                  <a:pt x="10800" y="10871"/>
                </a:lnTo>
                <a:cubicBezTo>
                  <a:pt x="10800" y="10832"/>
                  <a:pt x="5965" y="10800"/>
                  <a:pt x="0" y="10800"/>
                </a:cubicBezTo>
                <a:cubicBezTo>
                  <a:pt x="5965" y="10800"/>
                  <a:pt x="10800" y="10768"/>
                  <a:pt x="10800" y="10729"/>
                </a:cubicBezTo>
                <a:lnTo>
                  <a:pt x="10800" y="71"/>
                </a:lnTo>
                <a:cubicBezTo>
                  <a:pt x="10800" y="32"/>
                  <a:pt x="15635" y="0"/>
                  <a:pt x="21600" y="0"/>
                </a:cubicBezTo>
              </a:path>
            </a:pathLst>
          </a:custGeom>
          <a:ln w="25400">
            <a:solidFill>
              <a:srgbClr val="242156"/>
            </a:solidFill>
          </a:ln>
        </p:spPr>
        <p:txBody>
          <a:bodyPr lIns="45719" rIns="45719" anchor="ctr"/>
          <a:lstStyle/>
          <a:p>
            <a:pPr algn="ctr"/>
            <a:endParaRPr/>
          </a:p>
        </p:txBody>
      </p:sp>
      <p:grpSp>
        <p:nvGrpSpPr>
          <p:cNvPr id="553" name="Ellipse 9"/>
          <p:cNvGrpSpPr/>
          <p:nvPr/>
        </p:nvGrpSpPr>
        <p:grpSpPr>
          <a:xfrm>
            <a:off x="2525856" y="4196012"/>
            <a:ext cx="1924207" cy="1111378"/>
            <a:chOff x="-1" y="0"/>
            <a:chExt cx="1924206" cy="1111376"/>
          </a:xfrm>
        </p:grpSpPr>
        <p:sp>
          <p:nvSpPr>
            <p:cNvPr id="551"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552" name="Symptômes dépressifs"/>
            <p:cNvSpPr txBox="1"/>
            <p:nvPr/>
          </p:nvSpPr>
          <p:spPr>
            <a:xfrm>
              <a:off x="281792" y="232523"/>
              <a:ext cx="136061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Symptômes dépressifs</a:t>
              </a:r>
            </a:p>
          </p:txBody>
        </p:sp>
      </p:grpSp>
      <p:grpSp>
        <p:nvGrpSpPr>
          <p:cNvPr id="556" name="Ellipse 33"/>
          <p:cNvGrpSpPr/>
          <p:nvPr/>
        </p:nvGrpSpPr>
        <p:grpSpPr>
          <a:xfrm>
            <a:off x="3828817" y="5561067"/>
            <a:ext cx="1924207" cy="1111377"/>
            <a:chOff x="-1" y="0"/>
            <a:chExt cx="1924206" cy="1111376"/>
          </a:xfrm>
        </p:grpSpPr>
        <p:sp>
          <p:nvSpPr>
            <p:cNvPr id="554"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555" name="Burn out"/>
            <p:cNvSpPr txBox="1"/>
            <p:nvPr/>
          </p:nvSpPr>
          <p:spPr>
            <a:xfrm>
              <a:off x="281792" y="371022"/>
              <a:ext cx="1360619"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Burn out</a:t>
              </a:r>
            </a:p>
          </p:txBody>
        </p:sp>
      </p:grpSp>
      <p:grpSp>
        <p:nvGrpSpPr>
          <p:cNvPr id="559" name="Ellipse 35"/>
          <p:cNvGrpSpPr/>
          <p:nvPr/>
        </p:nvGrpSpPr>
        <p:grpSpPr>
          <a:xfrm>
            <a:off x="7744412" y="4196012"/>
            <a:ext cx="2158891" cy="1111378"/>
            <a:chOff x="0" y="0"/>
            <a:chExt cx="2158890" cy="1111376"/>
          </a:xfrm>
        </p:grpSpPr>
        <p:sp>
          <p:nvSpPr>
            <p:cNvPr id="557" name="Ovale"/>
            <p:cNvSpPr/>
            <p:nvPr/>
          </p:nvSpPr>
          <p:spPr>
            <a:xfrm>
              <a:off x="0" y="0"/>
              <a:ext cx="2158890"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558" name="Suicide"/>
            <p:cNvSpPr txBox="1"/>
            <p:nvPr/>
          </p:nvSpPr>
          <p:spPr>
            <a:xfrm>
              <a:off x="316162" y="371023"/>
              <a:ext cx="152656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Suicide</a:t>
              </a:r>
            </a:p>
          </p:txBody>
        </p:sp>
      </p:grpSp>
      <p:sp>
        <p:nvSpPr>
          <p:cNvPr id="575" name="Connecteur droit avec flèche 11"/>
          <p:cNvSpPr/>
          <p:nvPr/>
        </p:nvSpPr>
        <p:spPr>
          <a:xfrm>
            <a:off x="4454410" y="4764690"/>
            <a:ext cx="1472995" cy="19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38100">
            <a:solidFill>
              <a:srgbClr val="F6727F"/>
            </a:solidFill>
            <a:tailEnd type="triangle"/>
          </a:ln>
        </p:spPr>
        <p:txBody>
          <a:bodyPr/>
          <a:lstStyle/>
          <a:p>
            <a:endParaRPr/>
          </a:p>
        </p:txBody>
      </p:sp>
      <p:sp>
        <p:nvSpPr>
          <p:cNvPr id="576" name="Connecteur droit avec flèche 38"/>
          <p:cNvSpPr/>
          <p:nvPr/>
        </p:nvSpPr>
        <p:spPr>
          <a:xfrm>
            <a:off x="5268978" y="4958291"/>
            <a:ext cx="658426" cy="6711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38100">
            <a:solidFill>
              <a:srgbClr val="F6727F"/>
            </a:solidFill>
            <a:tailEnd type="triangle"/>
          </a:ln>
        </p:spPr>
        <p:txBody>
          <a:bodyPr/>
          <a:lstStyle/>
          <a:p>
            <a:endParaRPr/>
          </a:p>
        </p:txBody>
      </p:sp>
      <p:sp>
        <p:nvSpPr>
          <p:cNvPr id="577" name="Connecteur droit avec flèche 41"/>
          <p:cNvSpPr/>
          <p:nvPr/>
        </p:nvSpPr>
        <p:spPr>
          <a:xfrm>
            <a:off x="6269112" y="4948960"/>
            <a:ext cx="650922" cy="608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rgbClr val="F6727F"/>
            </a:solidFill>
            <a:tailEnd type="triangle"/>
          </a:ln>
        </p:spPr>
        <p:txBody>
          <a:bodyPr/>
          <a:lstStyle/>
          <a:p>
            <a:endParaRPr/>
          </a:p>
        </p:txBody>
      </p:sp>
      <p:sp>
        <p:nvSpPr>
          <p:cNvPr id="578" name="Connecteur droit avec flèche 44"/>
          <p:cNvSpPr/>
          <p:nvPr/>
        </p:nvSpPr>
        <p:spPr>
          <a:xfrm>
            <a:off x="6269113" y="4765626"/>
            <a:ext cx="1470879" cy="188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F6727F"/>
            </a:solidFill>
            <a:tailEnd type="triangle"/>
          </a:ln>
        </p:spPr>
        <p:txBody>
          <a:bodyPr/>
          <a:lstStyle/>
          <a:p>
            <a:endParaRPr/>
          </a:p>
        </p:txBody>
      </p:sp>
      <p:grpSp>
        <p:nvGrpSpPr>
          <p:cNvPr id="571" name="Group 4"/>
          <p:cNvGrpSpPr/>
          <p:nvPr/>
        </p:nvGrpSpPr>
        <p:grpSpPr>
          <a:xfrm>
            <a:off x="5749603" y="4020843"/>
            <a:ext cx="692168" cy="1531819"/>
            <a:chOff x="0" y="0"/>
            <a:chExt cx="692167" cy="1531818"/>
          </a:xfrm>
        </p:grpSpPr>
        <p:sp>
          <p:nvSpPr>
            <p:cNvPr id="564" name="Oval 5"/>
            <p:cNvSpPr/>
            <p:nvPr/>
          </p:nvSpPr>
          <p:spPr>
            <a:xfrm>
              <a:off x="182047" y="0"/>
              <a:ext cx="305839" cy="26876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65" name="AutoShape 6"/>
            <p:cNvSpPr/>
            <p:nvPr/>
          </p:nvSpPr>
          <p:spPr>
            <a:xfrm rot="514288">
              <a:off x="41794" y="356686"/>
              <a:ext cx="124190" cy="57014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66" name="AutoShape 7"/>
            <p:cNvSpPr/>
            <p:nvPr/>
          </p:nvSpPr>
          <p:spPr>
            <a:xfrm>
              <a:off x="177722" y="676322"/>
              <a:ext cx="158172"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67" name="AutoShape 8"/>
            <p:cNvSpPr/>
            <p:nvPr/>
          </p:nvSpPr>
          <p:spPr>
            <a:xfrm>
              <a:off x="361225" y="676875"/>
              <a:ext cx="158171"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68" name="AutoShape 9"/>
            <p:cNvSpPr/>
            <p:nvPr/>
          </p:nvSpPr>
          <p:spPr>
            <a:xfrm>
              <a:off x="178958" y="356133"/>
              <a:ext cx="339202" cy="565723"/>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69" name="AutoShape 10"/>
            <p:cNvSpPr/>
            <p:nvPr/>
          </p:nvSpPr>
          <p:spPr>
            <a:xfrm>
              <a:off x="83190" y="298621"/>
              <a:ext cx="528884" cy="2278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570" name="AutoShape 11"/>
            <p:cNvSpPr/>
            <p:nvPr/>
          </p:nvSpPr>
          <p:spPr>
            <a:xfrm rot="21095129">
              <a:off x="526809" y="355027"/>
              <a:ext cx="124190" cy="57180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574" name="Ellipse 34"/>
          <p:cNvGrpSpPr/>
          <p:nvPr/>
        </p:nvGrpSpPr>
        <p:grpSpPr>
          <a:xfrm>
            <a:off x="6361676" y="5521660"/>
            <a:ext cx="2311986" cy="1190188"/>
            <a:chOff x="0" y="0"/>
            <a:chExt cx="2311984" cy="1190187"/>
          </a:xfrm>
        </p:grpSpPr>
        <p:sp>
          <p:nvSpPr>
            <p:cNvPr id="572" name="Ovale"/>
            <p:cNvSpPr/>
            <p:nvPr/>
          </p:nvSpPr>
          <p:spPr>
            <a:xfrm>
              <a:off x="0" y="0"/>
              <a:ext cx="2311985" cy="1190188"/>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573" name="Détresse psychologique"/>
            <p:cNvSpPr txBox="1"/>
            <p:nvPr/>
          </p:nvSpPr>
          <p:spPr>
            <a:xfrm>
              <a:off x="338582" y="36109"/>
              <a:ext cx="1634821" cy="11179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242156"/>
                  </a:solidFill>
                </a:defRPr>
              </a:lvl1pPr>
            </a:lstStyle>
            <a:p>
              <a:r>
                <a:t>Détresse psychologique</a:t>
              </a:r>
            </a:p>
          </p:txBody>
        </p:sp>
      </p:grpSp>
      <p:sp>
        <p:nvSpPr>
          <p:cNvPr id="35" name="Rectangle à coins arrondis 34">
            <a:extLst>
              <a:ext uri="{FF2B5EF4-FFF2-40B4-BE49-F238E27FC236}">
                <a16:creationId xmlns:a16="http://schemas.microsoft.com/office/drawing/2014/main" id="{B2C01FA6-8D90-F34C-B2DD-77306337C8EE}"/>
              </a:ext>
            </a:extLst>
          </p:cNvPr>
          <p:cNvSpPr/>
          <p:nvPr/>
        </p:nvSpPr>
        <p:spPr>
          <a:xfrm>
            <a:off x="5471230" y="4663652"/>
            <a:ext cx="1229028" cy="408620"/>
          </a:xfrm>
          <a:prstGeom prst="roundRect">
            <a:avLst/>
          </a:prstGeom>
          <a:solidFill>
            <a:srgbClr val="62C9C4"/>
          </a:solidFill>
          <a:ln w="25400" cap="flat">
            <a:solidFill>
              <a:srgbClr val="62C9C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fr-FR" b="1" dirty="0"/>
              <a:t>Travail</a:t>
            </a:r>
            <a:endParaRPr lang="fr-FR" b="1" dirty="0">
              <a:solidFill>
                <a:srgbClr val="000000"/>
              </a:solidFill>
              <a:sym typeface="Avenir Book"/>
            </a:endParaRPr>
          </a:p>
        </p:txBody>
      </p:sp>
      <p:grpSp>
        <p:nvGrpSpPr>
          <p:cNvPr id="36" name="Groupe 35">
            <a:extLst>
              <a:ext uri="{FF2B5EF4-FFF2-40B4-BE49-F238E27FC236}">
                <a16:creationId xmlns:a16="http://schemas.microsoft.com/office/drawing/2014/main" id="{A1AD5D4A-3870-804F-AEE6-EA75ED709908}"/>
              </a:ext>
            </a:extLst>
          </p:cNvPr>
          <p:cNvGrpSpPr/>
          <p:nvPr/>
        </p:nvGrpSpPr>
        <p:grpSpPr>
          <a:xfrm>
            <a:off x="440574" y="314077"/>
            <a:ext cx="11338560" cy="729788"/>
            <a:chOff x="1004505" y="2379906"/>
            <a:chExt cx="11338560" cy="729788"/>
          </a:xfrm>
        </p:grpSpPr>
        <p:sp>
          <p:nvSpPr>
            <p:cNvPr id="37" name="ZoneTexte 36">
              <a:extLst>
                <a:ext uri="{FF2B5EF4-FFF2-40B4-BE49-F238E27FC236}">
                  <a16:creationId xmlns:a16="http://schemas.microsoft.com/office/drawing/2014/main" id="{48DED231-B84A-5C41-BFF7-439E9544442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38" name="Connecteur droit 37">
              <a:extLst>
                <a:ext uri="{FF2B5EF4-FFF2-40B4-BE49-F238E27FC236}">
                  <a16:creationId xmlns:a16="http://schemas.microsoft.com/office/drawing/2014/main" id="{5725908F-8170-3448-96FB-F763DE083BB0}"/>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340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6" name="Espace réservé du contenu 5"/>
          <p:cNvGrpSpPr/>
          <p:nvPr/>
        </p:nvGrpSpPr>
        <p:grpSpPr>
          <a:xfrm>
            <a:off x="1683027" y="1759331"/>
            <a:ext cx="8089901" cy="430489"/>
            <a:chOff x="0" y="0"/>
            <a:chExt cx="8089900" cy="430488"/>
          </a:xfrm>
        </p:grpSpPr>
        <p:sp>
          <p:nvSpPr>
            <p:cNvPr id="584" name="Rectangle"/>
            <p:cNvSpPr/>
            <p:nvPr/>
          </p:nvSpPr>
          <p:spPr>
            <a:xfrm>
              <a:off x="0" y="0"/>
              <a:ext cx="8089900" cy="430488"/>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2000">
                  <a:solidFill>
                    <a:srgbClr val="242156"/>
                  </a:solidFill>
                </a:defRPr>
              </a:pPr>
              <a:endParaRPr sz="2000"/>
            </a:p>
          </p:txBody>
        </p:sp>
        <p:sp>
          <p:nvSpPr>
            <p:cNvPr id="585" name="LES FACTEURS DE RISQUES"/>
            <p:cNvSpPr txBox="1"/>
            <p:nvPr/>
          </p:nvSpPr>
          <p:spPr>
            <a:xfrm>
              <a:off x="0" y="0"/>
              <a:ext cx="808990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just">
                <a:spcBef>
                  <a:spcPts val="600"/>
                </a:spcBef>
                <a:defRPr sz="2000">
                  <a:solidFill>
                    <a:srgbClr val="242156"/>
                  </a:solidFill>
                </a:defRPr>
              </a:lvl1pPr>
            </a:lstStyle>
            <a:p>
              <a:r>
                <a:t>LES FACTEURS DE RISQUES</a:t>
              </a:r>
            </a:p>
          </p:txBody>
        </p:sp>
      </p:grpSp>
      <p:grpSp>
        <p:nvGrpSpPr>
          <p:cNvPr id="589" name="Rectangle 2"/>
          <p:cNvGrpSpPr/>
          <p:nvPr/>
        </p:nvGrpSpPr>
        <p:grpSpPr>
          <a:xfrm>
            <a:off x="1791682" y="2146853"/>
            <a:ext cx="2756453" cy="450575"/>
            <a:chOff x="0" y="-1"/>
            <a:chExt cx="2756452" cy="450574"/>
          </a:xfrm>
        </p:grpSpPr>
        <p:sp>
          <p:nvSpPr>
            <p:cNvPr id="587" name="Rectangle"/>
            <p:cNvSpPr/>
            <p:nvPr/>
          </p:nvSpPr>
          <p:spPr>
            <a:xfrm>
              <a:off x="0" y="-1"/>
              <a:ext cx="2756452" cy="450574"/>
            </a:xfrm>
            <a:prstGeom prst="rect">
              <a:avLst/>
            </a:prstGeom>
            <a:noFill/>
            <a:ln w="28575" cap="flat">
              <a:solidFill>
                <a:srgbClr val="FED743"/>
              </a:solidFill>
              <a:prstDash val="dash"/>
              <a:round/>
            </a:ln>
            <a:effectLst/>
          </p:spPr>
          <p:txBody>
            <a:bodyPr wrap="square" lIns="45719" tIns="45719" rIns="45719" bIns="45719" numCol="1" anchor="t">
              <a:noAutofit/>
            </a:bodyPr>
            <a:lstStyle/>
            <a:p>
              <a:pPr algn="ctr">
                <a:defRPr>
                  <a:solidFill>
                    <a:srgbClr val="242156"/>
                  </a:solidFill>
                </a:defRPr>
              </a:pPr>
              <a:endParaRPr/>
            </a:p>
          </p:txBody>
        </p:sp>
        <p:sp>
          <p:nvSpPr>
            <p:cNvPr id="588" name="Autonomie"/>
            <p:cNvSpPr txBox="1"/>
            <p:nvPr/>
          </p:nvSpPr>
          <p:spPr>
            <a:xfrm>
              <a:off x="0" y="-1"/>
              <a:ext cx="2756452"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Autonomie</a:t>
              </a:r>
            </a:p>
          </p:txBody>
        </p:sp>
      </p:grpSp>
      <p:grpSp>
        <p:nvGrpSpPr>
          <p:cNvPr id="592" name="Rectangle 15"/>
          <p:cNvGrpSpPr/>
          <p:nvPr/>
        </p:nvGrpSpPr>
        <p:grpSpPr>
          <a:xfrm>
            <a:off x="1791682" y="2756452"/>
            <a:ext cx="2756453" cy="755376"/>
            <a:chOff x="0" y="-1"/>
            <a:chExt cx="2756452" cy="755375"/>
          </a:xfrm>
        </p:grpSpPr>
        <p:sp>
          <p:nvSpPr>
            <p:cNvPr id="590" name="Rectangle"/>
            <p:cNvSpPr/>
            <p:nvPr/>
          </p:nvSpPr>
          <p:spPr>
            <a:xfrm>
              <a:off x="0" y="-1"/>
              <a:ext cx="2756452" cy="755375"/>
            </a:xfrm>
            <a:prstGeom prst="rect">
              <a:avLst/>
            </a:prstGeom>
            <a:noFill/>
            <a:ln w="28575" cap="flat">
              <a:solidFill>
                <a:srgbClr val="F6727F"/>
              </a:solidFill>
              <a:prstDash val="dash"/>
              <a:round/>
            </a:ln>
            <a:effectLst/>
          </p:spPr>
          <p:txBody>
            <a:bodyPr wrap="square" lIns="45719" tIns="45719" rIns="45719" bIns="45719" numCol="1" anchor="t">
              <a:noAutofit/>
            </a:bodyPr>
            <a:lstStyle/>
            <a:p>
              <a:pPr algn="ctr">
                <a:defRPr sz="1600">
                  <a:solidFill>
                    <a:srgbClr val="242156"/>
                  </a:solidFill>
                </a:defRPr>
              </a:pPr>
              <a:endParaRPr sz="1600"/>
            </a:p>
          </p:txBody>
        </p:sp>
        <p:sp>
          <p:nvSpPr>
            <p:cNvPr id="591" name="Intensité du travail et temps de travail"/>
            <p:cNvSpPr txBox="1"/>
            <p:nvPr/>
          </p:nvSpPr>
          <p:spPr>
            <a:xfrm>
              <a:off x="0" y="-1"/>
              <a:ext cx="2756452"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Intensité du travail et temps de travail</a:t>
              </a:r>
            </a:p>
          </p:txBody>
        </p:sp>
      </p:grpSp>
      <p:grpSp>
        <p:nvGrpSpPr>
          <p:cNvPr id="595" name="Rectangle 16"/>
          <p:cNvGrpSpPr/>
          <p:nvPr/>
        </p:nvGrpSpPr>
        <p:grpSpPr>
          <a:xfrm>
            <a:off x="4707158" y="2146852"/>
            <a:ext cx="2756453" cy="742124"/>
            <a:chOff x="0" y="-1"/>
            <a:chExt cx="2756452" cy="742123"/>
          </a:xfrm>
        </p:grpSpPr>
        <p:sp>
          <p:nvSpPr>
            <p:cNvPr id="593" name="Rectangle"/>
            <p:cNvSpPr/>
            <p:nvPr/>
          </p:nvSpPr>
          <p:spPr>
            <a:xfrm>
              <a:off x="0" y="-1"/>
              <a:ext cx="2756452" cy="742123"/>
            </a:xfrm>
            <a:prstGeom prst="rect">
              <a:avLst/>
            </a:prstGeom>
            <a:noFill/>
            <a:ln w="28575" cap="flat">
              <a:solidFill>
                <a:srgbClr val="63C8C4"/>
              </a:solidFill>
              <a:prstDash val="dash"/>
              <a:round/>
            </a:ln>
            <a:effectLst/>
          </p:spPr>
          <p:txBody>
            <a:bodyPr wrap="square" lIns="45719" tIns="45719" rIns="45719" bIns="45719" numCol="1" anchor="t">
              <a:noAutofit/>
            </a:bodyPr>
            <a:lstStyle/>
            <a:p>
              <a:pPr algn="ctr">
                <a:defRPr>
                  <a:solidFill>
                    <a:srgbClr val="242156"/>
                  </a:solidFill>
                </a:defRPr>
              </a:pPr>
              <a:endParaRPr/>
            </a:p>
          </p:txBody>
        </p:sp>
        <p:sp>
          <p:nvSpPr>
            <p:cNvPr id="594" name="Rapports sociaux au travail"/>
            <p:cNvSpPr txBox="1"/>
            <p:nvPr/>
          </p:nvSpPr>
          <p:spPr>
            <a:xfrm>
              <a:off x="0" y="-1"/>
              <a:ext cx="2756452"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Rapports sociaux au travail</a:t>
              </a:r>
            </a:p>
          </p:txBody>
        </p:sp>
      </p:grpSp>
      <p:grpSp>
        <p:nvGrpSpPr>
          <p:cNvPr id="598" name="Rectangle 17"/>
          <p:cNvGrpSpPr/>
          <p:nvPr/>
        </p:nvGrpSpPr>
        <p:grpSpPr>
          <a:xfrm>
            <a:off x="4707158" y="3048000"/>
            <a:ext cx="2756453" cy="463827"/>
            <a:chOff x="0" y="-1"/>
            <a:chExt cx="2756452" cy="463826"/>
          </a:xfrm>
        </p:grpSpPr>
        <p:sp>
          <p:nvSpPr>
            <p:cNvPr id="596" name="Rectangle"/>
            <p:cNvSpPr/>
            <p:nvPr/>
          </p:nvSpPr>
          <p:spPr>
            <a:xfrm>
              <a:off x="0" y="-1"/>
              <a:ext cx="2756452" cy="463826"/>
            </a:xfrm>
            <a:prstGeom prst="rect">
              <a:avLst/>
            </a:prstGeom>
            <a:noFill/>
            <a:ln w="28575" cap="flat">
              <a:solidFill>
                <a:srgbClr val="FED743"/>
              </a:solidFill>
              <a:prstDash val="dash"/>
              <a:round/>
            </a:ln>
            <a:effectLst/>
          </p:spPr>
          <p:txBody>
            <a:bodyPr wrap="square" lIns="45719" tIns="45719" rIns="45719" bIns="45719" numCol="1" anchor="t">
              <a:noAutofit/>
            </a:bodyPr>
            <a:lstStyle/>
            <a:p>
              <a:pPr algn="ctr">
                <a:defRPr sz="1600">
                  <a:solidFill>
                    <a:srgbClr val="242156"/>
                  </a:solidFill>
                </a:defRPr>
              </a:pPr>
              <a:endParaRPr sz="1600"/>
            </a:p>
          </p:txBody>
        </p:sp>
        <p:sp>
          <p:nvSpPr>
            <p:cNvPr id="597" name="Conflits de valeurs"/>
            <p:cNvSpPr txBox="1"/>
            <p:nvPr/>
          </p:nvSpPr>
          <p:spPr>
            <a:xfrm>
              <a:off x="0" y="-1"/>
              <a:ext cx="2756452"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Conflits de valeurs</a:t>
              </a:r>
            </a:p>
          </p:txBody>
        </p:sp>
      </p:grpSp>
      <p:grpSp>
        <p:nvGrpSpPr>
          <p:cNvPr id="601" name="Rectangle 18"/>
          <p:cNvGrpSpPr/>
          <p:nvPr/>
        </p:nvGrpSpPr>
        <p:grpSpPr>
          <a:xfrm>
            <a:off x="7643867" y="2146853"/>
            <a:ext cx="2756454" cy="450574"/>
            <a:chOff x="0" y="0"/>
            <a:chExt cx="2756452" cy="450573"/>
          </a:xfrm>
        </p:grpSpPr>
        <p:sp>
          <p:nvSpPr>
            <p:cNvPr id="599" name="Rectangle"/>
            <p:cNvSpPr/>
            <p:nvPr/>
          </p:nvSpPr>
          <p:spPr>
            <a:xfrm>
              <a:off x="0" y="0"/>
              <a:ext cx="2756452" cy="450573"/>
            </a:xfrm>
            <a:prstGeom prst="rect">
              <a:avLst/>
            </a:prstGeom>
            <a:noFill/>
            <a:ln w="28575" cap="flat">
              <a:solidFill>
                <a:srgbClr val="F6727F"/>
              </a:solidFill>
              <a:prstDash val="dash"/>
              <a:round/>
            </a:ln>
            <a:effectLst/>
          </p:spPr>
          <p:txBody>
            <a:bodyPr wrap="square" lIns="45719" tIns="45719" rIns="45719" bIns="45719" numCol="1" anchor="t">
              <a:noAutofit/>
            </a:bodyPr>
            <a:lstStyle/>
            <a:p>
              <a:pPr algn="ctr">
                <a:defRPr>
                  <a:solidFill>
                    <a:srgbClr val="242156"/>
                  </a:solidFill>
                </a:defRPr>
              </a:pPr>
              <a:endParaRPr/>
            </a:p>
          </p:txBody>
        </p:sp>
        <p:sp>
          <p:nvSpPr>
            <p:cNvPr id="600" name="Exigences émotionnelles"/>
            <p:cNvSpPr txBox="1"/>
            <p:nvPr/>
          </p:nvSpPr>
          <p:spPr>
            <a:xfrm>
              <a:off x="0" y="0"/>
              <a:ext cx="2756452"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a:solidFill>
                    <a:srgbClr val="242156"/>
                  </a:solidFill>
                </a:defRPr>
              </a:lvl1pPr>
            </a:lstStyle>
            <a:p>
              <a:r>
                <a:t>Exigences émotionnelles</a:t>
              </a:r>
            </a:p>
          </p:txBody>
        </p:sp>
      </p:grpSp>
      <p:grpSp>
        <p:nvGrpSpPr>
          <p:cNvPr id="604" name="Rectangle 19"/>
          <p:cNvGrpSpPr/>
          <p:nvPr/>
        </p:nvGrpSpPr>
        <p:grpSpPr>
          <a:xfrm>
            <a:off x="7643867" y="2756452"/>
            <a:ext cx="2756454" cy="755376"/>
            <a:chOff x="0" y="-1"/>
            <a:chExt cx="2756452" cy="755375"/>
          </a:xfrm>
        </p:grpSpPr>
        <p:sp>
          <p:nvSpPr>
            <p:cNvPr id="602" name="Rectangle"/>
            <p:cNvSpPr/>
            <p:nvPr/>
          </p:nvSpPr>
          <p:spPr>
            <a:xfrm>
              <a:off x="0" y="-1"/>
              <a:ext cx="2756452" cy="755375"/>
            </a:xfrm>
            <a:prstGeom prst="rect">
              <a:avLst/>
            </a:prstGeom>
            <a:noFill/>
            <a:ln w="28575" cap="flat">
              <a:solidFill>
                <a:srgbClr val="63C8C4"/>
              </a:solidFill>
              <a:prstDash val="dash"/>
              <a:round/>
            </a:ln>
            <a:effectLst/>
          </p:spPr>
          <p:txBody>
            <a:bodyPr wrap="square" lIns="45719" tIns="45719" rIns="45719" bIns="45719" numCol="1" anchor="t">
              <a:noAutofit/>
            </a:bodyPr>
            <a:lstStyle/>
            <a:p>
              <a:pPr algn="ctr">
                <a:defRPr sz="1600">
                  <a:solidFill>
                    <a:srgbClr val="242156"/>
                  </a:solidFill>
                </a:defRPr>
              </a:pPr>
              <a:endParaRPr sz="1600"/>
            </a:p>
          </p:txBody>
        </p:sp>
        <p:sp>
          <p:nvSpPr>
            <p:cNvPr id="603" name="Insécurité de la situation de travail"/>
            <p:cNvSpPr txBox="1"/>
            <p:nvPr/>
          </p:nvSpPr>
          <p:spPr>
            <a:xfrm>
              <a:off x="0" y="-1"/>
              <a:ext cx="2756452"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Insécurité de la situation de travail</a:t>
              </a:r>
            </a:p>
          </p:txBody>
        </p:sp>
      </p:grpSp>
      <p:sp>
        <p:nvSpPr>
          <p:cNvPr id="605" name="Accolade ouvrante 6"/>
          <p:cNvSpPr/>
          <p:nvPr/>
        </p:nvSpPr>
        <p:spPr>
          <a:xfrm rot="16200000">
            <a:off x="5923723" y="-624365"/>
            <a:ext cx="344555" cy="8704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8"/>
                  <a:pt x="10800" y="21529"/>
                </a:cubicBezTo>
                <a:lnTo>
                  <a:pt x="10800" y="10871"/>
                </a:lnTo>
                <a:cubicBezTo>
                  <a:pt x="10800" y="10832"/>
                  <a:pt x="5965" y="10800"/>
                  <a:pt x="0" y="10800"/>
                </a:cubicBezTo>
                <a:cubicBezTo>
                  <a:pt x="5965" y="10800"/>
                  <a:pt x="10800" y="10768"/>
                  <a:pt x="10800" y="10729"/>
                </a:cubicBezTo>
                <a:lnTo>
                  <a:pt x="10800" y="71"/>
                </a:lnTo>
                <a:cubicBezTo>
                  <a:pt x="10800" y="32"/>
                  <a:pt x="15635" y="0"/>
                  <a:pt x="21600" y="0"/>
                </a:cubicBezTo>
              </a:path>
            </a:pathLst>
          </a:custGeom>
          <a:ln w="25400">
            <a:solidFill>
              <a:srgbClr val="242156"/>
            </a:solidFill>
          </a:ln>
        </p:spPr>
        <p:txBody>
          <a:bodyPr lIns="45719" rIns="45719" anchor="ctr"/>
          <a:lstStyle/>
          <a:p>
            <a:pPr algn="ctr"/>
            <a:endParaRPr/>
          </a:p>
        </p:txBody>
      </p:sp>
      <p:grpSp>
        <p:nvGrpSpPr>
          <p:cNvPr id="611" name="Ellipse 33"/>
          <p:cNvGrpSpPr/>
          <p:nvPr/>
        </p:nvGrpSpPr>
        <p:grpSpPr>
          <a:xfrm>
            <a:off x="3828817" y="5561067"/>
            <a:ext cx="1924207" cy="1111377"/>
            <a:chOff x="-1" y="0"/>
            <a:chExt cx="1924206" cy="1111376"/>
          </a:xfrm>
        </p:grpSpPr>
        <p:sp>
          <p:nvSpPr>
            <p:cNvPr id="609"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610" name="Burn out"/>
            <p:cNvSpPr txBox="1"/>
            <p:nvPr/>
          </p:nvSpPr>
          <p:spPr>
            <a:xfrm>
              <a:off x="281792" y="371022"/>
              <a:ext cx="1360619"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Burn out</a:t>
              </a:r>
            </a:p>
          </p:txBody>
        </p:sp>
      </p:grpSp>
      <p:grpSp>
        <p:nvGrpSpPr>
          <p:cNvPr id="614" name="Ellipse 35"/>
          <p:cNvGrpSpPr/>
          <p:nvPr/>
        </p:nvGrpSpPr>
        <p:grpSpPr>
          <a:xfrm>
            <a:off x="7744412" y="4196012"/>
            <a:ext cx="2158891" cy="1111378"/>
            <a:chOff x="0" y="0"/>
            <a:chExt cx="2158890" cy="1111376"/>
          </a:xfrm>
        </p:grpSpPr>
        <p:sp>
          <p:nvSpPr>
            <p:cNvPr id="612" name="Ovale"/>
            <p:cNvSpPr/>
            <p:nvPr/>
          </p:nvSpPr>
          <p:spPr>
            <a:xfrm>
              <a:off x="0" y="0"/>
              <a:ext cx="2158890"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613" name="Suicide"/>
            <p:cNvSpPr txBox="1"/>
            <p:nvPr/>
          </p:nvSpPr>
          <p:spPr>
            <a:xfrm>
              <a:off x="316162" y="371023"/>
              <a:ext cx="152656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Suicide</a:t>
              </a:r>
            </a:p>
          </p:txBody>
        </p:sp>
      </p:grpSp>
      <p:sp>
        <p:nvSpPr>
          <p:cNvPr id="631" name="Connecteur droit avec flèche 11"/>
          <p:cNvSpPr/>
          <p:nvPr/>
        </p:nvSpPr>
        <p:spPr>
          <a:xfrm>
            <a:off x="4454410" y="4764690"/>
            <a:ext cx="1472995" cy="19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38100">
            <a:solidFill>
              <a:srgbClr val="F6727F"/>
            </a:solidFill>
            <a:tailEnd type="triangle"/>
          </a:ln>
        </p:spPr>
        <p:txBody>
          <a:bodyPr/>
          <a:lstStyle/>
          <a:p>
            <a:endParaRPr/>
          </a:p>
        </p:txBody>
      </p:sp>
      <p:sp>
        <p:nvSpPr>
          <p:cNvPr id="632" name="Connecteur droit avec flèche 38"/>
          <p:cNvSpPr/>
          <p:nvPr/>
        </p:nvSpPr>
        <p:spPr>
          <a:xfrm>
            <a:off x="5268978" y="4958291"/>
            <a:ext cx="658426" cy="6711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38100">
            <a:solidFill>
              <a:srgbClr val="F6727F"/>
            </a:solidFill>
            <a:tailEnd type="triangle"/>
          </a:ln>
        </p:spPr>
        <p:txBody>
          <a:bodyPr/>
          <a:lstStyle/>
          <a:p>
            <a:endParaRPr/>
          </a:p>
        </p:txBody>
      </p:sp>
      <p:sp>
        <p:nvSpPr>
          <p:cNvPr id="633" name="Connecteur droit avec flèche 41"/>
          <p:cNvSpPr/>
          <p:nvPr/>
        </p:nvSpPr>
        <p:spPr>
          <a:xfrm>
            <a:off x="6269112" y="4948960"/>
            <a:ext cx="650922" cy="608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rgbClr val="F6727F"/>
            </a:solidFill>
            <a:tailEnd type="triangle"/>
          </a:ln>
        </p:spPr>
        <p:txBody>
          <a:bodyPr/>
          <a:lstStyle/>
          <a:p>
            <a:endParaRPr/>
          </a:p>
        </p:txBody>
      </p:sp>
      <p:sp>
        <p:nvSpPr>
          <p:cNvPr id="634" name="Connecteur droit avec flèche 44"/>
          <p:cNvSpPr/>
          <p:nvPr/>
        </p:nvSpPr>
        <p:spPr>
          <a:xfrm>
            <a:off x="6269113" y="4765626"/>
            <a:ext cx="1470879" cy="188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F6727F"/>
            </a:solidFill>
            <a:tailEnd type="triangle"/>
          </a:ln>
        </p:spPr>
        <p:txBody>
          <a:bodyPr/>
          <a:lstStyle/>
          <a:p>
            <a:endParaRPr/>
          </a:p>
        </p:txBody>
      </p:sp>
      <p:grpSp>
        <p:nvGrpSpPr>
          <p:cNvPr id="626" name="Group 4"/>
          <p:cNvGrpSpPr/>
          <p:nvPr/>
        </p:nvGrpSpPr>
        <p:grpSpPr>
          <a:xfrm>
            <a:off x="5749603" y="4020843"/>
            <a:ext cx="692168" cy="1531819"/>
            <a:chOff x="0" y="0"/>
            <a:chExt cx="692167" cy="1531818"/>
          </a:xfrm>
        </p:grpSpPr>
        <p:sp>
          <p:nvSpPr>
            <p:cNvPr id="619" name="Oval 5"/>
            <p:cNvSpPr/>
            <p:nvPr/>
          </p:nvSpPr>
          <p:spPr>
            <a:xfrm>
              <a:off x="182047" y="0"/>
              <a:ext cx="305839" cy="26876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620" name="AutoShape 6"/>
            <p:cNvSpPr/>
            <p:nvPr/>
          </p:nvSpPr>
          <p:spPr>
            <a:xfrm rot="514288">
              <a:off x="41794" y="356686"/>
              <a:ext cx="124190" cy="57014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621" name="AutoShape 7"/>
            <p:cNvSpPr/>
            <p:nvPr/>
          </p:nvSpPr>
          <p:spPr>
            <a:xfrm>
              <a:off x="177722" y="676322"/>
              <a:ext cx="158172"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622" name="AutoShape 8"/>
            <p:cNvSpPr/>
            <p:nvPr/>
          </p:nvSpPr>
          <p:spPr>
            <a:xfrm>
              <a:off x="361225" y="676875"/>
              <a:ext cx="158171"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623" name="AutoShape 9"/>
            <p:cNvSpPr/>
            <p:nvPr/>
          </p:nvSpPr>
          <p:spPr>
            <a:xfrm>
              <a:off x="178958" y="356133"/>
              <a:ext cx="339202" cy="565723"/>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624" name="AutoShape 10"/>
            <p:cNvSpPr/>
            <p:nvPr/>
          </p:nvSpPr>
          <p:spPr>
            <a:xfrm>
              <a:off x="83190" y="298621"/>
              <a:ext cx="528884" cy="2278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625" name="AutoShape 11"/>
            <p:cNvSpPr/>
            <p:nvPr/>
          </p:nvSpPr>
          <p:spPr>
            <a:xfrm rot="21095129">
              <a:off x="526809" y="355027"/>
              <a:ext cx="124190" cy="57180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pic>
        <p:nvPicPr>
          <p:cNvPr id="627" name="Image 21" descr="Image 21"/>
          <p:cNvPicPr>
            <a:picLocks noChangeAspect="1"/>
          </p:cNvPicPr>
          <p:nvPr/>
        </p:nvPicPr>
        <p:blipFill>
          <a:blip r:embed="rId3"/>
          <a:srcRect r="2053" b="44803"/>
          <a:stretch>
            <a:fillRect/>
          </a:stretch>
        </p:blipFill>
        <p:spPr>
          <a:xfrm>
            <a:off x="2492272" y="2387755"/>
            <a:ext cx="7400857" cy="1002441"/>
          </a:xfrm>
          <a:prstGeom prst="rect">
            <a:avLst/>
          </a:prstGeom>
          <a:ln w="12700">
            <a:miter lim="400000"/>
          </a:ln>
        </p:spPr>
      </p:pic>
      <p:grpSp>
        <p:nvGrpSpPr>
          <p:cNvPr id="630" name="Ellipse 34"/>
          <p:cNvGrpSpPr/>
          <p:nvPr/>
        </p:nvGrpSpPr>
        <p:grpSpPr>
          <a:xfrm>
            <a:off x="6361676" y="5521660"/>
            <a:ext cx="2311986" cy="1190188"/>
            <a:chOff x="0" y="0"/>
            <a:chExt cx="2311984" cy="1190187"/>
          </a:xfrm>
        </p:grpSpPr>
        <p:sp>
          <p:nvSpPr>
            <p:cNvPr id="628" name="Ovale"/>
            <p:cNvSpPr/>
            <p:nvPr/>
          </p:nvSpPr>
          <p:spPr>
            <a:xfrm>
              <a:off x="0" y="0"/>
              <a:ext cx="2311985" cy="1190188"/>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629" name="Détresse psychologique"/>
            <p:cNvSpPr txBox="1"/>
            <p:nvPr/>
          </p:nvSpPr>
          <p:spPr>
            <a:xfrm>
              <a:off x="338582" y="36109"/>
              <a:ext cx="1634821" cy="11179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242156"/>
                  </a:solidFill>
                </a:defRPr>
              </a:lvl1pPr>
            </a:lstStyle>
            <a:p>
              <a:r>
                <a:t>Détresse psychologique</a:t>
              </a:r>
            </a:p>
          </p:txBody>
        </p:sp>
      </p:grpSp>
      <p:sp>
        <p:nvSpPr>
          <p:cNvPr id="51" name="Rectangle à coins arrondis 50">
            <a:extLst>
              <a:ext uri="{FF2B5EF4-FFF2-40B4-BE49-F238E27FC236}">
                <a16:creationId xmlns:a16="http://schemas.microsoft.com/office/drawing/2014/main" id="{2D5DF57E-9154-0548-A91F-28A4AE180C0B}"/>
              </a:ext>
            </a:extLst>
          </p:cNvPr>
          <p:cNvSpPr/>
          <p:nvPr/>
        </p:nvSpPr>
        <p:spPr>
          <a:xfrm>
            <a:off x="5471230" y="4663652"/>
            <a:ext cx="1229028" cy="408620"/>
          </a:xfrm>
          <a:prstGeom prst="roundRect">
            <a:avLst/>
          </a:prstGeom>
          <a:solidFill>
            <a:srgbClr val="62C9C4"/>
          </a:solidFill>
          <a:ln w="25400" cap="flat">
            <a:solidFill>
              <a:srgbClr val="62C9C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fr-FR" b="1" dirty="0"/>
              <a:t>Travail</a:t>
            </a:r>
            <a:endParaRPr lang="fr-FR" b="1" dirty="0">
              <a:solidFill>
                <a:srgbClr val="000000"/>
              </a:solidFill>
              <a:sym typeface="Avenir Book"/>
            </a:endParaRPr>
          </a:p>
        </p:txBody>
      </p:sp>
      <p:grpSp>
        <p:nvGrpSpPr>
          <p:cNvPr id="52" name="Groupe 51">
            <a:extLst>
              <a:ext uri="{FF2B5EF4-FFF2-40B4-BE49-F238E27FC236}">
                <a16:creationId xmlns:a16="http://schemas.microsoft.com/office/drawing/2014/main" id="{C16E98C5-2FB7-A546-BA23-7D680A446252}"/>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5A6BBA63-1DE2-BA4B-AA0E-EF072EE484C4}"/>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54" name="Connecteur droit 53">
              <a:extLst>
                <a:ext uri="{FF2B5EF4-FFF2-40B4-BE49-F238E27FC236}">
                  <a16:creationId xmlns:a16="http://schemas.microsoft.com/office/drawing/2014/main" id="{4A05D7DC-7652-D042-9AFD-7357755C4A97}"/>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Ellipse 9">
            <a:extLst>
              <a:ext uri="{FF2B5EF4-FFF2-40B4-BE49-F238E27FC236}">
                <a16:creationId xmlns:a16="http://schemas.microsoft.com/office/drawing/2014/main" id="{499C579F-D095-B1B5-6A55-2842C924958C}"/>
              </a:ext>
            </a:extLst>
          </p:cNvPr>
          <p:cNvGrpSpPr/>
          <p:nvPr/>
        </p:nvGrpSpPr>
        <p:grpSpPr>
          <a:xfrm>
            <a:off x="1791678" y="4196012"/>
            <a:ext cx="2658385" cy="1111378"/>
            <a:chOff x="-1" y="0"/>
            <a:chExt cx="1924206" cy="1111376"/>
          </a:xfrm>
        </p:grpSpPr>
        <p:sp>
          <p:nvSpPr>
            <p:cNvPr id="3" name="Ovale">
              <a:extLst>
                <a:ext uri="{FF2B5EF4-FFF2-40B4-BE49-F238E27FC236}">
                  <a16:creationId xmlns:a16="http://schemas.microsoft.com/office/drawing/2014/main" id="{90EEB555-3B92-4406-CC13-884A7774A938}"/>
                </a:ext>
              </a:extLst>
            </p:cNvPr>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 name="Symptômes dépressifs">
              <a:extLst>
                <a:ext uri="{FF2B5EF4-FFF2-40B4-BE49-F238E27FC236}">
                  <a16:creationId xmlns:a16="http://schemas.microsoft.com/office/drawing/2014/main" id="{0C4D0610-C4E7-7341-AD8C-17DDB5919771}"/>
                </a:ext>
              </a:extLst>
            </p:cNvPr>
            <p:cNvSpPr txBox="1"/>
            <p:nvPr/>
          </p:nvSpPr>
          <p:spPr>
            <a:xfrm>
              <a:off x="281792" y="232523"/>
              <a:ext cx="136061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rPr lang="fr-CA" dirty="0"/>
                <a:t>Comportements violents</a:t>
              </a:r>
              <a:endParaRPr dirty="0"/>
            </a:p>
          </p:txBody>
        </p:sp>
      </p:grpSp>
    </p:spTree>
    <p:extLst>
      <p:ext uri="{BB962C8B-B14F-4D97-AF65-F5344CB8AC3E}">
        <p14:creationId xmlns:p14="http://schemas.microsoft.com/office/powerpoint/2010/main" val="293116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5">
            <a:extLst>
              <a:ext uri="{FF2B5EF4-FFF2-40B4-BE49-F238E27FC236}">
                <a16:creationId xmlns:a16="http://schemas.microsoft.com/office/drawing/2014/main" id="{B10F0B11-DC8B-9690-C029-5B085C35EC16}"/>
              </a:ext>
            </a:extLst>
          </p:cNvPr>
          <p:cNvSpPr txBox="1"/>
          <p:nvPr/>
        </p:nvSpPr>
        <p:spPr>
          <a:xfrm>
            <a:off x="661445" y="2767281"/>
            <a:ext cx="10869110"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lgn="ctr">
              <a:defRPr sz="2800">
                <a:solidFill>
                  <a:srgbClr val="242156"/>
                </a:solidFill>
                <a:latin typeface="Avenir Heavy"/>
                <a:ea typeface="Avenir Heavy"/>
                <a:cs typeface="Avenir Heavy"/>
                <a:sym typeface="Avenir Heavy"/>
              </a:defRPr>
            </a:lvl1pPr>
          </a:lstStyle>
          <a:p>
            <a:r>
              <a:rPr lang="fr-CA" sz="4000" dirty="0">
                <a:solidFill>
                  <a:schemeClr val="tx1"/>
                </a:solidFill>
                <a:latin typeface="Calibri" panose="020F0502020204030204" pitchFamily="34" charset="0"/>
                <a:cs typeface="Calibri" panose="020F0502020204030204" pitchFamily="34" charset="0"/>
              </a:rPr>
              <a:t>Ajouter une paire de lunettes: du travail-tâche au travail-réel</a:t>
            </a:r>
          </a:p>
        </p:txBody>
      </p:sp>
    </p:spTree>
    <p:extLst>
      <p:ext uri="{BB962C8B-B14F-4D97-AF65-F5344CB8AC3E}">
        <p14:creationId xmlns:p14="http://schemas.microsoft.com/office/powerpoint/2010/main" val="123718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LA PAIRE DE LUNETTE DU TRAVAIL-TÂCHE</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Image 1">
            <a:extLst>
              <a:ext uri="{FF2B5EF4-FFF2-40B4-BE49-F238E27FC236}">
                <a16:creationId xmlns:a16="http://schemas.microsoft.com/office/drawing/2014/main" id="{3BC43426-DCAD-2040-41C2-4672572859C5}"/>
              </a:ext>
            </a:extLst>
          </p:cNvPr>
          <p:cNvPicPr>
            <a:picLocks noChangeAspect="1"/>
          </p:cNvPicPr>
          <p:nvPr/>
        </p:nvPicPr>
        <p:blipFill>
          <a:blip r:embed="rId3"/>
          <a:stretch>
            <a:fillRect/>
          </a:stretch>
        </p:blipFill>
        <p:spPr>
          <a:xfrm>
            <a:off x="-33412" y="3576057"/>
            <a:ext cx="2716914" cy="4047647"/>
          </a:xfrm>
          <a:prstGeom prst="rect">
            <a:avLst/>
          </a:prstGeom>
        </p:spPr>
      </p:pic>
      <p:sp>
        <p:nvSpPr>
          <p:cNvPr id="6" name="Rectangle à coins arrondis 12">
            <a:extLst>
              <a:ext uri="{FF2B5EF4-FFF2-40B4-BE49-F238E27FC236}">
                <a16:creationId xmlns:a16="http://schemas.microsoft.com/office/drawing/2014/main" id="{03B41D49-BBAB-F9EE-944E-344A7463FD94}"/>
              </a:ext>
            </a:extLst>
          </p:cNvPr>
          <p:cNvSpPr/>
          <p:nvPr/>
        </p:nvSpPr>
        <p:spPr>
          <a:xfrm>
            <a:off x="413033" y="5703951"/>
            <a:ext cx="1967023" cy="8399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panose="02000503020000020003" pitchFamily="2" charset="0"/>
              </a:rPr>
              <a:t>Adam Smith</a:t>
            </a:r>
          </a:p>
          <a:p>
            <a:pPr algn="ctr"/>
            <a:r>
              <a:rPr lang="fr-FR" sz="1600" dirty="0">
                <a:solidFill>
                  <a:schemeClr val="tx1"/>
                </a:solidFill>
                <a:latin typeface="Avenir" panose="02000503020000020003" pitchFamily="2" charset="0"/>
              </a:rPr>
              <a:t>(1723 – 1790)</a:t>
            </a:r>
          </a:p>
        </p:txBody>
      </p:sp>
      <p:sp>
        <p:nvSpPr>
          <p:cNvPr id="7" name="ZoneTexte 6">
            <a:extLst>
              <a:ext uri="{FF2B5EF4-FFF2-40B4-BE49-F238E27FC236}">
                <a16:creationId xmlns:a16="http://schemas.microsoft.com/office/drawing/2014/main" id="{0477E567-21E8-2A48-B3DA-D24DF4749399}"/>
              </a:ext>
            </a:extLst>
          </p:cNvPr>
          <p:cNvSpPr txBox="1"/>
          <p:nvPr/>
        </p:nvSpPr>
        <p:spPr>
          <a:xfrm>
            <a:off x="2259009" y="2496276"/>
            <a:ext cx="8372485" cy="707886"/>
          </a:xfrm>
          <a:prstGeom prst="rect">
            <a:avLst/>
          </a:prstGeom>
          <a:noFill/>
        </p:spPr>
        <p:txBody>
          <a:bodyPr wrap="none" rtlCol="0">
            <a:spAutoFit/>
          </a:bodyPr>
          <a:lstStyle/>
          <a:p>
            <a:r>
              <a:rPr lang="fr-FR" sz="4000" dirty="0"/>
              <a:t>Adam Smith ou l’apparition de la tâche.</a:t>
            </a:r>
          </a:p>
        </p:txBody>
      </p:sp>
    </p:spTree>
    <p:extLst>
      <p:ext uri="{BB962C8B-B14F-4D97-AF65-F5344CB8AC3E}">
        <p14:creationId xmlns:p14="http://schemas.microsoft.com/office/powerpoint/2010/main" val="321125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LA PAIRE DE LUNETTE DU TRAVAIL-TÂCHE</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Image 1">
            <a:extLst>
              <a:ext uri="{FF2B5EF4-FFF2-40B4-BE49-F238E27FC236}">
                <a16:creationId xmlns:a16="http://schemas.microsoft.com/office/drawing/2014/main" id="{3BC43426-DCAD-2040-41C2-4672572859C5}"/>
              </a:ext>
            </a:extLst>
          </p:cNvPr>
          <p:cNvPicPr>
            <a:picLocks noChangeAspect="1"/>
          </p:cNvPicPr>
          <p:nvPr/>
        </p:nvPicPr>
        <p:blipFill>
          <a:blip r:embed="rId3">
            <a:alphaModFix amt="20000"/>
          </a:blip>
          <a:stretch>
            <a:fillRect/>
          </a:stretch>
        </p:blipFill>
        <p:spPr>
          <a:xfrm>
            <a:off x="-33412" y="3576057"/>
            <a:ext cx="2716914" cy="4047647"/>
          </a:xfrm>
          <a:prstGeom prst="rect">
            <a:avLst/>
          </a:prstGeom>
        </p:spPr>
      </p:pic>
      <p:pic>
        <p:nvPicPr>
          <p:cNvPr id="4" name="Image 3">
            <a:extLst>
              <a:ext uri="{FF2B5EF4-FFF2-40B4-BE49-F238E27FC236}">
                <a16:creationId xmlns:a16="http://schemas.microsoft.com/office/drawing/2014/main" id="{B80B7E2D-78A6-3522-6482-D2FB5AA7A535}"/>
              </a:ext>
            </a:extLst>
          </p:cNvPr>
          <p:cNvPicPr>
            <a:picLocks noChangeAspect="1"/>
          </p:cNvPicPr>
          <p:nvPr/>
        </p:nvPicPr>
        <p:blipFill>
          <a:blip r:embed="rId4"/>
          <a:stretch>
            <a:fillRect/>
          </a:stretch>
        </p:blipFill>
        <p:spPr>
          <a:xfrm>
            <a:off x="2683502" y="3237775"/>
            <a:ext cx="2890726" cy="4385929"/>
          </a:xfrm>
          <a:prstGeom prst="rect">
            <a:avLst/>
          </a:prstGeom>
        </p:spPr>
      </p:pic>
      <p:sp>
        <p:nvSpPr>
          <p:cNvPr id="6" name="Rectangle à coins arrondis 12">
            <a:extLst>
              <a:ext uri="{FF2B5EF4-FFF2-40B4-BE49-F238E27FC236}">
                <a16:creationId xmlns:a16="http://schemas.microsoft.com/office/drawing/2014/main" id="{03B41D49-BBAB-F9EE-944E-344A7463FD94}"/>
              </a:ext>
            </a:extLst>
          </p:cNvPr>
          <p:cNvSpPr/>
          <p:nvPr/>
        </p:nvSpPr>
        <p:spPr>
          <a:xfrm>
            <a:off x="413033" y="5703951"/>
            <a:ext cx="1967023" cy="839972"/>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panose="02000503020000020003" pitchFamily="2" charset="0"/>
              </a:rPr>
              <a:t>Adam Smith</a:t>
            </a:r>
          </a:p>
          <a:p>
            <a:pPr algn="ctr"/>
            <a:r>
              <a:rPr lang="fr-FR" sz="1600" dirty="0">
                <a:solidFill>
                  <a:schemeClr val="bg1">
                    <a:lumMod val="85000"/>
                  </a:schemeClr>
                </a:solidFill>
                <a:latin typeface="Avenir" panose="02000503020000020003" pitchFamily="2" charset="0"/>
              </a:rPr>
              <a:t>(1723 – 1790)</a:t>
            </a:r>
          </a:p>
        </p:txBody>
      </p:sp>
      <p:sp>
        <p:nvSpPr>
          <p:cNvPr id="7" name="Rectangle à coins arrondis 13">
            <a:extLst>
              <a:ext uri="{FF2B5EF4-FFF2-40B4-BE49-F238E27FC236}">
                <a16:creationId xmlns:a16="http://schemas.microsoft.com/office/drawing/2014/main" id="{9FAFFAC6-D3F6-B83C-4133-5FDCF645A422}"/>
              </a:ext>
            </a:extLst>
          </p:cNvPr>
          <p:cNvSpPr/>
          <p:nvPr/>
        </p:nvSpPr>
        <p:spPr>
          <a:xfrm>
            <a:off x="3167410" y="5606486"/>
            <a:ext cx="1967023" cy="1034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latin typeface="Avenir" panose="02000503020000020003" pitchFamily="2" charset="0"/>
              </a:rPr>
              <a:t>Frederic</a:t>
            </a:r>
            <a:r>
              <a:rPr lang="fr-FR" dirty="0">
                <a:solidFill>
                  <a:schemeClr val="tx1"/>
                </a:solidFill>
                <a:latin typeface="Avenir" panose="02000503020000020003" pitchFamily="2" charset="0"/>
              </a:rPr>
              <a:t> W. Taylor </a:t>
            </a:r>
          </a:p>
          <a:p>
            <a:pPr algn="ctr"/>
            <a:r>
              <a:rPr lang="fr-FR" sz="1600" dirty="0">
                <a:solidFill>
                  <a:schemeClr val="tx1"/>
                </a:solidFill>
                <a:latin typeface="Avenir" panose="02000503020000020003" pitchFamily="2" charset="0"/>
              </a:rPr>
              <a:t>(1856 – 1915)</a:t>
            </a:r>
          </a:p>
        </p:txBody>
      </p:sp>
      <p:sp>
        <p:nvSpPr>
          <p:cNvPr id="10" name="ZoneTexte 9">
            <a:extLst>
              <a:ext uri="{FF2B5EF4-FFF2-40B4-BE49-F238E27FC236}">
                <a16:creationId xmlns:a16="http://schemas.microsoft.com/office/drawing/2014/main" id="{9655140B-6914-5747-B8A5-35738DFDA4F6}"/>
              </a:ext>
            </a:extLst>
          </p:cNvPr>
          <p:cNvSpPr txBox="1"/>
          <p:nvPr/>
        </p:nvSpPr>
        <p:spPr>
          <a:xfrm>
            <a:off x="2931152" y="2189555"/>
            <a:ext cx="8191277" cy="1323439"/>
          </a:xfrm>
          <a:prstGeom prst="rect">
            <a:avLst/>
          </a:prstGeom>
          <a:noFill/>
        </p:spPr>
        <p:txBody>
          <a:bodyPr wrap="square" rtlCol="0">
            <a:spAutoFit/>
          </a:bodyPr>
          <a:lstStyle/>
          <a:p>
            <a:r>
              <a:rPr lang="fr-FR" sz="4000" dirty="0"/>
              <a:t>Taylor ou la prise de pouvoir sur la définition de la tâche.</a:t>
            </a:r>
          </a:p>
        </p:txBody>
      </p:sp>
    </p:spTree>
    <p:extLst>
      <p:ext uri="{BB962C8B-B14F-4D97-AF65-F5344CB8AC3E}">
        <p14:creationId xmlns:p14="http://schemas.microsoft.com/office/powerpoint/2010/main" val="299685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LA PAIRE DE LUNETTE DU TRAVAIL-TÂCHE</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Image 1">
            <a:extLst>
              <a:ext uri="{FF2B5EF4-FFF2-40B4-BE49-F238E27FC236}">
                <a16:creationId xmlns:a16="http://schemas.microsoft.com/office/drawing/2014/main" id="{3BC43426-DCAD-2040-41C2-4672572859C5}"/>
              </a:ext>
            </a:extLst>
          </p:cNvPr>
          <p:cNvPicPr>
            <a:picLocks noChangeAspect="1"/>
          </p:cNvPicPr>
          <p:nvPr/>
        </p:nvPicPr>
        <p:blipFill>
          <a:blip r:embed="rId3">
            <a:alphaModFix amt="20000"/>
          </a:blip>
          <a:stretch>
            <a:fillRect/>
          </a:stretch>
        </p:blipFill>
        <p:spPr>
          <a:xfrm>
            <a:off x="-33412" y="3576057"/>
            <a:ext cx="2716914" cy="4047647"/>
          </a:xfrm>
          <a:prstGeom prst="rect">
            <a:avLst/>
          </a:prstGeom>
        </p:spPr>
      </p:pic>
      <p:pic>
        <p:nvPicPr>
          <p:cNvPr id="4" name="Image 3">
            <a:extLst>
              <a:ext uri="{FF2B5EF4-FFF2-40B4-BE49-F238E27FC236}">
                <a16:creationId xmlns:a16="http://schemas.microsoft.com/office/drawing/2014/main" id="{B80B7E2D-78A6-3522-6482-D2FB5AA7A535}"/>
              </a:ext>
            </a:extLst>
          </p:cNvPr>
          <p:cNvPicPr>
            <a:picLocks noChangeAspect="1"/>
          </p:cNvPicPr>
          <p:nvPr/>
        </p:nvPicPr>
        <p:blipFill>
          <a:blip r:embed="rId4">
            <a:alphaModFix amt="20000"/>
          </a:blip>
          <a:stretch>
            <a:fillRect/>
          </a:stretch>
        </p:blipFill>
        <p:spPr>
          <a:xfrm>
            <a:off x="2683502" y="3237775"/>
            <a:ext cx="2890726" cy="4385929"/>
          </a:xfrm>
          <a:prstGeom prst="rect">
            <a:avLst/>
          </a:prstGeom>
        </p:spPr>
      </p:pic>
      <p:pic>
        <p:nvPicPr>
          <p:cNvPr id="5" name="Image 4">
            <a:extLst>
              <a:ext uri="{FF2B5EF4-FFF2-40B4-BE49-F238E27FC236}">
                <a16:creationId xmlns:a16="http://schemas.microsoft.com/office/drawing/2014/main" id="{84F25F1B-641A-2DD8-D702-89AE4969DA4F}"/>
              </a:ext>
            </a:extLst>
          </p:cNvPr>
          <p:cNvPicPr>
            <a:picLocks noChangeAspect="1"/>
          </p:cNvPicPr>
          <p:nvPr/>
        </p:nvPicPr>
        <p:blipFill>
          <a:blip r:embed="rId5"/>
          <a:stretch>
            <a:fillRect/>
          </a:stretch>
        </p:blipFill>
        <p:spPr>
          <a:xfrm>
            <a:off x="5373937" y="3408183"/>
            <a:ext cx="3305267" cy="4215521"/>
          </a:xfrm>
          <a:prstGeom prst="rect">
            <a:avLst/>
          </a:prstGeom>
        </p:spPr>
      </p:pic>
      <p:sp>
        <p:nvSpPr>
          <p:cNvPr id="6" name="Rectangle à coins arrondis 12">
            <a:extLst>
              <a:ext uri="{FF2B5EF4-FFF2-40B4-BE49-F238E27FC236}">
                <a16:creationId xmlns:a16="http://schemas.microsoft.com/office/drawing/2014/main" id="{03B41D49-BBAB-F9EE-944E-344A7463FD94}"/>
              </a:ext>
            </a:extLst>
          </p:cNvPr>
          <p:cNvSpPr/>
          <p:nvPr/>
        </p:nvSpPr>
        <p:spPr>
          <a:xfrm>
            <a:off x="413033" y="5703951"/>
            <a:ext cx="1967023" cy="839972"/>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panose="02000503020000020003" pitchFamily="2" charset="0"/>
              </a:rPr>
              <a:t>Adam Smith</a:t>
            </a:r>
          </a:p>
          <a:p>
            <a:pPr algn="ctr"/>
            <a:r>
              <a:rPr lang="fr-FR" sz="1600" dirty="0">
                <a:solidFill>
                  <a:schemeClr val="bg1">
                    <a:lumMod val="85000"/>
                  </a:schemeClr>
                </a:solidFill>
                <a:latin typeface="Avenir" panose="02000503020000020003" pitchFamily="2" charset="0"/>
              </a:rPr>
              <a:t>(1723 – 1790)</a:t>
            </a:r>
          </a:p>
        </p:txBody>
      </p:sp>
      <p:sp>
        <p:nvSpPr>
          <p:cNvPr id="7" name="Rectangle à coins arrondis 13">
            <a:extLst>
              <a:ext uri="{FF2B5EF4-FFF2-40B4-BE49-F238E27FC236}">
                <a16:creationId xmlns:a16="http://schemas.microsoft.com/office/drawing/2014/main" id="{9FAFFAC6-D3F6-B83C-4133-5FDCF645A422}"/>
              </a:ext>
            </a:extLst>
          </p:cNvPr>
          <p:cNvSpPr/>
          <p:nvPr/>
        </p:nvSpPr>
        <p:spPr>
          <a:xfrm>
            <a:off x="3167410" y="5606486"/>
            <a:ext cx="1967023" cy="1034902"/>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bg1">
                    <a:lumMod val="85000"/>
                  </a:schemeClr>
                </a:solidFill>
                <a:latin typeface="Avenir" panose="02000503020000020003" pitchFamily="2" charset="0"/>
              </a:rPr>
              <a:t>Frederic</a:t>
            </a:r>
            <a:r>
              <a:rPr lang="fr-FR" dirty="0">
                <a:solidFill>
                  <a:schemeClr val="bg1">
                    <a:lumMod val="85000"/>
                  </a:schemeClr>
                </a:solidFill>
                <a:latin typeface="Avenir" panose="02000503020000020003" pitchFamily="2" charset="0"/>
              </a:rPr>
              <a:t> W. Taylor </a:t>
            </a:r>
          </a:p>
          <a:p>
            <a:pPr algn="ctr"/>
            <a:r>
              <a:rPr lang="fr-FR" sz="1600" dirty="0">
                <a:solidFill>
                  <a:schemeClr val="bg1">
                    <a:lumMod val="85000"/>
                  </a:schemeClr>
                </a:solidFill>
                <a:latin typeface="Avenir" panose="02000503020000020003" pitchFamily="2" charset="0"/>
              </a:rPr>
              <a:t>(1856 – 1915)</a:t>
            </a:r>
          </a:p>
        </p:txBody>
      </p:sp>
      <p:sp>
        <p:nvSpPr>
          <p:cNvPr id="8" name="Rectangle à coins arrondis 14">
            <a:extLst>
              <a:ext uri="{FF2B5EF4-FFF2-40B4-BE49-F238E27FC236}">
                <a16:creationId xmlns:a16="http://schemas.microsoft.com/office/drawing/2014/main" id="{A33E9DC2-5B83-91D7-4389-7464A8AE0790}"/>
              </a:ext>
            </a:extLst>
          </p:cNvPr>
          <p:cNvSpPr/>
          <p:nvPr/>
        </p:nvSpPr>
        <p:spPr>
          <a:xfrm>
            <a:off x="6264992" y="5689774"/>
            <a:ext cx="1967023" cy="8683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panose="02000503020000020003" pitchFamily="2" charset="0"/>
              </a:rPr>
              <a:t>Henry Ford </a:t>
            </a:r>
          </a:p>
          <a:p>
            <a:pPr algn="ctr"/>
            <a:r>
              <a:rPr lang="fr-FR" sz="1600" dirty="0">
                <a:solidFill>
                  <a:schemeClr val="tx1"/>
                </a:solidFill>
                <a:latin typeface="Avenir" panose="02000503020000020003" pitchFamily="2" charset="0"/>
              </a:rPr>
              <a:t>(1863 – 1947)</a:t>
            </a:r>
          </a:p>
        </p:txBody>
      </p:sp>
      <p:sp>
        <p:nvSpPr>
          <p:cNvPr id="3" name="ZoneTexte 2">
            <a:extLst>
              <a:ext uri="{FF2B5EF4-FFF2-40B4-BE49-F238E27FC236}">
                <a16:creationId xmlns:a16="http://schemas.microsoft.com/office/drawing/2014/main" id="{6BDF7656-1418-244E-9355-54F9C2D8B720}"/>
              </a:ext>
            </a:extLst>
          </p:cNvPr>
          <p:cNvSpPr txBox="1"/>
          <p:nvPr/>
        </p:nvSpPr>
        <p:spPr>
          <a:xfrm>
            <a:off x="1493133" y="2177213"/>
            <a:ext cx="9790629" cy="707886"/>
          </a:xfrm>
          <a:prstGeom prst="rect">
            <a:avLst/>
          </a:prstGeom>
          <a:noFill/>
        </p:spPr>
        <p:txBody>
          <a:bodyPr wrap="none" rtlCol="0">
            <a:spAutoFit/>
          </a:bodyPr>
          <a:lstStyle/>
          <a:p>
            <a:r>
              <a:rPr lang="fr-FR" sz="4000" dirty="0"/>
              <a:t>Ford ou l’institutionnalisation du travail-tâche.</a:t>
            </a:r>
          </a:p>
        </p:txBody>
      </p:sp>
    </p:spTree>
    <p:extLst>
      <p:ext uri="{BB962C8B-B14F-4D97-AF65-F5344CB8AC3E}">
        <p14:creationId xmlns:p14="http://schemas.microsoft.com/office/powerpoint/2010/main" val="48194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LA PAIRE DE LUNETTE DU TRAVAIL-TÂCHE</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Image 1">
            <a:extLst>
              <a:ext uri="{FF2B5EF4-FFF2-40B4-BE49-F238E27FC236}">
                <a16:creationId xmlns:a16="http://schemas.microsoft.com/office/drawing/2014/main" id="{3BC43426-DCAD-2040-41C2-4672572859C5}"/>
              </a:ext>
            </a:extLst>
          </p:cNvPr>
          <p:cNvPicPr>
            <a:picLocks noChangeAspect="1"/>
          </p:cNvPicPr>
          <p:nvPr/>
        </p:nvPicPr>
        <p:blipFill>
          <a:blip r:embed="rId3">
            <a:alphaModFix amt="20000"/>
          </a:blip>
          <a:stretch>
            <a:fillRect/>
          </a:stretch>
        </p:blipFill>
        <p:spPr>
          <a:xfrm>
            <a:off x="-33412" y="3576057"/>
            <a:ext cx="2716914" cy="4047647"/>
          </a:xfrm>
          <a:prstGeom prst="rect">
            <a:avLst/>
          </a:prstGeom>
        </p:spPr>
      </p:pic>
      <p:pic>
        <p:nvPicPr>
          <p:cNvPr id="4" name="Image 3">
            <a:extLst>
              <a:ext uri="{FF2B5EF4-FFF2-40B4-BE49-F238E27FC236}">
                <a16:creationId xmlns:a16="http://schemas.microsoft.com/office/drawing/2014/main" id="{B80B7E2D-78A6-3522-6482-D2FB5AA7A535}"/>
              </a:ext>
            </a:extLst>
          </p:cNvPr>
          <p:cNvPicPr>
            <a:picLocks noChangeAspect="1"/>
          </p:cNvPicPr>
          <p:nvPr/>
        </p:nvPicPr>
        <p:blipFill>
          <a:blip r:embed="rId4">
            <a:alphaModFix amt="20000"/>
          </a:blip>
          <a:stretch>
            <a:fillRect/>
          </a:stretch>
        </p:blipFill>
        <p:spPr>
          <a:xfrm>
            <a:off x="2683502" y="3237775"/>
            <a:ext cx="2890726" cy="4385929"/>
          </a:xfrm>
          <a:prstGeom prst="rect">
            <a:avLst/>
          </a:prstGeom>
        </p:spPr>
      </p:pic>
      <p:pic>
        <p:nvPicPr>
          <p:cNvPr id="5" name="Image 4">
            <a:extLst>
              <a:ext uri="{FF2B5EF4-FFF2-40B4-BE49-F238E27FC236}">
                <a16:creationId xmlns:a16="http://schemas.microsoft.com/office/drawing/2014/main" id="{84F25F1B-641A-2DD8-D702-89AE4969DA4F}"/>
              </a:ext>
            </a:extLst>
          </p:cNvPr>
          <p:cNvPicPr>
            <a:picLocks noChangeAspect="1"/>
          </p:cNvPicPr>
          <p:nvPr/>
        </p:nvPicPr>
        <p:blipFill>
          <a:blip r:embed="rId5">
            <a:alphaModFix amt="20000"/>
          </a:blip>
          <a:stretch>
            <a:fillRect/>
          </a:stretch>
        </p:blipFill>
        <p:spPr>
          <a:xfrm>
            <a:off x="5373937" y="3408183"/>
            <a:ext cx="3305267" cy="4215521"/>
          </a:xfrm>
          <a:prstGeom prst="rect">
            <a:avLst/>
          </a:prstGeom>
        </p:spPr>
      </p:pic>
      <p:sp>
        <p:nvSpPr>
          <p:cNvPr id="6" name="Rectangle à coins arrondis 12">
            <a:extLst>
              <a:ext uri="{FF2B5EF4-FFF2-40B4-BE49-F238E27FC236}">
                <a16:creationId xmlns:a16="http://schemas.microsoft.com/office/drawing/2014/main" id="{03B41D49-BBAB-F9EE-944E-344A7463FD94}"/>
              </a:ext>
            </a:extLst>
          </p:cNvPr>
          <p:cNvSpPr/>
          <p:nvPr/>
        </p:nvSpPr>
        <p:spPr>
          <a:xfrm>
            <a:off x="413033" y="5703951"/>
            <a:ext cx="1967023" cy="839972"/>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panose="02000503020000020003" pitchFamily="2" charset="0"/>
              </a:rPr>
              <a:t>Adam Smith</a:t>
            </a:r>
          </a:p>
          <a:p>
            <a:pPr algn="ctr"/>
            <a:r>
              <a:rPr lang="fr-FR" sz="1600" dirty="0">
                <a:solidFill>
                  <a:schemeClr val="bg1">
                    <a:lumMod val="85000"/>
                  </a:schemeClr>
                </a:solidFill>
                <a:latin typeface="Avenir" panose="02000503020000020003" pitchFamily="2" charset="0"/>
              </a:rPr>
              <a:t>(1723 – 1790)</a:t>
            </a:r>
          </a:p>
        </p:txBody>
      </p:sp>
      <p:sp>
        <p:nvSpPr>
          <p:cNvPr id="7" name="Rectangle à coins arrondis 13">
            <a:extLst>
              <a:ext uri="{FF2B5EF4-FFF2-40B4-BE49-F238E27FC236}">
                <a16:creationId xmlns:a16="http://schemas.microsoft.com/office/drawing/2014/main" id="{9FAFFAC6-D3F6-B83C-4133-5FDCF645A422}"/>
              </a:ext>
            </a:extLst>
          </p:cNvPr>
          <p:cNvSpPr/>
          <p:nvPr/>
        </p:nvSpPr>
        <p:spPr>
          <a:xfrm>
            <a:off x="3167410" y="5606486"/>
            <a:ext cx="1967023" cy="1034902"/>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bg1">
                    <a:lumMod val="85000"/>
                  </a:schemeClr>
                </a:solidFill>
                <a:latin typeface="Avenir" panose="02000503020000020003" pitchFamily="2" charset="0"/>
              </a:rPr>
              <a:t>Frederic</a:t>
            </a:r>
            <a:r>
              <a:rPr lang="fr-FR" dirty="0">
                <a:solidFill>
                  <a:schemeClr val="bg1">
                    <a:lumMod val="85000"/>
                  </a:schemeClr>
                </a:solidFill>
                <a:latin typeface="Avenir" panose="02000503020000020003" pitchFamily="2" charset="0"/>
              </a:rPr>
              <a:t> W. Taylor </a:t>
            </a:r>
          </a:p>
          <a:p>
            <a:pPr algn="ctr"/>
            <a:r>
              <a:rPr lang="fr-FR" sz="1600" dirty="0">
                <a:solidFill>
                  <a:schemeClr val="bg1">
                    <a:lumMod val="85000"/>
                  </a:schemeClr>
                </a:solidFill>
                <a:latin typeface="Avenir" panose="02000503020000020003" pitchFamily="2" charset="0"/>
              </a:rPr>
              <a:t>(1856 – 1915)</a:t>
            </a:r>
          </a:p>
        </p:txBody>
      </p:sp>
      <p:sp>
        <p:nvSpPr>
          <p:cNvPr id="8" name="Rectangle à coins arrondis 14">
            <a:extLst>
              <a:ext uri="{FF2B5EF4-FFF2-40B4-BE49-F238E27FC236}">
                <a16:creationId xmlns:a16="http://schemas.microsoft.com/office/drawing/2014/main" id="{A33E9DC2-5B83-91D7-4389-7464A8AE0790}"/>
              </a:ext>
            </a:extLst>
          </p:cNvPr>
          <p:cNvSpPr/>
          <p:nvPr/>
        </p:nvSpPr>
        <p:spPr>
          <a:xfrm>
            <a:off x="6264992" y="5689774"/>
            <a:ext cx="1967023" cy="868325"/>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panose="02000503020000020003" pitchFamily="2" charset="0"/>
              </a:rPr>
              <a:t>Henry Ford </a:t>
            </a:r>
          </a:p>
          <a:p>
            <a:pPr algn="ctr"/>
            <a:r>
              <a:rPr lang="fr-FR" sz="1600" dirty="0">
                <a:solidFill>
                  <a:schemeClr val="bg1">
                    <a:lumMod val="85000"/>
                  </a:schemeClr>
                </a:solidFill>
                <a:latin typeface="Avenir" panose="02000503020000020003" pitchFamily="2" charset="0"/>
              </a:rPr>
              <a:t>(1863 – 1947)</a:t>
            </a:r>
          </a:p>
        </p:txBody>
      </p:sp>
      <p:pic>
        <p:nvPicPr>
          <p:cNvPr id="9" name="Image 8">
            <a:extLst>
              <a:ext uri="{FF2B5EF4-FFF2-40B4-BE49-F238E27FC236}">
                <a16:creationId xmlns:a16="http://schemas.microsoft.com/office/drawing/2014/main" id="{BFF6B88B-1987-75D2-CE89-FA061B2722F7}"/>
              </a:ext>
            </a:extLst>
          </p:cNvPr>
          <p:cNvPicPr>
            <a:picLocks noChangeAspect="1"/>
          </p:cNvPicPr>
          <p:nvPr/>
        </p:nvPicPr>
        <p:blipFill rotWithShape="1">
          <a:blip r:embed="rId6"/>
          <a:srcRect l="37368"/>
          <a:stretch/>
        </p:blipFill>
        <p:spPr>
          <a:xfrm>
            <a:off x="7871217" y="3545981"/>
            <a:ext cx="5194299" cy="4107798"/>
          </a:xfrm>
          <a:prstGeom prst="rect">
            <a:avLst/>
          </a:prstGeom>
        </p:spPr>
      </p:pic>
      <p:sp>
        <p:nvSpPr>
          <p:cNvPr id="10" name="Rectangle à coins arrondis 14">
            <a:extLst>
              <a:ext uri="{FF2B5EF4-FFF2-40B4-BE49-F238E27FC236}">
                <a16:creationId xmlns:a16="http://schemas.microsoft.com/office/drawing/2014/main" id="{B9711303-73CA-4FF9-DA07-3A43AE8A1D9E}"/>
              </a:ext>
            </a:extLst>
          </p:cNvPr>
          <p:cNvSpPr/>
          <p:nvPr/>
        </p:nvSpPr>
        <p:spPr>
          <a:xfrm>
            <a:off x="9338636" y="5703951"/>
            <a:ext cx="1967023" cy="8683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latin typeface="Avenir Book" panose="02000503020000020003" pitchFamily="2" charset="0"/>
              </a:rPr>
              <a:t>Taiichi</a:t>
            </a:r>
            <a:r>
              <a:rPr lang="fr-FR" dirty="0">
                <a:solidFill>
                  <a:schemeClr val="tx1"/>
                </a:solidFill>
                <a:latin typeface="Avenir Book" panose="02000503020000020003" pitchFamily="2" charset="0"/>
              </a:rPr>
              <a:t> </a:t>
            </a:r>
            <a:r>
              <a:rPr lang="fr-CA" b="0" i="0" u="none" strike="noStrike" dirty="0" err="1">
                <a:solidFill>
                  <a:schemeClr val="tx1"/>
                </a:solidFill>
                <a:effectLst/>
                <a:latin typeface="Avenir Book" panose="02000503020000020003" pitchFamily="2" charset="0"/>
              </a:rPr>
              <a:t>Ōno</a:t>
            </a:r>
            <a:endParaRPr lang="fr-CA" b="0" i="0" u="none" strike="noStrike" dirty="0">
              <a:solidFill>
                <a:schemeClr val="tx1"/>
              </a:solidFill>
              <a:effectLst/>
              <a:latin typeface="Avenir Book" panose="02000503020000020003" pitchFamily="2" charset="0"/>
            </a:endParaRPr>
          </a:p>
          <a:p>
            <a:pPr algn="ctr"/>
            <a:r>
              <a:rPr lang="fr-FR" sz="1600" dirty="0">
                <a:solidFill>
                  <a:schemeClr val="tx1"/>
                </a:solidFill>
                <a:latin typeface="Avenir" panose="02000503020000020003" pitchFamily="2" charset="0"/>
              </a:rPr>
              <a:t>(1912 – 1990)</a:t>
            </a:r>
          </a:p>
        </p:txBody>
      </p:sp>
      <p:sp>
        <p:nvSpPr>
          <p:cNvPr id="3" name="ZoneTexte 2">
            <a:extLst>
              <a:ext uri="{FF2B5EF4-FFF2-40B4-BE49-F238E27FC236}">
                <a16:creationId xmlns:a16="http://schemas.microsoft.com/office/drawing/2014/main" id="{539D25A3-89A0-694A-9313-23613198105E}"/>
              </a:ext>
            </a:extLst>
          </p:cNvPr>
          <p:cNvSpPr txBox="1"/>
          <p:nvPr/>
        </p:nvSpPr>
        <p:spPr>
          <a:xfrm>
            <a:off x="975521" y="1820364"/>
            <a:ext cx="8926674" cy="707886"/>
          </a:xfrm>
          <a:prstGeom prst="rect">
            <a:avLst/>
          </a:prstGeom>
          <a:noFill/>
        </p:spPr>
        <p:txBody>
          <a:bodyPr wrap="none" rtlCol="0">
            <a:spAutoFit/>
          </a:bodyPr>
          <a:lstStyle/>
          <a:p>
            <a:r>
              <a:rPr lang="fr-FR" sz="4000" dirty="0" err="1"/>
              <a:t>Taiichi</a:t>
            </a:r>
            <a:r>
              <a:rPr lang="fr-FR" sz="4000" dirty="0"/>
              <a:t> </a:t>
            </a:r>
            <a:r>
              <a:rPr lang="fr-FR" sz="4000" dirty="0" err="1"/>
              <a:t>Õno</a:t>
            </a:r>
            <a:r>
              <a:rPr lang="fr-FR" sz="4000" dirty="0"/>
              <a:t> ou la « nécessaire » flexibilité. </a:t>
            </a:r>
          </a:p>
        </p:txBody>
      </p:sp>
    </p:spTree>
    <p:extLst>
      <p:ext uri="{BB962C8B-B14F-4D97-AF65-F5344CB8AC3E}">
        <p14:creationId xmlns:p14="http://schemas.microsoft.com/office/powerpoint/2010/main" val="385365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FE3338D-9ABD-814F-9BF4-77419001865F}"/>
              </a:ext>
            </a:extLst>
          </p:cNvPr>
          <p:cNvPicPr>
            <a:picLocks noChangeAspect="1"/>
          </p:cNvPicPr>
          <p:nvPr/>
        </p:nvPicPr>
        <p:blipFill rotWithShape="1">
          <a:blip r:embed="rId2"/>
          <a:srcRect l="18350" r="8936"/>
          <a:stretch/>
        </p:blipFill>
        <p:spPr>
          <a:xfrm>
            <a:off x="3634284" y="3074717"/>
            <a:ext cx="3619963" cy="3314700"/>
          </a:xfrm>
          <a:prstGeom prst="rect">
            <a:avLst/>
          </a:prstGeom>
        </p:spPr>
      </p:pic>
      <p:grpSp>
        <p:nvGrpSpPr>
          <p:cNvPr id="18" name="Groupe 17">
            <a:extLst>
              <a:ext uri="{FF2B5EF4-FFF2-40B4-BE49-F238E27FC236}">
                <a16:creationId xmlns:a16="http://schemas.microsoft.com/office/drawing/2014/main" id="{4EA12A78-F9F8-BE44-96CF-911916314420}"/>
              </a:ext>
            </a:extLst>
          </p:cNvPr>
          <p:cNvGrpSpPr/>
          <p:nvPr/>
        </p:nvGrpSpPr>
        <p:grpSpPr>
          <a:xfrm>
            <a:off x="440574" y="314077"/>
            <a:ext cx="11338560" cy="729788"/>
            <a:chOff x="1004505" y="2379906"/>
            <a:chExt cx="11338560" cy="729788"/>
          </a:xfrm>
        </p:grpSpPr>
        <p:sp>
          <p:nvSpPr>
            <p:cNvPr id="19" name="ZoneTexte 18">
              <a:extLst>
                <a:ext uri="{FF2B5EF4-FFF2-40B4-BE49-F238E27FC236}">
                  <a16:creationId xmlns:a16="http://schemas.microsoft.com/office/drawing/2014/main" id="{CAD5A9E0-4F02-C04A-8A43-5BF20CB691B4}"/>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L’ERGONOMIE, C’EST LA CHAISE</a:t>
              </a:r>
            </a:p>
          </p:txBody>
        </p:sp>
        <p:cxnSp>
          <p:nvCxnSpPr>
            <p:cNvPr id="20" name="Connecteur droit 19">
              <a:extLst>
                <a:ext uri="{FF2B5EF4-FFF2-40B4-BE49-F238E27FC236}">
                  <a16:creationId xmlns:a16="http://schemas.microsoft.com/office/drawing/2014/main" id="{4E3764C6-74E9-0D45-9C69-5CBF7B9071E4}"/>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8" name="Image 27">
            <a:extLst>
              <a:ext uri="{FF2B5EF4-FFF2-40B4-BE49-F238E27FC236}">
                <a16:creationId xmlns:a16="http://schemas.microsoft.com/office/drawing/2014/main" id="{5FA00C9C-DCE6-C949-A1D7-E2F3DA149C40}"/>
              </a:ext>
            </a:extLst>
          </p:cNvPr>
          <p:cNvPicPr>
            <a:picLocks noChangeAspect="1"/>
          </p:cNvPicPr>
          <p:nvPr/>
        </p:nvPicPr>
        <p:blipFill rotWithShape="1">
          <a:blip r:embed="rId3"/>
          <a:srcRect r="6864"/>
          <a:stretch/>
        </p:blipFill>
        <p:spPr>
          <a:xfrm>
            <a:off x="546929" y="2634860"/>
            <a:ext cx="2453848" cy="4043955"/>
          </a:xfrm>
          <a:prstGeom prst="rect">
            <a:avLst/>
          </a:prstGeom>
        </p:spPr>
      </p:pic>
      <p:pic>
        <p:nvPicPr>
          <p:cNvPr id="32" name="Image 31">
            <a:extLst>
              <a:ext uri="{FF2B5EF4-FFF2-40B4-BE49-F238E27FC236}">
                <a16:creationId xmlns:a16="http://schemas.microsoft.com/office/drawing/2014/main" id="{AC69955B-418A-E148-A3FD-775993266B4E}"/>
              </a:ext>
            </a:extLst>
          </p:cNvPr>
          <p:cNvPicPr>
            <a:picLocks noChangeAspect="1"/>
          </p:cNvPicPr>
          <p:nvPr/>
        </p:nvPicPr>
        <p:blipFill>
          <a:blip r:embed="rId4"/>
          <a:stretch>
            <a:fillRect/>
          </a:stretch>
        </p:blipFill>
        <p:spPr>
          <a:xfrm>
            <a:off x="7650646" y="2430953"/>
            <a:ext cx="3853075" cy="4086595"/>
          </a:xfrm>
          <a:prstGeom prst="rect">
            <a:avLst/>
          </a:prstGeom>
        </p:spPr>
      </p:pic>
      <p:sp>
        <p:nvSpPr>
          <p:cNvPr id="35" name="Multiplication 34">
            <a:extLst>
              <a:ext uri="{FF2B5EF4-FFF2-40B4-BE49-F238E27FC236}">
                <a16:creationId xmlns:a16="http://schemas.microsoft.com/office/drawing/2014/main" id="{7277BDB0-7F14-C649-A7D7-8589A8E9AB05}"/>
              </a:ext>
            </a:extLst>
          </p:cNvPr>
          <p:cNvSpPr/>
          <p:nvPr/>
        </p:nvSpPr>
        <p:spPr>
          <a:xfrm>
            <a:off x="-933288" y="1725336"/>
            <a:ext cx="5669280" cy="5375799"/>
          </a:xfrm>
          <a:prstGeom prst="mathMultiply">
            <a:avLst>
              <a:gd name="adj1" fmla="val 35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Multiplication 35">
            <a:extLst>
              <a:ext uri="{FF2B5EF4-FFF2-40B4-BE49-F238E27FC236}">
                <a16:creationId xmlns:a16="http://schemas.microsoft.com/office/drawing/2014/main" id="{89607B38-39BE-514C-92E2-4971A2B6F325}"/>
              </a:ext>
            </a:extLst>
          </p:cNvPr>
          <p:cNvSpPr/>
          <p:nvPr/>
        </p:nvSpPr>
        <p:spPr>
          <a:xfrm>
            <a:off x="6574515" y="1786350"/>
            <a:ext cx="5669280" cy="5375799"/>
          </a:xfrm>
          <a:prstGeom prst="mathMultiply">
            <a:avLst>
              <a:gd name="adj1" fmla="val 35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à coins arrondis 4">
            <a:extLst>
              <a:ext uri="{FF2B5EF4-FFF2-40B4-BE49-F238E27FC236}">
                <a16:creationId xmlns:a16="http://schemas.microsoft.com/office/drawing/2014/main" id="{0F06A47F-AC57-064D-B557-82CFDA54344E}"/>
              </a:ext>
            </a:extLst>
          </p:cNvPr>
          <p:cNvSpPr/>
          <p:nvPr/>
        </p:nvSpPr>
        <p:spPr>
          <a:xfrm>
            <a:off x="4172755" y="2934340"/>
            <a:ext cx="2962141" cy="358320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a:extLst>
              <a:ext uri="{FF2B5EF4-FFF2-40B4-BE49-F238E27FC236}">
                <a16:creationId xmlns:a16="http://schemas.microsoft.com/office/drawing/2014/main" id="{21404C48-F7B5-1945-8484-2B426D0DF77B}"/>
              </a:ext>
            </a:extLst>
          </p:cNvPr>
          <p:cNvSpPr/>
          <p:nvPr/>
        </p:nvSpPr>
        <p:spPr>
          <a:xfrm rot="20443266">
            <a:off x="4507173" y="2079803"/>
            <a:ext cx="734096" cy="901447"/>
          </a:xfrm>
          <a:custGeom>
            <a:avLst/>
            <a:gdLst>
              <a:gd name="connsiteX0" fmla="*/ 0 w 734096"/>
              <a:gd name="connsiteY0" fmla="*/ 0 h 605307"/>
              <a:gd name="connsiteX1" fmla="*/ 566671 w 734096"/>
              <a:gd name="connsiteY1" fmla="*/ 334851 h 605307"/>
              <a:gd name="connsiteX2" fmla="*/ 734096 w 734096"/>
              <a:gd name="connsiteY2" fmla="*/ 605307 h 605307"/>
            </a:gdLst>
            <a:ahLst/>
            <a:cxnLst>
              <a:cxn ang="0">
                <a:pos x="connsiteX0" y="connsiteY0"/>
              </a:cxn>
              <a:cxn ang="0">
                <a:pos x="connsiteX1" y="connsiteY1"/>
              </a:cxn>
              <a:cxn ang="0">
                <a:pos x="connsiteX2" y="connsiteY2"/>
              </a:cxn>
            </a:cxnLst>
            <a:rect l="l" t="t" r="r" b="b"/>
            <a:pathLst>
              <a:path w="734096" h="605307">
                <a:moveTo>
                  <a:pt x="0" y="0"/>
                </a:moveTo>
                <a:cubicBezTo>
                  <a:pt x="222161" y="116983"/>
                  <a:pt x="444322" y="233967"/>
                  <a:pt x="566671" y="334851"/>
                </a:cubicBezTo>
                <a:cubicBezTo>
                  <a:pt x="689020" y="435735"/>
                  <a:pt x="711558" y="520521"/>
                  <a:pt x="734096" y="605307"/>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93BC102-5382-CD42-97D4-ED6BBC178BAB}"/>
              </a:ext>
            </a:extLst>
          </p:cNvPr>
          <p:cNvSpPr txBox="1"/>
          <p:nvPr/>
        </p:nvSpPr>
        <p:spPr>
          <a:xfrm rot="20515415">
            <a:off x="2892237" y="1813381"/>
            <a:ext cx="2387577" cy="369332"/>
          </a:xfrm>
          <a:prstGeom prst="rect">
            <a:avLst/>
          </a:prstGeom>
          <a:noFill/>
        </p:spPr>
        <p:txBody>
          <a:bodyPr wrap="none" rtlCol="0">
            <a:spAutoFit/>
          </a:bodyPr>
          <a:lstStyle/>
          <a:p>
            <a:r>
              <a:rPr lang="fr-FR" b="1" dirty="0">
                <a:solidFill>
                  <a:srgbClr val="00B050"/>
                </a:solidFill>
              </a:rPr>
              <a:t>Que fait-il réellement ?</a:t>
            </a:r>
          </a:p>
        </p:txBody>
      </p:sp>
      <p:sp>
        <p:nvSpPr>
          <p:cNvPr id="17" name="ZoneTexte 16">
            <a:extLst>
              <a:ext uri="{FF2B5EF4-FFF2-40B4-BE49-F238E27FC236}">
                <a16:creationId xmlns:a16="http://schemas.microsoft.com/office/drawing/2014/main" id="{8A7936EF-976A-6646-9F1F-5FD54C439395}"/>
              </a:ext>
            </a:extLst>
          </p:cNvPr>
          <p:cNvSpPr txBox="1"/>
          <p:nvPr/>
        </p:nvSpPr>
        <p:spPr>
          <a:xfrm rot="925960">
            <a:off x="5313593" y="1500852"/>
            <a:ext cx="4005199" cy="646331"/>
          </a:xfrm>
          <a:prstGeom prst="rect">
            <a:avLst/>
          </a:prstGeom>
          <a:solidFill>
            <a:schemeClr val="bg1"/>
          </a:solidFill>
        </p:spPr>
        <p:txBody>
          <a:bodyPr wrap="none" rtlCol="0">
            <a:spAutoFit/>
          </a:bodyPr>
          <a:lstStyle/>
          <a:p>
            <a:r>
              <a:rPr lang="fr-FR" b="1" dirty="0">
                <a:solidFill>
                  <a:srgbClr val="00B050"/>
                </a:solidFill>
              </a:rPr>
              <a:t>Ce ballon est-il adapté à cette personne </a:t>
            </a:r>
          </a:p>
          <a:p>
            <a:r>
              <a:rPr lang="fr-FR" b="1" dirty="0">
                <a:solidFill>
                  <a:srgbClr val="00B050"/>
                </a:solidFill>
              </a:rPr>
              <a:t>en activité dans cette situation ?</a:t>
            </a:r>
          </a:p>
        </p:txBody>
      </p:sp>
      <p:sp>
        <p:nvSpPr>
          <p:cNvPr id="10" name="Rectangle 9">
            <a:extLst>
              <a:ext uri="{FF2B5EF4-FFF2-40B4-BE49-F238E27FC236}">
                <a16:creationId xmlns:a16="http://schemas.microsoft.com/office/drawing/2014/main" id="{A4C0000B-F2F6-814A-AAFF-A4AAAEEDDDB6}"/>
              </a:ext>
            </a:extLst>
          </p:cNvPr>
          <p:cNvSpPr/>
          <p:nvPr/>
        </p:nvSpPr>
        <p:spPr>
          <a:xfrm>
            <a:off x="6787166" y="2677388"/>
            <a:ext cx="347730" cy="397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a:extLst>
              <a:ext uri="{FF2B5EF4-FFF2-40B4-BE49-F238E27FC236}">
                <a16:creationId xmlns:a16="http://schemas.microsoft.com/office/drawing/2014/main" id="{31BEB5C3-1FE2-5442-8E55-310B0F66DD35}"/>
              </a:ext>
            </a:extLst>
          </p:cNvPr>
          <p:cNvSpPr/>
          <p:nvPr/>
        </p:nvSpPr>
        <p:spPr>
          <a:xfrm>
            <a:off x="6667714" y="2299147"/>
            <a:ext cx="487305" cy="2627290"/>
          </a:xfrm>
          <a:custGeom>
            <a:avLst/>
            <a:gdLst>
              <a:gd name="connsiteX0" fmla="*/ 487305 w 487305"/>
              <a:gd name="connsiteY0" fmla="*/ 0 h 2627290"/>
              <a:gd name="connsiteX1" fmla="*/ 62302 w 487305"/>
              <a:gd name="connsiteY1" fmla="*/ 1249251 h 2627290"/>
              <a:gd name="connsiteX2" fmla="*/ 10787 w 487305"/>
              <a:gd name="connsiteY2" fmla="*/ 2627290 h 2627290"/>
            </a:gdLst>
            <a:ahLst/>
            <a:cxnLst>
              <a:cxn ang="0">
                <a:pos x="connsiteX0" y="connsiteY0"/>
              </a:cxn>
              <a:cxn ang="0">
                <a:pos x="connsiteX1" y="connsiteY1"/>
              </a:cxn>
              <a:cxn ang="0">
                <a:pos x="connsiteX2" y="connsiteY2"/>
              </a:cxn>
            </a:cxnLst>
            <a:rect l="l" t="t" r="r" b="b"/>
            <a:pathLst>
              <a:path w="487305" h="2627290">
                <a:moveTo>
                  <a:pt x="487305" y="0"/>
                </a:moveTo>
                <a:cubicBezTo>
                  <a:pt x="314513" y="405684"/>
                  <a:pt x="141722" y="811369"/>
                  <a:pt x="62302" y="1249251"/>
                </a:cubicBezTo>
                <a:cubicBezTo>
                  <a:pt x="-17118" y="1687133"/>
                  <a:pt x="-3166" y="2157211"/>
                  <a:pt x="10787" y="262729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Multiplication 20">
            <a:extLst>
              <a:ext uri="{FF2B5EF4-FFF2-40B4-BE49-F238E27FC236}">
                <a16:creationId xmlns:a16="http://schemas.microsoft.com/office/drawing/2014/main" id="{EBF56A87-F21B-CF41-B93B-05AFD18A22E9}"/>
              </a:ext>
            </a:extLst>
          </p:cNvPr>
          <p:cNvSpPr/>
          <p:nvPr/>
        </p:nvSpPr>
        <p:spPr>
          <a:xfrm>
            <a:off x="5387392" y="4878502"/>
            <a:ext cx="1940719" cy="1596452"/>
          </a:xfrm>
          <a:prstGeom prst="mathMultiply">
            <a:avLst>
              <a:gd name="adj1" fmla="val 35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874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5" grpId="0" animBg="1"/>
      <p:bldP spid="6" grpId="0" animBg="1"/>
      <p:bldP spid="7" grpId="0"/>
      <p:bldP spid="17" grpId="0" animBg="1"/>
      <p:bldP spid="10" grpId="0" animBg="1"/>
      <p:bldP spid="9"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BD960AEA-D98A-A448-99F5-F19604B7D0BC}"/>
              </a:ext>
            </a:extLst>
          </p:cNvPr>
          <p:cNvGrpSpPr/>
          <p:nvPr/>
        </p:nvGrpSpPr>
        <p:grpSpPr>
          <a:xfrm>
            <a:off x="2841349" y="2053173"/>
            <a:ext cx="6077799" cy="4482538"/>
            <a:chOff x="2839409" y="2053173"/>
            <a:chExt cx="6619384" cy="4482538"/>
          </a:xfrm>
        </p:grpSpPr>
        <p:sp>
          <p:nvSpPr>
            <p:cNvPr id="24" name="Rectangle 23">
              <a:extLst>
                <a:ext uri="{FF2B5EF4-FFF2-40B4-BE49-F238E27FC236}">
                  <a16:creationId xmlns:a16="http://schemas.microsoft.com/office/drawing/2014/main" id="{B3E706EA-F640-7B4E-AAA1-51514845AA86}"/>
                </a:ext>
              </a:extLst>
            </p:cNvPr>
            <p:cNvSpPr/>
            <p:nvPr/>
          </p:nvSpPr>
          <p:spPr>
            <a:xfrm>
              <a:off x="2863121" y="2233534"/>
              <a:ext cx="6595672" cy="43021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3066C49C-9310-5C4E-A4C7-2A83F04D031B}"/>
                </a:ext>
              </a:extLst>
            </p:cNvPr>
            <p:cNvSpPr txBox="1"/>
            <p:nvPr/>
          </p:nvSpPr>
          <p:spPr>
            <a:xfrm>
              <a:off x="2839409" y="2053173"/>
              <a:ext cx="2713215" cy="369332"/>
            </a:xfrm>
            <a:prstGeom prst="rect">
              <a:avLst/>
            </a:prstGeom>
            <a:solidFill>
              <a:schemeClr val="bg1"/>
            </a:solidFill>
            <a:ln>
              <a:noFill/>
            </a:ln>
          </p:spPr>
          <p:txBody>
            <a:bodyPr wrap="square" rtlCol="0">
              <a:spAutoFit/>
            </a:bodyPr>
            <a:lstStyle/>
            <a:p>
              <a:pPr algn="ctr"/>
              <a:r>
                <a:rPr lang="fr-FR" b="1" dirty="0">
                  <a:latin typeface="Avenir" panose="02000503020000020003" pitchFamily="2" charset="0"/>
                </a:rPr>
                <a:t>Situation de travail</a:t>
              </a:r>
            </a:p>
          </p:txBody>
        </p:sp>
      </p:grpSp>
      <p:cxnSp>
        <p:nvCxnSpPr>
          <p:cNvPr id="3" name="Connecteur droit avec flèche 2">
            <a:extLst>
              <a:ext uri="{FF2B5EF4-FFF2-40B4-BE49-F238E27FC236}">
                <a16:creationId xmlns:a16="http://schemas.microsoft.com/office/drawing/2014/main" id="{8B78C518-C2E7-3E40-BD41-2B89A407E0E2}"/>
              </a:ext>
            </a:extLst>
          </p:cNvPr>
          <p:cNvCxnSpPr>
            <a:cxnSpLocks/>
          </p:cNvCxnSpPr>
          <p:nvPr/>
        </p:nvCxnSpPr>
        <p:spPr>
          <a:xfrm>
            <a:off x="4725336" y="4143077"/>
            <a:ext cx="835788" cy="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a:extLst>
              <a:ext uri="{FF2B5EF4-FFF2-40B4-BE49-F238E27FC236}">
                <a16:creationId xmlns:a16="http://schemas.microsoft.com/office/drawing/2014/main" id="{69A1B2C0-9BA6-5E46-8A0E-A2B3945BDB81}"/>
              </a:ext>
            </a:extLst>
          </p:cNvPr>
          <p:cNvSpPr/>
          <p:nvPr/>
        </p:nvSpPr>
        <p:spPr>
          <a:xfrm>
            <a:off x="7797321" y="3702206"/>
            <a:ext cx="1867199" cy="881743"/>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latin typeface="Avenir" panose="02000503020000020003" pitchFamily="2" charset="0"/>
              </a:rPr>
              <a:t>Effets sur la production</a:t>
            </a:r>
          </a:p>
        </p:txBody>
      </p:sp>
      <p:cxnSp>
        <p:nvCxnSpPr>
          <p:cNvPr id="20" name="Connecteur droit avec flèche 19">
            <a:extLst>
              <a:ext uri="{FF2B5EF4-FFF2-40B4-BE49-F238E27FC236}">
                <a16:creationId xmlns:a16="http://schemas.microsoft.com/office/drawing/2014/main" id="{A238843C-D2F2-B045-8310-6437E379A81F}"/>
              </a:ext>
            </a:extLst>
          </p:cNvPr>
          <p:cNvCxnSpPr>
            <a:cxnSpLocks/>
          </p:cNvCxnSpPr>
          <p:nvPr/>
        </p:nvCxnSpPr>
        <p:spPr>
          <a:xfrm>
            <a:off x="6735651" y="4143077"/>
            <a:ext cx="859846"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510FB29-CFE5-6B4F-B3F4-602BE2114660}"/>
              </a:ext>
            </a:extLst>
          </p:cNvPr>
          <p:cNvCxnSpPr>
            <a:cxnSpLocks/>
          </p:cNvCxnSpPr>
          <p:nvPr/>
        </p:nvCxnSpPr>
        <p:spPr>
          <a:xfrm flipH="1">
            <a:off x="4725336" y="3936508"/>
            <a:ext cx="835788" cy="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à coins arrondis 30">
            <a:extLst>
              <a:ext uri="{FF2B5EF4-FFF2-40B4-BE49-F238E27FC236}">
                <a16:creationId xmlns:a16="http://schemas.microsoft.com/office/drawing/2014/main" id="{F4D19AA4-5103-EE40-904C-8C8F893B65A5}"/>
              </a:ext>
            </a:extLst>
          </p:cNvPr>
          <p:cNvSpPr/>
          <p:nvPr/>
        </p:nvSpPr>
        <p:spPr>
          <a:xfrm>
            <a:off x="7797321" y="4936306"/>
            <a:ext cx="1867199" cy="881743"/>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latin typeface="Avenir" panose="02000503020000020003" pitchFamily="2" charset="0"/>
              </a:rPr>
              <a:t>Effets sur la santé</a:t>
            </a:r>
          </a:p>
        </p:txBody>
      </p:sp>
      <p:cxnSp>
        <p:nvCxnSpPr>
          <p:cNvPr id="32" name="Connecteur droit avec flèche 31">
            <a:extLst>
              <a:ext uri="{FF2B5EF4-FFF2-40B4-BE49-F238E27FC236}">
                <a16:creationId xmlns:a16="http://schemas.microsoft.com/office/drawing/2014/main" id="{8A7565A9-37D2-6E4B-BFB2-BC26493A42E8}"/>
              </a:ext>
            </a:extLst>
          </p:cNvPr>
          <p:cNvCxnSpPr>
            <a:cxnSpLocks/>
          </p:cNvCxnSpPr>
          <p:nvPr/>
        </p:nvCxnSpPr>
        <p:spPr>
          <a:xfrm>
            <a:off x="7338959" y="4139975"/>
            <a:ext cx="45836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e 45">
            <a:extLst>
              <a:ext uri="{FF2B5EF4-FFF2-40B4-BE49-F238E27FC236}">
                <a16:creationId xmlns:a16="http://schemas.microsoft.com/office/drawing/2014/main" id="{FBDAC19D-E6A7-604A-AFAE-F39C0E6D5FBF}"/>
              </a:ext>
            </a:extLst>
          </p:cNvPr>
          <p:cNvGrpSpPr/>
          <p:nvPr/>
        </p:nvGrpSpPr>
        <p:grpSpPr>
          <a:xfrm>
            <a:off x="4002373" y="2948239"/>
            <a:ext cx="2802543" cy="2763013"/>
            <a:chOff x="4002373" y="2948239"/>
            <a:chExt cx="3164585" cy="2763013"/>
          </a:xfrm>
        </p:grpSpPr>
        <p:sp>
          <p:nvSpPr>
            <p:cNvPr id="28" name="Rectangle à coins arrondis 27">
              <a:extLst>
                <a:ext uri="{FF2B5EF4-FFF2-40B4-BE49-F238E27FC236}">
                  <a16:creationId xmlns:a16="http://schemas.microsoft.com/office/drawing/2014/main" id="{312A9225-B45F-7340-8A3E-4FE773C26604}"/>
                </a:ext>
              </a:extLst>
            </p:cNvPr>
            <p:cNvSpPr/>
            <p:nvPr/>
          </p:nvSpPr>
          <p:spPr>
            <a:xfrm>
              <a:off x="4002374" y="2948239"/>
              <a:ext cx="3163200" cy="2763013"/>
            </a:xfrm>
            <a:prstGeom prst="roundRect">
              <a:avLst/>
            </a:prstGeom>
            <a:solidFill>
              <a:schemeClr val="bg1"/>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8" name="Connecteur droit avec flèche 37">
              <a:extLst>
                <a:ext uri="{FF2B5EF4-FFF2-40B4-BE49-F238E27FC236}">
                  <a16:creationId xmlns:a16="http://schemas.microsoft.com/office/drawing/2014/main" id="{0980126E-7780-5D4D-B005-B60ECDDC871B}"/>
                </a:ext>
              </a:extLst>
            </p:cNvPr>
            <p:cNvCxnSpPr>
              <a:cxnSpLocks/>
            </p:cNvCxnSpPr>
            <p:nvPr/>
          </p:nvCxnSpPr>
          <p:spPr>
            <a:xfrm>
              <a:off x="5238206" y="2948239"/>
              <a:ext cx="58783"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90842174-3283-DC42-A622-F3BF31A6A8E3}"/>
                </a:ext>
              </a:extLst>
            </p:cNvPr>
            <p:cNvCxnSpPr>
              <a:cxnSpLocks/>
            </p:cNvCxnSpPr>
            <p:nvPr/>
          </p:nvCxnSpPr>
          <p:spPr>
            <a:xfrm flipH="1">
              <a:off x="5937821" y="5711252"/>
              <a:ext cx="58783"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3A65A1D0-C156-EA43-8742-BE8C868A9DC5}"/>
                </a:ext>
              </a:extLst>
            </p:cNvPr>
            <p:cNvCxnSpPr>
              <a:cxnSpLocks/>
            </p:cNvCxnSpPr>
            <p:nvPr/>
          </p:nvCxnSpPr>
          <p:spPr>
            <a:xfrm rot="5400000" flipH="1">
              <a:off x="3972981" y="4613340"/>
              <a:ext cx="58783"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11214A42-EDB6-414C-A168-9C4034ADD657}"/>
                </a:ext>
              </a:extLst>
            </p:cNvPr>
            <p:cNvCxnSpPr>
              <a:cxnSpLocks/>
            </p:cNvCxnSpPr>
            <p:nvPr/>
          </p:nvCxnSpPr>
          <p:spPr>
            <a:xfrm rot="16200000" flipH="1" flipV="1">
              <a:off x="7137566" y="3907117"/>
              <a:ext cx="58783"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 name="Connecteur en angle 33">
            <a:extLst>
              <a:ext uri="{FF2B5EF4-FFF2-40B4-BE49-F238E27FC236}">
                <a16:creationId xmlns:a16="http://schemas.microsoft.com/office/drawing/2014/main" id="{DA03A2CF-3D3C-DE43-9A98-EF0CDA48FFB5}"/>
              </a:ext>
            </a:extLst>
          </p:cNvPr>
          <p:cNvCxnSpPr>
            <a:cxnSpLocks/>
            <a:endCxn id="31" idx="1"/>
          </p:cNvCxnSpPr>
          <p:nvPr/>
        </p:nvCxnSpPr>
        <p:spPr>
          <a:xfrm rot="16200000" flipH="1">
            <a:off x="6987797" y="4567654"/>
            <a:ext cx="1085006" cy="53404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160D37AB-FBD4-9948-83E3-78CD3EDB160C}"/>
              </a:ext>
            </a:extLst>
          </p:cNvPr>
          <p:cNvSpPr/>
          <p:nvPr/>
        </p:nvSpPr>
        <p:spPr>
          <a:xfrm>
            <a:off x="1488141" y="3434254"/>
            <a:ext cx="2988671" cy="1225296"/>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a:solidFill>
                  <a:schemeClr val="accent6"/>
                </a:solidFill>
                <a:latin typeface="Avenir" panose="02000503020000020003" pitchFamily="2" charset="0"/>
              </a:rPr>
              <a:t>Travail prescrit </a:t>
            </a:r>
            <a:r>
              <a:rPr lang="fr-FR" sz="1700" dirty="0">
                <a:solidFill>
                  <a:schemeClr val="accent6"/>
                </a:solidFill>
                <a:latin typeface="Avenir" panose="02000503020000020003" pitchFamily="2" charset="0"/>
              </a:rPr>
              <a:t>(tâches, objectifs, moyens)</a:t>
            </a:r>
            <a:endParaRPr lang="fr-FR" sz="1700" b="1" dirty="0">
              <a:solidFill>
                <a:schemeClr val="accent6"/>
              </a:solidFill>
              <a:latin typeface="Avenir" panose="02000503020000020003" pitchFamily="2" charset="0"/>
            </a:endParaRPr>
          </a:p>
        </p:txBody>
      </p:sp>
      <p:grpSp>
        <p:nvGrpSpPr>
          <p:cNvPr id="5" name="Groupe 4">
            <a:extLst>
              <a:ext uri="{FF2B5EF4-FFF2-40B4-BE49-F238E27FC236}">
                <a16:creationId xmlns:a16="http://schemas.microsoft.com/office/drawing/2014/main" id="{EC0D5300-2983-664C-91C4-2DC3FA92AAE1}"/>
              </a:ext>
            </a:extLst>
          </p:cNvPr>
          <p:cNvGrpSpPr>
            <a:grpSpLocks noChangeAspect="1"/>
          </p:cNvGrpSpPr>
          <p:nvPr/>
        </p:nvGrpSpPr>
        <p:grpSpPr>
          <a:xfrm>
            <a:off x="5865468" y="3441086"/>
            <a:ext cx="588266" cy="1635702"/>
            <a:chOff x="1415073" y="3569108"/>
            <a:chExt cx="424331" cy="1179872"/>
          </a:xfrm>
          <a:solidFill>
            <a:srgbClr val="7030A0"/>
          </a:solidFill>
        </p:grpSpPr>
        <p:sp>
          <p:nvSpPr>
            <p:cNvPr id="6" name="Rectangle à coins arrondis 5">
              <a:extLst>
                <a:ext uri="{FF2B5EF4-FFF2-40B4-BE49-F238E27FC236}">
                  <a16:creationId xmlns:a16="http://schemas.microsoft.com/office/drawing/2014/main" id="{1EDBA351-2180-A741-B379-6DC0DCB8CF1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a:extLst>
                <a:ext uri="{FF2B5EF4-FFF2-40B4-BE49-F238E27FC236}">
                  <a16:creationId xmlns:a16="http://schemas.microsoft.com/office/drawing/2014/main" id="{14B42E14-2192-0948-A75A-B91E888DDF7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BDCA4D01-8B9D-9541-99AF-810523D190A4}"/>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à coins arrondis 8">
              <a:extLst>
                <a:ext uri="{FF2B5EF4-FFF2-40B4-BE49-F238E27FC236}">
                  <a16:creationId xmlns:a16="http://schemas.microsoft.com/office/drawing/2014/main" id="{6D9911FC-01C9-9E4C-A3D6-F194581F55DA}"/>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6CA53AC2-3A33-C04A-AF2E-19F693592C01}"/>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a:extLst>
                <a:ext uri="{FF2B5EF4-FFF2-40B4-BE49-F238E27FC236}">
                  <a16:creationId xmlns:a16="http://schemas.microsoft.com/office/drawing/2014/main" id="{87E63E52-8132-934E-819B-EC09E65335EC}"/>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 name="Rectangle 28">
            <a:extLst>
              <a:ext uri="{FF2B5EF4-FFF2-40B4-BE49-F238E27FC236}">
                <a16:creationId xmlns:a16="http://schemas.microsoft.com/office/drawing/2014/main" id="{2EF3F7D8-0241-7D47-87A2-E94C11676A2F}"/>
              </a:ext>
            </a:extLst>
          </p:cNvPr>
          <p:cNvSpPr/>
          <p:nvPr/>
        </p:nvSpPr>
        <p:spPr>
          <a:xfrm>
            <a:off x="4857521" y="3936508"/>
            <a:ext cx="2481438" cy="376954"/>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Travail réel</a:t>
            </a:r>
          </a:p>
        </p:txBody>
      </p:sp>
      <p:sp>
        <p:nvSpPr>
          <p:cNvPr id="48" name="Explosion 1 47">
            <a:extLst>
              <a:ext uri="{FF2B5EF4-FFF2-40B4-BE49-F238E27FC236}">
                <a16:creationId xmlns:a16="http://schemas.microsoft.com/office/drawing/2014/main" id="{1B8B4C1B-21A3-D142-9179-0173D7A9AA92}"/>
              </a:ext>
            </a:extLst>
          </p:cNvPr>
          <p:cNvSpPr/>
          <p:nvPr/>
        </p:nvSpPr>
        <p:spPr>
          <a:xfrm>
            <a:off x="4019612" y="2794461"/>
            <a:ext cx="457200" cy="47913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xplosion 1 48">
            <a:extLst>
              <a:ext uri="{FF2B5EF4-FFF2-40B4-BE49-F238E27FC236}">
                <a16:creationId xmlns:a16="http://schemas.microsoft.com/office/drawing/2014/main" id="{6471AFD9-9CD1-9648-A368-F0D7CF945C6F}"/>
              </a:ext>
            </a:extLst>
          </p:cNvPr>
          <p:cNvSpPr/>
          <p:nvPr/>
        </p:nvSpPr>
        <p:spPr>
          <a:xfrm>
            <a:off x="5816459" y="2740934"/>
            <a:ext cx="457200" cy="47913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xplosion 1 49">
            <a:extLst>
              <a:ext uri="{FF2B5EF4-FFF2-40B4-BE49-F238E27FC236}">
                <a16:creationId xmlns:a16="http://schemas.microsoft.com/office/drawing/2014/main" id="{57D6D986-E397-4944-BF78-AFCFC54B3391}"/>
              </a:ext>
            </a:extLst>
          </p:cNvPr>
          <p:cNvSpPr/>
          <p:nvPr/>
        </p:nvSpPr>
        <p:spPr>
          <a:xfrm>
            <a:off x="6594749" y="4685212"/>
            <a:ext cx="457200" cy="47913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xplosion 1 50">
            <a:extLst>
              <a:ext uri="{FF2B5EF4-FFF2-40B4-BE49-F238E27FC236}">
                <a16:creationId xmlns:a16="http://schemas.microsoft.com/office/drawing/2014/main" id="{05A8E507-445D-7540-9746-B560E53EA972}"/>
              </a:ext>
            </a:extLst>
          </p:cNvPr>
          <p:cNvSpPr/>
          <p:nvPr/>
        </p:nvSpPr>
        <p:spPr>
          <a:xfrm>
            <a:off x="4505312" y="5516767"/>
            <a:ext cx="457200" cy="47913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Pensées 22">
            <a:extLst>
              <a:ext uri="{FF2B5EF4-FFF2-40B4-BE49-F238E27FC236}">
                <a16:creationId xmlns:a16="http://schemas.microsoft.com/office/drawing/2014/main" id="{77F11190-F37D-5C4D-9D49-4737ABFAE0A0}"/>
              </a:ext>
            </a:extLst>
          </p:cNvPr>
          <p:cNvSpPr/>
          <p:nvPr/>
        </p:nvSpPr>
        <p:spPr>
          <a:xfrm>
            <a:off x="5891134" y="1412345"/>
            <a:ext cx="3010412" cy="1507934"/>
          </a:xfrm>
          <a:prstGeom prst="cloudCallout">
            <a:avLst>
              <a:gd name="adj1" fmla="val -33982"/>
              <a:gd name="adj2" fmla="val 8151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latin typeface="Avenir" panose="02000503020000020003" pitchFamily="2" charset="0"/>
              </a:rPr>
              <a:t>Réinterprétation de la tâche prescrite en une tâche effective</a:t>
            </a:r>
          </a:p>
        </p:txBody>
      </p:sp>
      <p:cxnSp>
        <p:nvCxnSpPr>
          <p:cNvPr id="4" name="Connecteur droit avec flèche 3">
            <a:extLst>
              <a:ext uri="{FF2B5EF4-FFF2-40B4-BE49-F238E27FC236}">
                <a16:creationId xmlns:a16="http://schemas.microsoft.com/office/drawing/2014/main" id="{2257E74D-C3C3-A540-A611-63EDE5B7A772}"/>
              </a:ext>
            </a:extLst>
          </p:cNvPr>
          <p:cNvCxnSpPr/>
          <p:nvPr/>
        </p:nvCxnSpPr>
        <p:spPr>
          <a:xfrm>
            <a:off x="3574311" y="6223894"/>
            <a:ext cx="3651023"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2F3B0E92-8AFC-E343-87B0-A01400F9E209}"/>
              </a:ext>
            </a:extLst>
          </p:cNvPr>
          <p:cNvSpPr txBox="1"/>
          <p:nvPr/>
        </p:nvSpPr>
        <p:spPr>
          <a:xfrm>
            <a:off x="3991700" y="6039228"/>
            <a:ext cx="2743951" cy="369332"/>
          </a:xfrm>
          <a:prstGeom prst="rect">
            <a:avLst/>
          </a:prstGeom>
          <a:solidFill>
            <a:schemeClr val="bg1"/>
          </a:solidFill>
          <a:ln w="28575">
            <a:noFill/>
          </a:ln>
        </p:spPr>
        <p:txBody>
          <a:bodyPr wrap="square" rtlCol="0">
            <a:spAutoFit/>
          </a:bodyPr>
          <a:lstStyle/>
          <a:p>
            <a:pPr algn="ctr"/>
            <a:r>
              <a:rPr lang="fr-FR" b="1" dirty="0">
                <a:solidFill>
                  <a:srgbClr val="FF0000"/>
                </a:solidFill>
                <a:latin typeface="Avenir" panose="02000503020000020003" pitchFamily="2" charset="0"/>
              </a:rPr>
              <a:t>Marges de manœuvre</a:t>
            </a:r>
          </a:p>
        </p:txBody>
      </p:sp>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LA PAIRE DE LUNETTES DU TRAVAIL RÉEL</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9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P spid="48" grpId="0" animBg="1"/>
      <p:bldP spid="49" grpId="0" animBg="1"/>
      <p:bldP spid="50" grpId="0" animBg="1"/>
      <p:bldP spid="51" grpId="0" animBg="1"/>
      <p:bldP spid="23"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BD960AEA-D98A-A448-99F5-F19604B7D0BC}"/>
              </a:ext>
            </a:extLst>
          </p:cNvPr>
          <p:cNvGrpSpPr/>
          <p:nvPr/>
        </p:nvGrpSpPr>
        <p:grpSpPr>
          <a:xfrm>
            <a:off x="7200850" y="2793463"/>
            <a:ext cx="3493180" cy="2782128"/>
            <a:chOff x="2839410" y="2053173"/>
            <a:chExt cx="6619383" cy="4482538"/>
          </a:xfrm>
        </p:grpSpPr>
        <p:sp>
          <p:nvSpPr>
            <p:cNvPr id="24" name="Rectangle 23">
              <a:extLst>
                <a:ext uri="{FF2B5EF4-FFF2-40B4-BE49-F238E27FC236}">
                  <a16:creationId xmlns:a16="http://schemas.microsoft.com/office/drawing/2014/main" id="{B3E706EA-F640-7B4E-AAA1-51514845AA86}"/>
                </a:ext>
              </a:extLst>
            </p:cNvPr>
            <p:cNvSpPr/>
            <p:nvPr/>
          </p:nvSpPr>
          <p:spPr>
            <a:xfrm>
              <a:off x="2863121" y="2233534"/>
              <a:ext cx="6595672" cy="43021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3066C49C-9310-5C4E-A4C7-2A83F04D031B}"/>
                </a:ext>
              </a:extLst>
            </p:cNvPr>
            <p:cNvSpPr txBox="1"/>
            <p:nvPr/>
          </p:nvSpPr>
          <p:spPr>
            <a:xfrm>
              <a:off x="2839410" y="2053173"/>
              <a:ext cx="2713216" cy="446298"/>
            </a:xfrm>
            <a:prstGeom prst="rect">
              <a:avLst/>
            </a:prstGeom>
            <a:solidFill>
              <a:schemeClr val="bg1"/>
            </a:solidFill>
            <a:ln>
              <a:noFill/>
            </a:ln>
          </p:spPr>
          <p:txBody>
            <a:bodyPr wrap="square" rtlCol="0">
              <a:spAutoFit/>
            </a:bodyPr>
            <a:lstStyle/>
            <a:p>
              <a:pPr algn="ctr"/>
              <a:r>
                <a:rPr lang="fr-FR" sz="1200" b="1" dirty="0">
                  <a:latin typeface="Avenir" panose="02000503020000020003" pitchFamily="2" charset="0"/>
                </a:rPr>
                <a:t>Situation</a:t>
              </a:r>
            </a:p>
          </p:txBody>
        </p:sp>
      </p:grpSp>
      <p:cxnSp>
        <p:nvCxnSpPr>
          <p:cNvPr id="3" name="Connecteur droit avec flèche 2">
            <a:extLst>
              <a:ext uri="{FF2B5EF4-FFF2-40B4-BE49-F238E27FC236}">
                <a16:creationId xmlns:a16="http://schemas.microsoft.com/office/drawing/2014/main" id="{8B78C518-C2E7-3E40-BD41-2B89A407E0E2}"/>
              </a:ext>
            </a:extLst>
          </p:cNvPr>
          <p:cNvCxnSpPr>
            <a:cxnSpLocks/>
          </p:cNvCxnSpPr>
          <p:nvPr/>
        </p:nvCxnSpPr>
        <p:spPr>
          <a:xfrm>
            <a:off x="8283661" y="4090581"/>
            <a:ext cx="480364" cy="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a:extLst>
              <a:ext uri="{FF2B5EF4-FFF2-40B4-BE49-F238E27FC236}">
                <a16:creationId xmlns:a16="http://schemas.microsoft.com/office/drawing/2014/main" id="{69A1B2C0-9BA6-5E46-8A0E-A2B3945BDB81}"/>
              </a:ext>
            </a:extLst>
          </p:cNvPr>
          <p:cNvSpPr/>
          <p:nvPr/>
        </p:nvSpPr>
        <p:spPr>
          <a:xfrm>
            <a:off x="10049267" y="3816950"/>
            <a:ext cx="1073162" cy="547262"/>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tx1"/>
                </a:solidFill>
                <a:latin typeface="Avenir" panose="02000503020000020003" pitchFamily="2" charset="0"/>
              </a:rPr>
              <a:t>Effets prod</a:t>
            </a:r>
          </a:p>
        </p:txBody>
      </p:sp>
      <p:cxnSp>
        <p:nvCxnSpPr>
          <p:cNvPr id="20" name="Connecteur droit avec flèche 19">
            <a:extLst>
              <a:ext uri="{FF2B5EF4-FFF2-40B4-BE49-F238E27FC236}">
                <a16:creationId xmlns:a16="http://schemas.microsoft.com/office/drawing/2014/main" id="{A238843C-D2F2-B045-8310-6437E379A81F}"/>
              </a:ext>
            </a:extLst>
          </p:cNvPr>
          <p:cNvCxnSpPr>
            <a:cxnSpLocks/>
          </p:cNvCxnSpPr>
          <p:nvPr/>
        </p:nvCxnSpPr>
        <p:spPr>
          <a:xfrm>
            <a:off x="9439078" y="4090581"/>
            <a:ext cx="494192"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510FB29-CFE5-6B4F-B3F4-602BE2114660}"/>
              </a:ext>
            </a:extLst>
          </p:cNvPr>
          <p:cNvCxnSpPr>
            <a:cxnSpLocks/>
          </p:cNvCxnSpPr>
          <p:nvPr/>
        </p:nvCxnSpPr>
        <p:spPr>
          <a:xfrm flipH="1">
            <a:off x="8283661" y="3962372"/>
            <a:ext cx="480364" cy="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à coins arrondis 30">
            <a:extLst>
              <a:ext uri="{FF2B5EF4-FFF2-40B4-BE49-F238E27FC236}">
                <a16:creationId xmlns:a16="http://schemas.microsoft.com/office/drawing/2014/main" id="{F4D19AA4-5103-EE40-904C-8C8F893B65A5}"/>
              </a:ext>
            </a:extLst>
          </p:cNvPr>
          <p:cNvSpPr/>
          <p:nvPr/>
        </p:nvSpPr>
        <p:spPr>
          <a:xfrm>
            <a:off x="10049267" y="4582905"/>
            <a:ext cx="1073162" cy="547262"/>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tx1"/>
                </a:solidFill>
                <a:latin typeface="Avenir" panose="02000503020000020003" pitchFamily="2" charset="0"/>
              </a:rPr>
              <a:t>Effets santé</a:t>
            </a:r>
          </a:p>
        </p:txBody>
      </p:sp>
      <p:cxnSp>
        <p:nvCxnSpPr>
          <p:cNvPr id="32" name="Connecteur droit avec flèche 31">
            <a:extLst>
              <a:ext uri="{FF2B5EF4-FFF2-40B4-BE49-F238E27FC236}">
                <a16:creationId xmlns:a16="http://schemas.microsoft.com/office/drawing/2014/main" id="{8A7565A9-37D2-6E4B-BFB2-BC26493A42E8}"/>
              </a:ext>
            </a:extLst>
          </p:cNvPr>
          <p:cNvCxnSpPr>
            <a:cxnSpLocks/>
          </p:cNvCxnSpPr>
          <p:nvPr/>
        </p:nvCxnSpPr>
        <p:spPr>
          <a:xfrm>
            <a:off x="9785826" y="4088655"/>
            <a:ext cx="2634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e 45">
            <a:extLst>
              <a:ext uri="{FF2B5EF4-FFF2-40B4-BE49-F238E27FC236}">
                <a16:creationId xmlns:a16="http://schemas.microsoft.com/office/drawing/2014/main" id="{FBDAC19D-E6A7-604A-AFAE-F39C0E6D5FBF}"/>
              </a:ext>
            </a:extLst>
          </p:cNvPr>
          <p:cNvGrpSpPr/>
          <p:nvPr/>
        </p:nvGrpSpPr>
        <p:grpSpPr>
          <a:xfrm>
            <a:off x="7868142" y="3348994"/>
            <a:ext cx="1610746" cy="1714889"/>
            <a:chOff x="4002373" y="2948239"/>
            <a:chExt cx="3164585" cy="2763013"/>
          </a:xfrm>
        </p:grpSpPr>
        <p:sp>
          <p:nvSpPr>
            <p:cNvPr id="28" name="Rectangle à coins arrondis 27">
              <a:extLst>
                <a:ext uri="{FF2B5EF4-FFF2-40B4-BE49-F238E27FC236}">
                  <a16:creationId xmlns:a16="http://schemas.microsoft.com/office/drawing/2014/main" id="{312A9225-B45F-7340-8A3E-4FE773C26604}"/>
                </a:ext>
              </a:extLst>
            </p:cNvPr>
            <p:cNvSpPr/>
            <p:nvPr/>
          </p:nvSpPr>
          <p:spPr>
            <a:xfrm>
              <a:off x="4002374" y="2948239"/>
              <a:ext cx="3163200" cy="2763013"/>
            </a:xfrm>
            <a:prstGeom prst="roundRect">
              <a:avLst/>
            </a:prstGeom>
            <a:solidFill>
              <a:schemeClr val="bg1"/>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8" name="Connecteur droit avec flèche 37">
              <a:extLst>
                <a:ext uri="{FF2B5EF4-FFF2-40B4-BE49-F238E27FC236}">
                  <a16:creationId xmlns:a16="http://schemas.microsoft.com/office/drawing/2014/main" id="{0980126E-7780-5D4D-B005-B60ECDDC871B}"/>
                </a:ext>
              </a:extLst>
            </p:cNvPr>
            <p:cNvCxnSpPr>
              <a:cxnSpLocks/>
            </p:cNvCxnSpPr>
            <p:nvPr/>
          </p:nvCxnSpPr>
          <p:spPr>
            <a:xfrm>
              <a:off x="5238206" y="2948239"/>
              <a:ext cx="58783"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90842174-3283-DC42-A622-F3BF31A6A8E3}"/>
                </a:ext>
              </a:extLst>
            </p:cNvPr>
            <p:cNvCxnSpPr>
              <a:cxnSpLocks/>
            </p:cNvCxnSpPr>
            <p:nvPr/>
          </p:nvCxnSpPr>
          <p:spPr>
            <a:xfrm flipH="1">
              <a:off x="5937821" y="5711252"/>
              <a:ext cx="58783"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3A65A1D0-C156-EA43-8742-BE8C868A9DC5}"/>
                </a:ext>
              </a:extLst>
            </p:cNvPr>
            <p:cNvCxnSpPr>
              <a:cxnSpLocks/>
            </p:cNvCxnSpPr>
            <p:nvPr/>
          </p:nvCxnSpPr>
          <p:spPr>
            <a:xfrm rot="5400000" flipH="1">
              <a:off x="3972981" y="4613340"/>
              <a:ext cx="58783"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11214A42-EDB6-414C-A168-9C4034ADD657}"/>
                </a:ext>
              </a:extLst>
            </p:cNvPr>
            <p:cNvCxnSpPr>
              <a:cxnSpLocks/>
            </p:cNvCxnSpPr>
            <p:nvPr/>
          </p:nvCxnSpPr>
          <p:spPr>
            <a:xfrm rot="16200000" flipH="1" flipV="1">
              <a:off x="7137566" y="3907117"/>
              <a:ext cx="58783"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 name="Connecteur en angle 33">
            <a:extLst>
              <a:ext uri="{FF2B5EF4-FFF2-40B4-BE49-F238E27FC236}">
                <a16:creationId xmlns:a16="http://schemas.microsoft.com/office/drawing/2014/main" id="{DA03A2CF-3D3C-DE43-9A98-EF0CDA48FFB5}"/>
              </a:ext>
            </a:extLst>
          </p:cNvPr>
          <p:cNvCxnSpPr>
            <a:cxnSpLocks/>
            <a:endCxn id="31" idx="1"/>
          </p:cNvCxnSpPr>
          <p:nvPr/>
        </p:nvCxnSpPr>
        <p:spPr>
          <a:xfrm rot="16200000" flipH="1">
            <a:off x="9559089" y="4366358"/>
            <a:ext cx="673419" cy="306938"/>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160D37AB-FBD4-9948-83E3-78CD3EDB160C}"/>
              </a:ext>
            </a:extLst>
          </p:cNvPr>
          <p:cNvSpPr/>
          <p:nvPr/>
        </p:nvSpPr>
        <p:spPr>
          <a:xfrm>
            <a:off x="6423101" y="3650643"/>
            <a:ext cx="1717722" cy="760491"/>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solidFill>
                <a:latin typeface="Avenir" panose="02000503020000020003" pitchFamily="2" charset="0"/>
              </a:rPr>
              <a:t>Prescrit</a:t>
            </a:r>
          </a:p>
        </p:txBody>
      </p:sp>
      <p:grpSp>
        <p:nvGrpSpPr>
          <p:cNvPr id="5" name="Groupe 4">
            <a:extLst>
              <a:ext uri="{FF2B5EF4-FFF2-40B4-BE49-F238E27FC236}">
                <a16:creationId xmlns:a16="http://schemas.microsoft.com/office/drawing/2014/main" id="{EC0D5300-2983-664C-91C4-2DC3FA92AAE1}"/>
              </a:ext>
            </a:extLst>
          </p:cNvPr>
          <p:cNvGrpSpPr>
            <a:grpSpLocks noChangeAspect="1"/>
          </p:cNvGrpSpPr>
          <p:nvPr/>
        </p:nvGrpSpPr>
        <p:grpSpPr>
          <a:xfrm>
            <a:off x="8938945" y="3654883"/>
            <a:ext cx="338103" cy="1015213"/>
            <a:chOff x="1415073" y="3569108"/>
            <a:chExt cx="424331" cy="1179872"/>
          </a:xfrm>
          <a:solidFill>
            <a:srgbClr val="7030A0"/>
          </a:solidFill>
        </p:grpSpPr>
        <p:sp>
          <p:nvSpPr>
            <p:cNvPr id="6" name="Rectangle à coins arrondis 5">
              <a:extLst>
                <a:ext uri="{FF2B5EF4-FFF2-40B4-BE49-F238E27FC236}">
                  <a16:creationId xmlns:a16="http://schemas.microsoft.com/office/drawing/2014/main" id="{1EDBA351-2180-A741-B379-6DC0DCB8CF1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a:extLst>
                <a:ext uri="{FF2B5EF4-FFF2-40B4-BE49-F238E27FC236}">
                  <a16:creationId xmlns:a16="http://schemas.microsoft.com/office/drawing/2014/main" id="{14B42E14-2192-0948-A75A-B91E888DDF7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BDCA4D01-8B9D-9541-99AF-810523D190A4}"/>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à coins arrondis 8">
              <a:extLst>
                <a:ext uri="{FF2B5EF4-FFF2-40B4-BE49-F238E27FC236}">
                  <a16:creationId xmlns:a16="http://schemas.microsoft.com/office/drawing/2014/main" id="{6D9911FC-01C9-9E4C-A3D6-F194581F55DA}"/>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6CA53AC2-3A33-C04A-AF2E-19F693592C01}"/>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a:extLst>
                <a:ext uri="{FF2B5EF4-FFF2-40B4-BE49-F238E27FC236}">
                  <a16:creationId xmlns:a16="http://schemas.microsoft.com/office/drawing/2014/main" id="{87E63E52-8132-934E-819B-EC09E65335EC}"/>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 name="Rectangle 28">
            <a:extLst>
              <a:ext uri="{FF2B5EF4-FFF2-40B4-BE49-F238E27FC236}">
                <a16:creationId xmlns:a16="http://schemas.microsoft.com/office/drawing/2014/main" id="{2EF3F7D8-0241-7D47-87A2-E94C11676A2F}"/>
              </a:ext>
            </a:extLst>
          </p:cNvPr>
          <p:cNvSpPr/>
          <p:nvPr/>
        </p:nvSpPr>
        <p:spPr>
          <a:xfrm>
            <a:off x="8359633" y="3962372"/>
            <a:ext cx="1426193" cy="233960"/>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Travail réel</a:t>
            </a:r>
          </a:p>
        </p:txBody>
      </p:sp>
      <p:sp>
        <p:nvSpPr>
          <p:cNvPr id="48" name="Explosion 1 47">
            <a:extLst>
              <a:ext uri="{FF2B5EF4-FFF2-40B4-BE49-F238E27FC236}">
                <a16:creationId xmlns:a16="http://schemas.microsoft.com/office/drawing/2014/main" id="{1B8B4C1B-21A3-D142-9179-0173D7A9AA92}"/>
              </a:ext>
            </a:extLst>
          </p:cNvPr>
          <p:cNvSpPr/>
          <p:nvPr/>
        </p:nvSpPr>
        <p:spPr>
          <a:xfrm>
            <a:off x="7878050" y="3253550"/>
            <a:ext cx="262773" cy="297378"/>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xplosion 1 48">
            <a:extLst>
              <a:ext uri="{FF2B5EF4-FFF2-40B4-BE49-F238E27FC236}">
                <a16:creationId xmlns:a16="http://schemas.microsoft.com/office/drawing/2014/main" id="{6471AFD9-9CD1-9648-A368-F0D7CF945C6F}"/>
              </a:ext>
            </a:extLst>
          </p:cNvPr>
          <p:cNvSpPr/>
          <p:nvPr/>
        </p:nvSpPr>
        <p:spPr>
          <a:xfrm>
            <a:off x="8910778" y="3220328"/>
            <a:ext cx="262773" cy="297378"/>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xplosion 1 49">
            <a:extLst>
              <a:ext uri="{FF2B5EF4-FFF2-40B4-BE49-F238E27FC236}">
                <a16:creationId xmlns:a16="http://schemas.microsoft.com/office/drawing/2014/main" id="{57D6D986-E397-4944-BF78-AFCFC54B3391}"/>
              </a:ext>
            </a:extLst>
          </p:cNvPr>
          <p:cNvSpPr/>
          <p:nvPr/>
        </p:nvSpPr>
        <p:spPr>
          <a:xfrm>
            <a:off x="9358095" y="4427062"/>
            <a:ext cx="262773" cy="297378"/>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xplosion 1 50">
            <a:extLst>
              <a:ext uri="{FF2B5EF4-FFF2-40B4-BE49-F238E27FC236}">
                <a16:creationId xmlns:a16="http://schemas.microsoft.com/office/drawing/2014/main" id="{05A8E507-445D-7540-9746-B560E53EA972}"/>
              </a:ext>
            </a:extLst>
          </p:cNvPr>
          <p:cNvSpPr/>
          <p:nvPr/>
        </p:nvSpPr>
        <p:spPr>
          <a:xfrm>
            <a:off x="8157203" y="4943174"/>
            <a:ext cx="262773" cy="297378"/>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Pensées 22">
            <a:extLst>
              <a:ext uri="{FF2B5EF4-FFF2-40B4-BE49-F238E27FC236}">
                <a16:creationId xmlns:a16="http://schemas.microsoft.com/office/drawing/2014/main" id="{77F11190-F37D-5C4D-9D49-4737ABFAE0A0}"/>
              </a:ext>
            </a:extLst>
          </p:cNvPr>
          <p:cNvSpPr/>
          <p:nvPr/>
        </p:nvSpPr>
        <p:spPr>
          <a:xfrm>
            <a:off x="8953697" y="2395727"/>
            <a:ext cx="1730217" cy="935913"/>
          </a:xfrm>
          <a:prstGeom prst="cloudCallout">
            <a:avLst>
              <a:gd name="adj1" fmla="val -33982"/>
              <a:gd name="adj2" fmla="val 8151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Avenir" panose="02000503020000020003" pitchFamily="2" charset="0"/>
              </a:rPr>
              <a:t>Réinterprétation de la tâche</a:t>
            </a:r>
          </a:p>
        </p:txBody>
      </p:sp>
      <p:cxnSp>
        <p:nvCxnSpPr>
          <p:cNvPr id="4" name="Connecteur droit avec flèche 3">
            <a:extLst>
              <a:ext uri="{FF2B5EF4-FFF2-40B4-BE49-F238E27FC236}">
                <a16:creationId xmlns:a16="http://schemas.microsoft.com/office/drawing/2014/main" id="{2257E74D-C3C3-A540-A611-63EDE5B7A772}"/>
              </a:ext>
            </a:extLst>
          </p:cNvPr>
          <p:cNvCxnSpPr/>
          <p:nvPr/>
        </p:nvCxnSpPr>
        <p:spPr>
          <a:xfrm>
            <a:off x="7622116" y="5382058"/>
            <a:ext cx="209840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2F3B0E92-8AFC-E343-87B0-A01400F9E209}"/>
              </a:ext>
            </a:extLst>
          </p:cNvPr>
          <p:cNvSpPr txBox="1"/>
          <p:nvPr/>
        </p:nvSpPr>
        <p:spPr>
          <a:xfrm>
            <a:off x="7862008" y="5267443"/>
            <a:ext cx="1577070" cy="461665"/>
          </a:xfrm>
          <a:prstGeom prst="rect">
            <a:avLst/>
          </a:prstGeom>
          <a:solidFill>
            <a:schemeClr val="bg1"/>
          </a:solidFill>
          <a:ln w="28575">
            <a:noFill/>
          </a:ln>
        </p:spPr>
        <p:txBody>
          <a:bodyPr wrap="square" rtlCol="0">
            <a:spAutoFit/>
          </a:bodyPr>
          <a:lstStyle/>
          <a:p>
            <a:pPr algn="ctr"/>
            <a:r>
              <a:rPr lang="fr-FR" sz="1200" b="1" dirty="0">
                <a:solidFill>
                  <a:srgbClr val="FF0000"/>
                </a:solidFill>
                <a:latin typeface="Avenir" panose="02000503020000020003" pitchFamily="2" charset="0"/>
              </a:rPr>
              <a:t>Marges de manœuvre</a:t>
            </a:r>
          </a:p>
        </p:txBody>
      </p:sp>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PASSER D’UNE PAIRE DE LUNETTES À L’AUTRE</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avec flèche 11">
            <a:extLst>
              <a:ext uri="{FF2B5EF4-FFF2-40B4-BE49-F238E27FC236}">
                <a16:creationId xmlns:a16="http://schemas.microsoft.com/office/drawing/2014/main" id="{98DF0517-3915-E6ED-E36D-06F5BC96A99B}"/>
              </a:ext>
            </a:extLst>
          </p:cNvPr>
          <p:cNvCxnSpPr>
            <a:cxnSpLocks/>
          </p:cNvCxnSpPr>
          <p:nvPr/>
        </p:nvCxnSpPr>
        <p:spPr>
          <a:xfrm>
            <a:off x="2134972" y="4056225"/>
            <a:ext cx="355793" cy="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à coins arrondis 17">
            <a:extLst>
              <a:ext uri="{FF2B5EF4-FFF2-40B4-BE49-F238E27FC236}">
                <a16:creationId xmlns:a16="http://schemas.microsoft.com/office/drawing/2014/main" id="{56B3249F-19B9-8637-10A6-2D1BEC9F85D1}"/>
              </a:ext>
            </a:extLst>
          </p:cNvPr>
          <p:cNvSpPr/>
          <p:nvPr/>
        </p:nvSpPr>
        <p:spPr>
          <a:xfrm>
            <a:off x="3461865" y="3688929"/>
            <a:ext cx="1202443" cy="780240"/>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latin typeface="Avenir" panose="02000503020000020003" pitchFamily="2" charset="0"/>
              </a:rPr>
              <a:t>Effets prod</a:t>
            </a:r>
          </a:p>
        </p:txBody>
      </p:sp>
      <p:sp>
        <p:nvSpPr>
          <p:cNvPr id="15" name="Ellipse 14">
            <a:extLst>
              <a:ext uri="{FF2B5EF4-FFF2-40B4-BE49-F238E27FC236}">
                <a16:creationId xmlns:a16="http://schemas.microsoft.com/office/drawing/2014/main" id="{5B686B37-4428-AFFF-A963-B7FEBDB239C6}"/>
              </a:ext>
            </a:extLst>
          </p:cNvPr>
          <p:cNvSpPr/>
          <p:nvPr/>
        </p:nvSpPr>
        <p:spPr>
          <a:xfrm>
            <a:off x="438865" y="3525332"/>
            <a:ext cx="1580862" cy="1084244"/>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a:solidFill>
                  <a:schemeClr val="accent6"/>
                </a:solidFill>
                <a:latin typeface="Avenir" panose="02000503020000020003" pitchFamily="2" charset="0"/>
              </a:rPr>
              <a:t>Prescrit</a:t>
            </a:r>
          </a:p>
        </p:txBody>
      </p:sp>
      <p:cxnSp>
        <p:nvCxnSpPr>
          <p:cNvPr id="35" name="Connecteur droit avec flèche 34">
            <a:extLst>
              <a:ext uri="{FF2B5EF4-FFF2-40B4-BE49-F238E27FC236}">
                <a16:creationId xmlns:a16="http://schemas.microsoft.com/office/drawing/2014/main" id="{29C59402-7467-587F-6F70-0BA1FC9EDD16}"/>
              </a:ext>
            </a:extLst>
          </p:cNvPr>
          <p:cNvCxnSpPr>
            <a:cxnSpLocks/>
          </p:cNvCxnSpPr>
          <p:nvPr/>
        </p:nvCxnSpPr>
        <p:spPr>
          <a:xfrm>
            <a:off x="3016525" y="4056224"/>
            <a:ext cx="355793" cy="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e 38">
            <a:extLst>
              <a:ext uri="{FF2B5EF4-FFF2-40B4-BE49-F238E27FC236}">
                <a16:creationId xmlns:a16="http://schemas.microsoft.com/office/drawing/2014/main" id="{8527A84A-34E1-660E-4CBD-EB198A0FA643}"/>
              </a:ext>
            </a:extLst>
          </p:cNvPr>
          <p:cNvGrpSpPr>
            <a:grpSpLocks noChangeAspect="1"/>
          </p:cNvGrpSpPr>
          <p:nvPr/>
        </p:nvGrpSpPr>
        <p:grpSpPr>
          <a:xfrm>
            <a:off x="2607003" y="3402239"/>
            <a:ext cx="338103" cy="1015213"/>
            <a:chOff x="1415073" y="3569108"/>
            <a:chExt cx="424331" cy="1179872"/>
          </a:xfrm>
          <a:solidFill>
            <a:srgbClr val="7030A0"/>
          </a:solidFill>
        </p:grpSpPr>
        <p:sp>
          <p:nvSpPr>
            <p:cNvPr id="40" name="Rectangle à coins arrondis 5">
              <a:extLst>
                <a:ext uri="{FF2B5EF4-FFF2-40B4-BE49-F238E27FC236}">
                  <a16:creationId xmlns:a16="http://schemas.microsoft.com/office/drawing/2014/main" id="{EA7C1C16-8B51-E93C-BF79-5AF3DD39489F}"/>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6">
              <a:extLst>
                <a:ext uri="{FF2B5EF4-FFF2-40B4-BE49-F238E27FC236}">
                  <a16:creationId xmlns:a16="http://schemas.microsoft.com/office/drawing/2014/main" id="{C25725C0-CED4-C7CE-3093-05188E059D94}"/>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à coins arrondis 7">
              <a:extLst>
                <a:ext uri="{FF2B5EF4-FFF2-40B4-BE49-F238E27FC236}">
                  <a16:creationId xmlns:a16="http://schemas.microsoft.com/office/drawing/2014/main" id="{6BA0B127-436B-E4EE-E946-AEEC07B29DAE}"/>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à coins arrondis 8">
              <a:extLst>
                <a:ext uri="{FF2B5EF4-FFF2-40B4-BE49-F238E27FC236}">
                  <a16:creationId xmlns:a16="http://schemas.microsoft.com/office/drawing/2014/main" id="{9584777E-FE2C-7212-1482-E75A23EDC510}"/>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28FC09D7-F0F4-6E6D-0070-35DBF161796A}"/>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à coins arrondis 10">
              <a:extLst>
                <a:ext uri="{FF2B5EF4-FFF2-40B4-BE49-F238E27FC236}">
                  <a16:creationId xmlns:a16="http://schemas.microsoft.com/office/drawing/2014/main" id="{04E9B6C4-293D-2E17-5392-5ACA37001D06}"/>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8" name="Rectangle 57">
            <a:extLst>
              <a:ext uri="{FF2B5EF4-FFF2-40B4-BE49-F238E27FC236}">
                <a16:creationId xmlns:a16="http://schemas.microsoft.com/office/drawing/2014/main" id="{63521AA0-EBB0-42AB-CCCF-F33940E0B9CD}"/>
              </a:ext>
            </a:extLst>
          </p:cNvPr>
          <p:cNvSpPr/>
          <p:nvPr/>
        </p:nvSpPr>
        <p:spPr>
          <a:xfrm>
            <a:off x="292608" y="2863683"/>
            <a:ext cx="4818888" cy="22664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982B037A-C054-DCD3-5430-E2FF1AE7A96F}"/>
              </a:ext>
            </a:extLst>
          </p:cNvPr>
          <p:cNvSpPr/>
          <p:nvPr/>
        </p:nvSpPr>
        <p:spPr>
          <a:xfrm>
            <a:off x="6261874" y="2278501"/>
            <a:ext cx="5140694" cy="3535629"/>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lèche vers la droite 59">
            <a:extLst>
              <a:ext uri="{FF2B5EF4-FFF2-40B4-BE49-F238E27FC236}">
                <a16:creationId xmlns:a16="http://schemas.microsoft.com/office/drawing/2014/main" id="{1F8DABEE-7E8B-9418-084D-B236FF30EF87}"/>
              </a:ext>
            </a:extLst>
          </p:cNvPr>
          <p:cNvSpPr/>
          <p:nvPr/>
        </p:nvSpPr>
        <p:spPr>
          <a:xfrm>
            <a:off x="5267292" y="3220328"/>
            <a:ext cx="886968" cy="1563763"/>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extLst>
              <a:ext uri="{FF2B5EF4-FFF2-40B4-BE49-F238E27FC236}">
                <a16:creationId xmlns:a16="http://schemas.microsoft.com/office/drawing/2014/main" id="{17E7685D-56C6-810E-6869-4EAF9A258CD2}"/>
              </a:ext>
            </a:extLst>
          </p:cNvPr>
          <p:cNvSpPr txBox="1"/>
          <p:nvPr/>
        </p:nvSpPr>
        <p:spPr>
          <a:xfrm>
            <a:off x="6605797" y="1802355"/>
            <a:ext cx="4609962" cy="523220"/>
          </a:xfrm>
          <a:prstGeom prst="rect">
            <a:avLst/>
          </a:prstGeom>
          <a:noFill/>
        </p:spPr>
        <p:txBody>
          <a:bodyPr wrap="square" rtlCol="0">
            <a:spAutoFit/>
          </a:bodyPr>
          <a:lstStyle/>
          <a:p>
            <a:pPr algn="ctr"/>
            <a:r>
              <a:rPr lang="fr-FR" sz="2800" b="1" dirty="0">
                <a:latin typeface="Avenir" panose="02000503020000020003" pitchFamily="2" charset="0"/>
              </a:rPr>
              <a:t>LE TRAVAIL-RÉEL</a:t>
            </a:r>
          </a:p>
        </p:txBody>
      </p:sp>
      <p:sp>
        <p:nvSpPr>
          <p:cNvPr id="62" name="ZoneTexte 61">
            <a:extLst>
              <a:ext uri="{FF2B5EF4-FFF2-40B4-BE49-F238E27FC236}">
                <a16:creationId xmlns:a16="http://schemas.microsoft.com/office/drawing/2014/main" id="{B2DAF81F-6A45-4253-518F-7F1D9FDC806E}"/>
              </a:ext>
            </a:extLst>
          </p:cNvPr>
          <p:cNvSpPr txBox="1"/>
          <p:nvPr/>
        </p:nvSpPr>
        <p:spPr>
          <a:xfrm>
            <a:off x="451488" y="2358388"/>
            <a:ext cx="4609962" cy="523220"/>
          </a:xfrm>
          <a:prstGeom prst="rect">
            <a:avLst/>
          </a:prstGeom>
          <a:noFill/>
        </p:spPr>
        <p:txBody>
          <a:bodyPr wrap="square" rtlCol="0">
            <a:spAutoFit/>
          </a:bodyPr>
          <a:lstStyle/>
          <a:p>
            <a:pPr algn="ctr"/>
            <a:r>
              <a:rPr lang="fr-FR" sz="2800" b="1" dirty="0">
                <a:latin typeface="Avenir" panose="02000503020000020003" pitchFamily="2" charset="0"/>
              </a:rPr>
              <a:t>LE TRAVAIL-TÂCHE</a:t>
            </a:r>
          </a:p>
        </p:txBody>
      </p:sp>
    </p:spTree>
    <p:extLst>
      <p:ext uri="{BB962C8B-B14F-4D97-AF65-F5344CB8AC3E}">
        <p14:creationId xmlns:p14="http://schemas.microsoft.com/office/powerpoint/2010/main" val="2910958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ZoneTexte 38">
            <a:extLst>
              <a:ext uri="{FF2B5EF4-FFF2-40B4-BE49-F238E27FC236}">
                <a16:creationId xmlns:a16="http://schemas.microsoft.com/office/drawing/2014/main" id="{0A7C0EAC-BD2D-D944-9E0F-0E631ADFFBA5}"/>
              </a:ext>
            </a:extLst>
          </p:cNvPr>
          <p:cNvSpPr txBox="1"/>
          <p:nvPr/>
        </p:nvSpPr>
        <p:spPr>
          <a:xfrm>
            <a:off x="666750" y="1795480"/>
            <a:ext cx="10934700" cy="2462213"/>
          </a:xfrm>
          <a:prstGeom prst="rect">
            <a:avLst/>
          </a:prstGeom>
          <a:noFill/>
        </p:spPr>
        <p:txBody>
          <a:bodyPr wrap="square" rtlCol="0">
            <a:spAutoFit/>
          </a:bodyPr>
          <a:lstStyle/>
          <a:p>
            <a:pPr marL="342900" indent="-342900">
              <a:buClr>
                <a:srgbClr val="FF0000"/>
              </a:buClr>
              <a:buFont typeface="Wingdings" pitchFamily="2" charset="2"/>
              <a:buChar char="è"/>
            </a:pPr>
            <a:r>
              <a:rPr lang="fr-FR" sz="2200" dirty="0">
                <a:latin typeface="Avenir" panose="02000503020000020003" pitchFamily="2" charset="0"/>
              </a:rPr>
              <a:t>Maria est une agente </a:t>
            </a:r>
            <a:r>
              <a:rPr lang="fr-FR" sz="2200" b="1" dirty="0">
                <a:latin typeface="Avenir" panose="02000503020000020003" pitchFamily="2" charset="0"/>
              </a:rPr>
              <a:t>dont la mission est de prendre des décisions dans des dossiers litigieux</a:t>
            </a:r>
            <a:r>
              <a:rPr lang="fr-FR" sz="2200" dirty="0">
                <a:latin typeface="Avenir" panose="02000503020000020003" pitchFamily="2" charset="0"/>
              </a:rPr>
              <a:t> (assurance chômage, par ex.) ;</a:t>
            </a:r>
          </a:p>
          <a:p>
            <a:pPr marL="342900" indent="-342900">
              <a:buClr>
                <a:srgbClr val="FF0000"/>
              </a:buClr>
              <a:buFont typeface="Wingdings" pitchFamily="2" charset="2"/>
              <a:buChar char="è"/>
            </a:pPr>
            <a:endParaRPr lang="fr-FR" sz="2200" b="1" dirty="0">
              <a:latin typeface="Avenir" panose="02000503020000020003" pitchFamily="2" charset="0"/>
            </a:endParaRPr>
          </a:p>
          <a:p>
            <a:pPr marL="342900" indent="-342900">
              <a:buClr>
                <a:srgbClr val="FF0000"/>
              </a:buClr>
              <a:buFont typeface="Wingdings" pitchFamily="2" charset="2"/>
              <a:buChar char="è"/>
            </a:pPr>
            <a:r>
              <a:rPr lang="fr-FR" sz="2200" b="1" dirty="0">
                <a:latin typeface="Avenir" panose="02000503020000020003" pitchFamily="2" charset="0"/>
              </a:rPr>
              <a:t>Problèmes vécus dans son service : </a:t>
            </a:r>
            <a:r>
              <a:rPr lang="fr-FR" sz="2200" dirty="0">
                <a:latin typeface="Avenir" panose="02000503020000020003" pitchFamily="2" charset="0"/>
              </a:rPr>
              <a:t>absentéisme, taux de roulement, fatigue, baisse de la performance</a:t>
            </a:r>
          </a:p>
          <a:p>
            <a:pPr marL="342900" indent="-342900">
              <a:buClr>
                <a:srgbClr val="FF0000"/>
              </a:buClr>
              <a:buFont typeface="Wingdings" pitchFamily="2" charset="2"/>
              <a:buChar char="è"/>
            </a:pPr>
            <a:endParaRPr lang="fr-FR" sz="2200" b="1" dirty="0">
              <a:latin typeface="Avenir" panose="02000503020000020003" pitchFamily="2" charset="0"/>
            </a:endParaRPr>
          </a:p>
          <a:p>
            <a:pPr marL="342900" indent="-342900">
              <a:buClr>
                <a:srgbClr val="FF0000"/>
              </a:buClr>
              <a:buFont typeface="Wingdings" pitchFamily="2" charset="2"/>
              <a:buChar char="è"/>
            </a:pPr>
            <a:r>
              <a:rPr lang="fr-FR" sz="2200" b="1" dirty="0">
                <a:latin typeface="Avenir" panose="02000503020000020003" pitchFamily="2" charset="0"/>
              </a:rPr>
              <a:t>Pourquoi ? « parce que les procédures changent tout le temps » </a:t>
            </a:r>
          </a:p>
        </p:txBody>
      </p:sp>
    </p:spTree>
    <p:extLst>
      <p:ext uri="{BB962C8B-B14F-4D97-AF65-F5344CB8AC3E}">
        <p14:creationId xmlns:p14="http://schemas.microsoft.com/office/powerpoint/2010/main" val="23124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rgbClr val="7030A0"/>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4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6" grpId="0" animBg="1"/>
      <p:bldP spid="17" grpId="0" animBg="1"/>
      <p:bldP spid="18" grpId="0" animBg="1"/>
      <p:bldP spid="19" grpId="0" animBg="1"/>
      <p:bldP spid="20" grpId="0" animBg="1"/>
      <p:bldP spid="4"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chemeClr val="bg1">
              <a:lumMod val="75000"/>
            </a:schemeClr>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bg1">
                    <a:lumMod val="75000"/>
                  </a:schemeClr>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75000"/>
                  </a:schemeClr>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75000"/>
                  </a:schemeClr>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75000"/>
                  </a:schemeClr>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75000"/>
                  </a:schemeClr>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75000"/>
                  </a:schemeClr>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75000"/>
                </a:schemeClr>
              </a:solidFill>
            </a:endParaRP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bg1">
                    <a:lumMod val="75000"/>
                  </a:schemeClr>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3715C90-6A14-394C-87E5-6F84032840FC}"/>
              </a:ext>
            </a:extLst>
          </p:cNvPr>
          <p:cNvSpPr/>
          <p:nvPr/>
        </p:nvSpPr>
        <p:spPr>
          <a:xfrm rot="20505983">
            <a:off x="1927221" y="3210133"/>
            <a:ext cx="8313000" cy="1466857"/>
          </a:xfrm>
          <a:prstGeom prst="rect">
            <a:avLst/>
          </a:prstGeom>
          <a:solidFill>
            <a:srgbClr val="FFFF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0000"/>
                </a:solidFill>
              </a:rPr>
              <a:t>REPRÉSENTATION SIMPLIFIÉE </a:t>
            </a:r>
          </a:p>
          <a:p>
            <a:pPr algn="ctr"/>
            <a:r>
              <a:rPr lang="fr-FR" sz="4000" i="1" dirty="0">
                <a:solidFill>
                  <a:srgbClr val="FF0000"/>
                </a:solidFill>
              </a:rPr>
              <a:t>(travail prescrit !)</a:t>
            </a:r>
          </a:p>
        </p:txBody>
      </p:sp>
    </p:spTree>
    <p:extLst>
      <p:ext uri="{BB962C8B-B14F-4D97-AF65-F5344CB8AC3E}">
        <p14:creationId xmlns:p14="http://schemas.microsoft.com/office/powerpoint/2010/main" val="396269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rgbClr val="7030A0"/>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Pensées 4">
            <a:extLst>
              <a:ext uri="{FF2B5EF4-FFF2-40B4-BE49-F238E27FC236}">
                <a16:creationId xmlns:a16="http://schemas.microsoft.com/office/drawing/2014/main" id="{CA76082D-9812-E94D-9352-F1B0F073E29B}"/>
              </a:ext>
            </a:extLst>
          </p:cNvPr>
          <p:cNvSpPr/>
          <p:nvPr/>
        </p:nvSpPr>
        <p:spPr>
          <a:xfrm>
            <a:off x="3421311" y="363423"/>
            <a:ext cx="6692796" cy="2295727"/>
          </a:xfrm>
          <a:prstGeom prst="cloudCallout">
            <a:avLst>
              <a:gd name="adj1" fmla="val -56588"/>
              <a:gd name="adj2" fmla="val 2944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Qu’est-ce que c’est un dossier ? </a:t>
            </a:r>
          </a:p>
          <a:p>
            <a:pPr algn="ctr"/>
            <a:r>
              <a:rPr lang="fr-FR" dirty="0">
                <a:solidFill>
                  <a:srgbClr val="FF0000"/>
                </a:solidFill>
              </a:rPr>
              <a:t>Quelles caractéristiques ça a ? </a:t>
            </a:r>
          </a:p>
          <a:p>
            <a:pPr algn="ctr"/>
            <a:r>
              <a:rPr lang="fr-FR" dirty="0">
                <a:solidFill>
                  <a:srgbClr val="FF0000"/>
                </a:solidFill>
              </a:rPr>
              <a:t>Existe-t-il différents types de dossiers ?</a:t>
            </a:r>
          </a:p>
          <a:p>
            <a:pPr algn="ctr"/>
            <a:r>
              <a:rPr lang="fr-FR" dirty="0">
                <a:solidFill>
                  <a:srgbClr val="FF0000"/>
                </a:solidFill>
              </a:rPr>
              <a:t>Choisit-elle le dossier ? </a:t>
            </a:r>
          </a:p>
        </p:txBody>
      </p:sp>
    </p:spTree>
    <p:extLst>
      <p:ext uri="{BB962C8B-B14F-4D97-AF65-F5344CB8AC3E}">
        <p14:creationId xmlns:p14="http://schemas.microsoft.com/office/powerpoint/2010/main" val="127949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rgbClr val="7030A0"/>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Pensées 4">
            <a:extLst>
              <a:ext uri="{FF2B5EF4-FFF2-40B4-BE49-F238E27FC236}">
                <a16:creationId xmlns:a16="http://schemas.microsoft.com/office/drawing/2014/main" id="{CA76082D-9812-E94D-9352-F1B0F073E29B}"/>
              </a:ext>
            </a:extLst>
          </p:cNvPr>
          <p:cNvSpPr/>
          <p:nvPr/>
        </p:nvSpPr>
        <p:spPr>
          <a:xfrm>
            <a:off x="3286502" y="4374494"/>
            <a:ext cx="4495626" cy="1711622"/>
          </a:xfrm>
          <a:prstGeom prst="cloudCallout">
            <a:avLst>
              <a:gd name="adj1" fmla="val -56588"/>
              <a:gd name="adj2" fmla="val 2944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Que retrouve-t-on dans ces procédures ? </a:t>
            </a:r>
          </a:p>
        </p:txBody>
      </p:sp>
    </p:spTree>
    <p:extLst>
      <p:ext uri="{BB962C8B-B14F-4D97-AF65-F5344CB8AC3E}">
        <p14:creationId xmlns:p14="http://schemas.microsoft.com/office/powerpoint/2010/main" val="250846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rgbClr val="7030A0"/>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Pensées 4">
            <a:extLst>
              <a:ext uri="{FF2B5EF4-FFF2-40B4-BE49-F238E27FC236}">
                <a16:creationId xmlns:a16="http://schemas.microsoft.com/office/drawing/2014/main" id="{CA76082D-9812-E94D-9352-F1B0F073E29B}"/>
              </a:ext>
            </a:extLst>
          </p:cNvPr>
          <p:cNvSpPr/>
          <p:nvPr/>
        </p:nvSpPr>
        <p:spPr>
          <a:xfrm>
            <a:off x="4333056" y="1466824"/>
            <a:ext cx="5788114" cy="1711622"/>
          </a:xfrm>
          <a:prstGeom prst="cloudCallout">
            <a:avLst>
              <a:gd name="adj1" fmla="val -52891"/>
              <a:gd name="adj2" fmla="val 771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Comment</a:t>
            </a:r>
            <a:r>
              <a:rPr lang="fr-FR" dirty="0">
                <a:solidFill>
                  <a:srgbClr val="FF0000"/>
                </a:solidFill>
              </a:rPr>
              <a:t> fait-elle pour étudier le dossier ? </a:t>
            </a:r>
          </a:p>
          <a:p>
            <a:pPr algn="ctr"/>
            <a:r>
              <a:rPr lang="fr-FR" dirty="0">
                <a:solidFill>
                  <a:srgbClr val="FF0000"/>
                </a:solidFill>
              </a:rPr>
              <a:t>Quelles informations cherche-t-elle ?</a:t>
            </a:r>
          </a:p>
          <a:p>
            <a:pPr algn="ctr"/>
            <a:r>
              <a:rPr lang="fr-FR" dirty="0">
                <a:solidFill>
                  <a:srgbClr val="FF0000"/>
                </a:solidFill>
              </a:rPr>
              <a:t>Pourquoi ? </a:t>
            </a:r>
          </a:p>
        </p:txBody>
      </p:sp>
    </p:spTree>
    <p:extLst>
      <p:ext uri="{BB962C8B-B14F-4D97-AF65-F5344CB8AC3E}">
        <p14:creationId xmlns:p14="http://schemas.microsoft.com/office/powerpoint/2010/main" val="3451346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rgbClr val="7030A0"/>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Pensées 4">
            <a:extLst>
              <a:ext uri="{FF2B5EF4-FFF2-40B4-BE49-F238E27FC236}">
                <a16:creationId xmlns:a16="http://schemas.microsoft.com/office/drawing/2014/main" id="{CA76082D-9812-E94D-9352-F1B0F073E29B}"/>
              </a:ext>
            </a:extLst>
          </p:cNvPr>
          <p:cNvSpPr/>
          <p:nvPr/>
        </p:nvSpPr>
        <p:spPr>
          <a:xfrm>
            <a:off x="4927013" y="898107"/>
            <a:ext cx="6600832" cy="1989740"/>
          </a:xfrm>
          <a:prstGeom prst="cloudCallout">
            <a:avLst>
              <a:gd name="adj1" fmla="val -5732"/>
              <a:gd name="adj2" fmla="val 8501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Comment</a:t>
            </a:r>
            <a:r>
              <a:rPr lang="fr-FR" dirty="0">
                <a:solidFill>
                  <a:srgbClr val="FF0000"/>
                </a:solidFill>
              </a:rPr>
              <a:t> fait-elle pour étudier le dossier ? </a:t>
            </a:r>
          </a:p>
          <a:p>
            <a:pPr algn="ctr"/>
            <a:r>
              <a:rPr lang="fr-FR" dirty="0">
                <a:solidFill>
                  <a:srgbClr val="FF0000"/>
                </a:solidFill>
              </a:rPr>
              <a:t>Quelles informations cherche-t-elle ?</a:t>
            </a:r>
          </a:p>
          <a:p>
            <a:pPr algn="ctr"/>
            <a:r>
              <a:rPr lang="fr-FR" dirty="0">
                <a:solidFill>
                  <a:srgbClr val="FF0000"/>
                </a:solidFill>
              </a:rPr>
              <a:t>Pourquoi ? </a:t>
            </a:r>
          </a:p>
        </p:txBody>
      </p:sp>
      <p:sp>
        <p:nvSpPr>
          <p:cNvPr id="29" name="Pensées 28">
            <a:extLst>
              <a:ext uri="{FF2B5EF4-FFF2-40B4-BE49-F238E27FC236}">
                <a16:creationId xmlns:a16="http://schemas.microsoft.com/office/drawing/2014/main" id="{ED90D265-8EB4-F640-BFB2-F36BC406AD4A}"/>
              </a:ext>
            </a:extLst>
          </p:cNvPr>
          <p:cNvSpPr/>
          <p:nvPr/>
        </p:nvSpPr>
        <p:spPr>
          <a:xfrm>
            <a:off x="4936202" y="882513"/>
            <a:ext cx="6591643" cy="2005334"/>
          </a:xfrm>
          <a:prstGeom prst="cloudCallout">
            <a:avLst>
              <a:gd name="adj1" fmla="val -34591"/>
              <a:gd name="adj2" fmla="val 8398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Comment </a:t>
            </a:r>
            <a:r>
              <a:rPr lang="fr-FR" dirty="0">
                <a:solidFill>
                  <a:srgbClr val="FF0000"/>
                </a:solidFill>
              </a:rPr>
              <a:t>mène-t-elle ces appels ? </a:t>
            </a:r>
          </a:p>
          <a:p>
            <a:pPr algn="ctr"/>
            <a:r>
              <a:rPr lang="fr-FR" dirty="0">
                <a:solidFill>
                  <a:srgbClr val="FF0000"/>
                </a:solidFill>
              </a:rPr>
              <a:t>Que cherche-t-elle comme information ? </a:t>
            </a:r>
          </a:p>
          <a:p>
            <a:pPr algn="ctr"/>
            <a:r>
              <a:rPr lang="fr-FR" dirty="0">
                <a:solidFill>
                  <a:srgbClr val="FF0000"/>
                </a:solidFill>
              </a:rPr>
              <a:t>Comment « désamorce-t-elle » les tensions ? </a:t>
            </a:r>
          </a:p>
        </p:txBody>
      </p:sp>
    </p:spTree>
    <p:extLst>
      <p:ext uri="{BB962C8B-B14F-4D97-AF65-F5344CB8AC3E}">
        <p14:creationId xmlns:p14="http://schemas.microsoft.com/office/powerpoint/2010/main" val="554832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rgbClr val="7030A0"/>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Pensées 4">
            <a:extLst>
              <a:ext uri="{FF2B5EF4-FFF2-40B4-BE49-F238E27FC236}">
                <a16:creationId xmlns:a16="http://schemas.microsoft.com/office/drawing/2014/main" id="{CA76082D-9812-E94D-9352-F1B0F073E29B}"/>
              </a:ext>
            </a:extLst>
          </p:cNvPr>
          <p:cNvSpPr/>
          <p:nvPr/>
        </p:nvSpPr>
        <p:spPr>
          <a:xfrm>
            <a:off x="5174166" y="1148814"/>
            <a:ext cx="6082400" cy="2059190"/>
          </a:xfrm>
          <a:prstGeom prst="cloudCallout">
            <a:avLst>
              <a:gd name="adj1" fmla="val 21384"/>
              <a:gd name="adj2" fmla="val 8012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Comment </a:t>
            </a:r>
            <a:r>
              <a:rPr lang="fr-FR" dirty="0">
                <a:solidFill>
                  <a:srgbClr val="FF0000"/>
                </a:solidFill>
              </a:rPr>
              <a:t>fait-elle pour prendre la décision ? Quels sont les critères ?</a:t>
            </a:r>
          </a:p>
        </p:txBody>
      </p:sp>
    </p:spTree>
    <p:extLst>
      <p:ext uri="{BB962C8B-B14F-4D97-AF65-F5344CB8AC3E}">
        <p14:creationId xmlns:p14="http://schemas.microsoft.com/office/powerpoint/2010/main" val="175497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itre 5">
            <a:extLst>
              <a:ext uri="{FF2B5EF4-FFF2-40B4-BE49-F238E27FC236}">
                <a16:creationId xmlns:a16="http://schemas.microsoft.com/office/drawing/2014/main" id="{A969201A-7AC7-E13C-43B4-8FBDF7D979A7}"/>
              </a:ext>
            </a:extLst>
          </p:cNvPr>
          <p:cNvSpPr txBox="1"/>
          <p:nvPr/>
        </p:nvSpPr>
        <p:spPr>
          <a:xfrm>
            <a:off x="440574" y="2297871"/>
            <a:ext cx="10869110" cy="32316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lgn="ctr">
              <a:defRPr sz="2800">
                <a:solidFill>
                  <a:srgbClr val="242156"/>
                </a:solidFill>
                <a:latin typeface="Avenir Heavy"/>
                <a:ea typeface="Avenir Heavy"/>
                <a:cs typeface="Avenir Heavy"/>
                <a:sym typeface="Avenir Heavy"/>
              </a:defRPr>
            </a:lvl1pPr>
          </a:lstStyle>
          <a:p>
            <a:pPr algn="l"/>
            <a:r>
              <a:rPr lang="fr-CA" dirty="0">
                <a:solidFill>
                  <a:schemeClr val="tx1"/>
                </a:solidFill>
                <a:latin typeface="Calibri" panose="020F0502020204030204" pitchFamily="34" charset="0"/>
                <a:cs typeface="Calibri" panose="020F0502020204030204" pitchFamily="34" charset="0"/>
              </a:rPr>
              <a:t>Que nous dit la CNESST ?</a:t>
            </a:r>
          </a:p>
          <a:p>
            <a:pPr algn="l"/>
            <a:r>
              <a:rPr lang="fr-CA" dirty="0">
                <a:solidFill>
                  <a:schemeClr val="tx1"/>
                </a:solidFill>
                <a:latin typeface="Calibri" panose="020F0502020204030204" pitchFamily="34" charset="0"/>
                <a:cs typeface="Calibri" panose="020F0502020204030204" pitchFamily="34" charset="0"/>
              </a:rPr>
              <a:t> </a:t>
            </a:r>
          </a:p>
          <a:p>
            <a:pPr algn="l"/>
            <a:r>
              <a:rPr lang="fr-CA" sz="2000" dirty="0">
                <a:solidFill>
                  <a:schemeClr val="tx1"/>
                </a:solidFill>
                <a:latin typeface="Calibri" panose="020F0502020204030204" pitchFamily="34" charset="0"/>
                <a:cs typeface="Calibri" panose="020F0502020204030204" pitchFamily="34" charset="0"/>
              </a:rPr>
              <a:t>« les facteurs liés à la nature ou à l’organisation du travail ou les facteurs sociaux comme : </a:t>
            </a:r>
          </a:p>
          <a:p>
            <a:pPr marL="457200" indent="-457200" algn="l">
              <a:buFontTx/>
              <a:buChar char="-"/>
            </a:pPr>
            <a:r>
              <a:rPr lang="fr-CA" sz="2000" dirty="0">
                <a:solidFill>
                  <a:schemeClr val="tx1"/>
                </a:solidFill>
                <a:latin typeface="Calibri" panose="020F0502020204030204" pitchFamily="34" charset="0"/>
                <a:cs typeface="Calibri" panose="020F0502020204030204" pitchFamily="34" charset="0"/>
              </a:rPr>
              <a:t>La violence physique ou psychologique, dont la violence conjugale, familiale ou à caractère sexuel</a:t>
            </a:r>
          </a:p>
          <a:p>
            <a:pPr marL="457200" indent="-457200" algn="l">
              <a:buFontTx/>
              <a:buChar char="-"/>
            </a:pPr>
            <a:r>
              <a:rPr lang="fr-CA" sz="2000" dirty="0">
                <a:solidFill>
                  <a:schemeClr val="tx1"/>
                </a:solidFill>
                <a:latin typeface="Calibri" panose="020F0502020204030204" pitchFamily="34" charset="0"/>
                <a:cs typeface="Calibri" panose="020F0502020204030204" pitchFamily="34" charset="0"/>
              </a:rPr>
              <a:t>Le harcèlement psychologique ou sexuel</a:t>
            </a:r>
          </a:p>
          <a:p>
            <a:pPr marL="457200" indent="-457200" algn="l">
              <a:buFontTx/>
              <a:buChar char="-"/>
            </a:pPr>
            <a:r>
              <a:rPr lang="fr-CA" sz="2000" dirty="0">
                <a:solidFill>
                  <a:schemeClr val="tx1"/>
                </a:solidFill>
                <a:latin typeface="Calibri" panose="020F0502020204030204" pitchFamily="34" charset="0"/>
                <a:cs typeface="Calibri" panose="020F0502020204030204" pitchFamily="34" charset="0"/>
              </a:rPr>
              <a:t>Le manque de respect ou l’incivilité</a:t>
            </a:r>
          </a:p>
          <a:p>
            <a:pPr marL="457200" indent="-457200" algn="l">
              <a:buFontTx/>
              <a:buChar char="-"/>
            </a:pPr>
            <a:r>
              <a:rPr lang="fr-CA" sz="2000" dirty="0">
                <a:solidFill>
                  <a:schemeClr val="tx1"/>
                </a:solidFill>
                <a:latin typeface="Calibri" panose="020F0502020204030204" pitchFamily="34" charset="0"/>
                <a:cs typeface="Calibri" panose="020F0502020204030204" pitchFamily="34" charset="0"/>
              </a:rPr>
              <a:t>L’exposition à des événements traumatiques</a:t>
            </a:r>
          </a:p>
          <a:p>
            <a:pPr marL="457200" indent="-457200" algn="l">
              <a:buFontTx/>
              <a:buChar char="-"/>
            </a:pPr>
            <a:r>
              <a:rPr lang="fr-CA" sz="2000" dirty="0">
                <a:solidFill>
                  <a:schemeClr val="tx1"/>
                </a:solidFill>
                <a:latin typeface="Calibri" panose="020F0502020204030204" pitchFamily="34" charset="0"/>
                <a:cs typeface="Calibri" panose="020F0502020204030204" pitchFamily="34" charset="0"/>
              </a:rPr>
              <a:t>La charge de travail élevée »</a:t>
            </a:r>
          </a:p>
          <a:p>
            <a:pPr algn="l"/>
            <a:endParaRPr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880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rgbClr val="7030A0"/>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Pensées 4">
            <a:extLst>
              <a:ext uri="{FF2B5EF4-FFF2-40B4-BE49-F238E27FC236}">
                <a16:creationId xmlns:a16="http://schemas.microsoft.com/office/drawing/2014/main" id="{CA76082D-9812-E94D-9352-F1B0F073E29B}"/>
              </a:ext>
            </a:extLst>
          </p:cNvPr>
          <p:cNvSpPr/>
          <p:nvPr/>
        </p:nvSpPr>
        <p:spPr>
          <a:xfrm>
            <a:off x="5366943" y="2796818"/>
            <a:ext cx="5147480" cy="1577675"/>
          </a:xfrm>
          <a:prstGeom prst="cloudCallout">
            <a:avLst>
              <a:gd name="adj1" fmla="val 28187"/>
              <a:gd name="adj2" fmla="val 8548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Comment</a:t>
            </a:r>
            <a:r>
              <a:rPr lang="fr-FR" dirty="0">
                <a:solidFill>
                  <a:srgbClr val="FF0000"/>
                </a:solidFill>
              </a:rPr>
              <a:t> fait-elle pour annoncer la décision ? </a:t>
            </a:r>
          </a:p>
        </p:txBody>
      </p:sp>
    </p:spTree>
    <p:extLst>
      <p:ext uri="{BB962C8B-B14F-4D97-AF65-F5344CB8AC3E}">
        <p14:creationId xmlns:p14="http://schemas.microsoft.com/office/powerpoint/2010/main" val="1319670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rgbClr val="7030A0"/>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Pensées 4">
            <a:extLst>
              <a:ext uri="{FF2B5EF4-FFF2-40B4-BE49-F238E27FC236}">
                <a16:creationId xmlns:a16="http://schemas.microsoft.com/office/drawing/2014/main" id="{CA76082D-9812-E94D-9352-F1B0F073E29B}"/>
              </a:ext>
            </a:extLst>
          </p:cNvPr>
          <p:cNvSpPr/>
          <p:nvPr/>
        </p:nvSpPr>
        <p:spPr>
          <a:xfrm>
            <a:off x="5316041" y="4144495"/>
            <a:ext cx="5147480" cy="1577675"/>
          </a:xfrm>
          <a:prstGeom prst="cloudCallout">
            <a:avLst>
              <a:gd name="adj1" fmla="val 28187"/>
              <a:gd name="adj2" fmla="val 8548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Comment</a:t>
            </a:r>
            <a:r>
              <a:rPr lang="fr-FR" dirty="0">
                <a:solidFill>
                  <a:srgbClr val="FF0000"/>
                </a:solidFill>
              </a:rPr>
              <a:t> fait-elle pour clôturer le dossier ? </a:t>
            </a:r>
          </a:p>
        </p:txBody>
      </p:sp>
    </p:spTree>
    <p:extLst>
      <p:ext uri="{BB962C8B-B14F-4D97-AF65-F5344CB8AC3E}">
        <p14:creationId xmlns:p14="http://schemas.microsoft.com/office/powerpoint/2010/main" val="334129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6004B5D3-6F68-7446-A69F-B94386B95444}"/>
              </a:ext>
            </a:extLst>
          </p:cNvPr>
          <p:cNvGrpSpPr>
            <a:grpSpLocks noChangeAspect="1"/>
          </p:cNvGrpSpPr>
          <p:nvPr/>
        </p:nvGrpSpPr>
        <p:grpSpPr>
          <a:xfrm>
            <a:off x="1834087" y="3208004"/>
            <a:ext cx="588266" cy="1635702"/>
            <a:chOff x="1415073" y="3569108"/>
            <a:chExt cx="424331" cy="1179872"/>
          </a:xfrm>
          <a:solidFill>
            <a:srgbClr val="7030A0"/>
          </a:solidFill>
        </p:grpSpPr>
        <p:sp>
          <p:nvSpPr>
            <p:cNvPr id="7" name="Rectangle à coins arrondis 6">
              <a:extLst>
                <a:ext uri="{FF2B5EF4-FFF2-40B4-BE49-F238E27FC236}">
                  <a16:creationId xmlns:a16="http://schemas.microsoft.com/office/drawing/2014/main" id="{A4099729-7A5C-0F4B-8B17-4F965B017959}"/>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9D197078-BE93-5447-AB54-1D4C97A9002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8DA48000-BBD6-6842-9614-C9042ADB553D}"/>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a:extLst>
                <a:ext uri="{FF2B5EF4-FFF2-40B4-BE49-F238E27FC236}">
                  <a16:creationId xmlns:a16="http://schemas.microsoft.com/office/drawing/2014/main" id="{AAB0D2BA-2121-E349-B45E-27EAD6575C5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5A2EB5-B415-6648-93B3-9FAE421B0082}"/>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33A582CB-36B9-2E49-8549-17A544D031A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5F509AC0-E94C-F445-B75C-A7D524FA172B}"/>
              </a:ext>
            </a:extLst>
          </p:cNvPr>
          <p:cNvSpPr/>
          <p:nvPr/>
        </p:nvSpPr>
        <p:spPr>
          <a:xfrm>
            <a:off x="1097280" y="5392569"/>
            <a:ext cx="1990165" cy="65920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Procédure</a:t>
            </a:r>
          </a:p>
        </p:txBody>
      </p:sp>
      <p:sp>
        <p:nvSpPr>
          <p:cNvPr id="3" name="Ellipse 2">
            <a:extLst>
              <a:ext uri="{FF2B5EF4-FFF2-40B4-BE49-F238E27FC236}">
                <a16:creationId xmlns:a16="http://schemas.microsoft.com/office/drawing/2014/main" id="{9671E327-1617-B949-B6CF-114AB066316A}"/>
              </a:ext>
            </a:extLst>
          </p:cNvPr>
          <p:cNvSpPr/>
          <p:nvPr/>
        </p:nvSpPr>
        <p:spPr>
          <a:xfrm>
            <a:off x="3087445" y="3507453"/>
            <a:ext cx="1470212"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Étude du dossier</a:t>
            </a:r>
          </a:p>
        </p:txBody>
      </p:sp>
      <p:sp>
        <p:nvSpPr>
          <p:cNvPr id="16" name="Ellipse 15">
            <a:extLst>
              <a:ext uri="{FF2B5EF4-FFF2-40B4-BE49-F238E27FC236}">
                <a16:creationId xmlns:a16="http://schemas.microsoft.com/office/drawing/2014/main" id="{4154BB3A-CDC6-604E-B46D-7B56641594F6}"/>
              </a:ext>
            </a:extLst>
          </p:cNvPr>
          <p:cNvSpPr/>
          <p:nvPr/>
        </p:nvSpPr>
        <p:spPr>
          <a:xfrm>
            <a:off x="5009189" y="3531517"/>
            <a:ext cx="1324483"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client</a:t>
            </a:r>
          </a:p>
        </p:txBody>
      </p:sp>
      <p:sp>
        <p:nvSpPr>
          <p:cNvPr id="17" name="Ellipse 16">
            <a:extLst>
              <a:ext uri="{FF2B5EF4-FFF2-40B4-BE49-F238E27FC236}">
                <a16:creationId xmlns:a16="http://schemas.microsoft.com/office/drawing/2014/main" id="{29EE2F91-0BFC-4545-B703-6C2FBF0CE4BA}"/>
              </a:ext>
            </a:extLst>
          </p:cNvPr>
          <p:cNvSpPr/>
          <p:nvPr/>
        </p:nvSpPr>
        <p:spPr>
          <a:xfrm>
            <a:off x="6828066" y="3531517"/>
            <a:ext cx="1699396"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employeur</a:t>
            </a:r>
          </a:p>
        </p:txBody>
      </p:sp>
      <p:sp>
        <p:nvSpPr>
          <p:cNvPr id="18" name="Ellipse 17">
            <a:extLst>
              <a:ext uri="{FF2B5EF4-FFF2-40B4-BE49-F238E27FC236}">
                <a16:creationId xmlns:a16="http://schemas.microsoft.com/office/drawing/2014/main" id="{9E321E7D-1DB4-4A4A-9446-059FF0BE04F0}"/>
              </a:ext>
            </a:extLst>
          </p:cNvPr>
          <p:cNvSpPr/>
          <p:nvPr/>
        </p:nvSpPr>
        <p:spPr>
          <a:xfrm>
            <a:off x="9021856" y="3536741"/>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Décision</a:t>
            </a:r>
          </a:p>
        </p:txBody>
      </p:sp>
      <p:sp>
        <p:nvSpPr>
          <p:cNvPr id="19" name="Ellipse 18">
            <a:extLst>
              <a:ext uri="{FF2B5EF4-FFF2-40B4-BE49-F238E27FC236}">
                <a16:creationId xmlns:a16="http://schemas.microsoft.com/office/drawing/2014/main" id="{9CBFE99C-5003-7C42-8A4A-CCBE18DAD9AC}"/>
              </a:ext>
            </a:extLst>
          </p:cNvPr>
          <p:cNvSpPr/>
          <p:nvPr/>
        </p:nvSpPr>
        <p:spPr>
          <a:xfrm>
            <a:off x="9021856" y="4720077"/>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Informer de la décision</a:t>
            </a:r>
          </a:p>
        </p:txBody>
      </p:sp>
      <p:sp>
        <p:nvSpPr>
          <p:cNvPr id="20" name="Ellipse 19">
            <a:extLst>
              <a:ext uri="{FF2B5EF4-FFF2-40B4-BE49-F238E27FC236}">
                <a16:creationId xmlns:a16="http://schemas.microsoft.com/office/drawing/2014/main" id="{8F60C8BF-EAA0-FD4D-82E3-B71673C8168C}"/>
              </a:ext>
            </a:extLst>
          </p:cNvPr>
          <p:cNvSpPr/>
          <p:nvPr/>
        </p:nvSpPr>
        <p:spPr>
          <a:xfrm>
            <a:off x="9021856" y="5923243"/>
            <a:ext cx="2277035" cy="80102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Clôturer le dossier</a:t>
            </a:r>
          </a:p>
        </p:txBody>
      </p:sp>
      <p:sp>
        <p:nvSpPr>
          <p:cNvPr id="4" name="Flèche vers le bas 3">
            <a:extLst>
              <a:ext uri="{FF2B5EF4-FFF2-40B4-BE49-F238E27FC236}">
                <a16:creationId xmlns:a16="http://schemas.microsoft.com/office/drawing/2014/main" id="{455C598B-0E22-7F43-9FA3-AABBBEADFA40}"/>
              </a:ext>
            </a:extLst>
          </p:cNvPr>
          <p:cNvSpPr/>
          <p:nvPr/>
        </p:nvSpPr>
        <p:spPr>
          <a:xfrm>
            <a:off x="1947736" y="2567878"/>
            <a:ext cx="325112" cy="53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BA16EAD-4CCD-AE42-BFFB-915F39A8F8AF}"/>
              </a:ext>
            </a:extLst>
          </p:cNvPr>
          <p:cNvSpPr/>
          <p:nvPr/>
        </p:nvSpPr>
        <p:spPr>
          <a:xfrm>
            <a:off x="1133139" y="1972765"/>
            <a:ext cx="1954306" cy="699741"/>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Dossier</a:t>
            </a:r>
          </a:p>
        </p:txBody>
      </p:sp>
      <p:cxnSp>
        <p:nvCxnSpPr>
          <p:cNvPr id="13" name="Connecteur droit avec flèche 12">
            <a:extLst>
              <a:ext uri="{FF2B5EF4-FFF2-40B4-BE49-F238E27FC236}">
                <a16:creationId xmlns:a16="http://schemas.microsoft.com/office/drawing/2014/main" id="{8CBFDFF3-C44F-064E-9B43-1978B9B36A92}"/>
              </a:ext>
            </a:extLst>
          </p:cNvPr>
          <p:cNvCxnSpPr/>
          <p:nvPr/>
        </p:nvCxnSpPr>
        <p:spPr>
          <a:xfrm>
            <a:off x="2130002" y="4938253"/>
            <a:ext cx="0" cy="36467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A7DB998-EA6F-AA4B-B04B-3C1F1D2B2A7D}"/>
              </a:ext>
            </a:extLst>
          </p:cNvPr>
          <p:cNvCxnSpPr>
            <a:cxnSpLocks/>
          </p:cNvCxnSpPr>
          <p:nvPr/>
        </p:nvCxnSpPr>
        <p:spPr>
          <a:xfrm>
            <a:off x="2602601"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D09FBB80-4D60-774E-880B-A11BEE633F62}"/>
              </a:ext>
            </a:extLst>
          </p:cNvPr>
          <p:cNvCxnSpPr>
            <a:cxnSpLocks/>
          </p:cNvCxnSpPr>
          <p:nvPr/>
        </p:nvCxnSpPr>
        <p:spPr>
          <a:xfrm>
            <a:off x="4597656" y="3907963"/>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FB3DE7E-15BD-A747-835B-6D959FB8887B}"/>
              </a:ext>
            </a:extLst>
          </p:cNvPr>
          <p:cNvCxnSpPr>
            <a:cxnSpLocks/>
          </p:cNvCxnSpPr>
          <p:nvPr/>
        </p:nvCxnSpPr>
        <p:spPr>
          <a:xfrm>
            <a:off x="6394029" y="3911892"/>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19B316-85EB-834C-A2F5-5558E3E0DC76}"/>
              </a:ext>
            </a:extLst>
          </p:cNvPr>
          <p:cNvCxnSpPr>
            <a:cxnSpLocks/>
          </p:cNvCxnSpPr>
          <p:nvPr/>
        </p:nvCxnSpPr>
        <p:spPr>
          <a:xfrm>
            <a:off x="8593991" y="3932027"/>
            <a:ext cx="373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6724E5-64CE-CD40-B6CA-429A922C0235}"/>
              </a:ext>
            </a:extLst>
          </p:cNvPr>
          <p:cNvCxnSpPr>
            <a:cxnSpLocks/>
          </p:cNvCxnSpPr>
          <p:nvPr/>
        </p:nvCxnSpPr>
        <p:spPr>
          <a:xfrm>
            <a:off x="10121170" y="4374494"/>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5B6437C-0E14-9844-8537-096B38559AAB}"/>
              </a:ext>
            </a:extLst>
          </p:cNvPr>
          <p:cNvCxnSpPr>
            <a:cxnSpLocks/>
          </p:cNvCxnSpPr>
          <p:nvPr/>
        </p:nvCxnSpPr>
        <p:spPr>
          <a:xfrm>
            <a:off x="10160373" y="5571987"/>
            <a:ext cx="0" cy="30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Pensées 4">
            <a:extLst>
              <a:ext uri="{FF2B5EF4-FFF2-40B4-BE49-F238E27FC236}">
                <a16:creationId xmlns:a16="http://schemas.microsoft.com/office/drawing/2014/main" id="{CA76082D-9812-E94D-9352-F1B0F073E29B}"/>
              </a:ext>
            </a:extLst>
          </p:cNvPr>
          <p:cNvSpPr/>
          <p:nvPr/>
        </p:nvSpPr>
        <p:spPr>
          <a:xfrm rot="832517">
            <a:off x="6328412" y="1089082"/>
            <a:ext cx="5147480" cy="1577675"/>
          </a:xfrm>
          <a:prstGeom prst="cloudCallout">
            <a:avLst>
              <a:gd name="adj1" fmla="val -40281"/>
              <a:gd name="adj2" fmla="val 7588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Fait-elle dossier par dossier ? </a:t>
            </a:r>
            <a:endParaRPr lang="fr-FR" dirty="0">
              <a:solidFill>
                <a:srgbClr val="FF0000"/>
              </a:solidFill>
            </a:endParaRPr>
          </a:p>
        </p:txBody>
      </p:sp>
    </p:spTree>
    <p:extLst>
      <p:ext uri="{BB962C8B-B14F-4D97-AF65-F5344CB8AC3E}">
        <p14:creationId xmlns:p14="http://schemas.microsoft.com/office/powerpoint/2010/main" val="2358580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EXEMPLE CONCRET</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Connecteur droit 21">
            <a:extLst>
              <a:ext uri="{FF2B5EF4-FFF2-40B4-BE49-F238E27FC236}">
                <a16:creationId xmlns:a16="http://schemas.microsoft.com/office/drawing/2014/main" id="{C6BBA5F8-33B2-A848-A862-083348409624}"/>
              </a:ext>
            </a:extLst>
          </p:cNvPr>
          <p:cNvCxnSpPr>
            <a:cxnSpLocks/>
          </p:cNvCxnSpPr>
          <p:nvPr/>
        </p:nvCxnSpPr>
        <p:spPr>
          <a:xfrm>
            <a:off x="856034" y="2230244"/>
            <a:ext cx="0" cy="4034369"/>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5A8E51D1-08CE-9C4F-AA59-BD76203C9B6E}"/>
              </a:ext>
            </a:extLst>
          </p:cNvPr>
          <p:cNvCxnSpPr>
            <a:cxnSpLocks/>
          </p:cNvCxnSpPr>
          <p:nvPr/>
        </p:nvCxnSpPr>
        <p:spPr>
          <a:xfrm flipH="1">
            <a:off x="856035" y="6264613"/>
            <a:ext cx="835487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448B7D4-516F-4945-B804-4E51AA25F5AA}"/>
              </a:ext>
            </a:extLst>
          </p:cNvPr>
          <p:cNvSpPr/>
          <p:nvPr/>
        </p:nvSpPr>
        <p:spPr>
          <a:xfrm>
            <a:off x="2684207" y="3361653"/>
            <a:ext cx="904568" cy="13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8" name="Rectangle 37">
            <a:extLst>
              <a:ext uri="{FF2B5EF4-FFF2-40B4-BE49-F238E27FC236}">
                <a16:creationId xmlns:a16="http://schemas.microsoft.com/office/drawing/2014/main" id="{C4EF1AF5-81DE-1D42-B7B6-3BD37DE70E24}"/>
              </a:ext>
            </a:extLst>
          </p:cNvPr>
          <p:cNvSpPr/>
          <p:nvPr/>
        </p:nvSpPr>
        <p:spPr>
          <a:xfrm flipV="1">
            <a:off x="5201264" y="4179029"/>
            <a:ext cx="117988" cy="136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40" name="Rectangle 39">
            <a:extLst>
              <a:ext uri="{FF2B5EF4-FFF2-40B4-BE49-F238E27FC236}">
                <a16:creationId xmlns:a16="http://schemas.microsoft.com/office/drawing/2014/main" id="{B3466603-547A-6F49-A211-8B6E697D82B9}"/>
              </a:ext>
            </a:extLst>
          </p:cNvPr>
          <p:cNvSpPr/>
          <p:nvPr/>
        </p:nvSpPr>
        <p:spPr>
          <a:xfrm>
            <a:off x="6341805" y="4996405"/>
            <a:ext cx="501447" cy="13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25" name="Rectangle 24">
            <a:extLst>
              <a:ext uri="{FF2B5EF4-FFF2-40B4-BE49-F238E27FC236}">
                <a16:creationId xmlns:a16="http://schemas.microsoft.com/office/drawing/2014/main" id="{61A0F5E3-F5AD-5648-84EF-EF28C4F665A9}"/>
              </a:ext>
            </a:extLst>
          </p:cNvPr>
          <p:cNvSpPr/>
          <p:nvPr/>
        </p:nvSpPr>
        <p:spPr>
          <a:xfrm>
            <a:off x="1097280" y="2544277"/>
            <a:ext cx="937997" cy="1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4B83E9CF-B5E6-DB43-A5B7-0684EC5810DA}"/>
              </a:ext>
            </a:extLst>
          </p:cNvPr>
          <p:cNvSpPr/>
          <p:nvPr/>
        </p:nvSpPr>
        <p:spPr>
          <a:xfrm>
            <a:off x="5859775" y="2544277"/>
            <a:ext cx="482031" cy="1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B1626615-EA65-134D-937E-2EC43CB732EF}"/>
              </a:ext>
            </a:extLst>
          </p:cNvPr>
          <p:cNvSpPr/>
          <p:nvPr/>
        </p:nvSpPr>
        <p:spPr>
          <a:xfrm>
            <a:off x="3588775" y="3770341"/>
            <a:ext cx="678425" cy="13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49" name="Rectangle 48">
            <a:extLst>
              <a:ext uri="{FF2B5EF4-FFF2-40B4-BE49-F238E27FC236}">
                <a16:creationId xmlns:a16="http://schemas.microsoft.com/office/drawing/2014/main" id="{C42B0327-1E7B-C649-B4B6-54064E86B292}"/>
              </a:ext>
            </a:extLst>
          </p:cNvPr>
          <p:cNvSpPr/>
          <p:nvPr/>
        </p:nvSpPr>
        <p:spPr>
          <a:xfrm>
            <a:off x="4522839" y="3770341"/>
            <a:ext cx="678425" cy="13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5" name="Rectangle 34">
            <a:extLst>
              <a:ext uri="{FF2B5EF4-FFF2-40B4-BE49-F238E27FC236}">
                <a16:creationId xmlns:a16="http://schemas.microsoft.com/office/drawing/2014/main" id="{A772427E-DAF1-3E4A-8A74-D4E1D144DBB7}"/>
              </a:ext>
            </a:extLst>
          </p:cNvPr>
          <p:cNvSpPr/>
          <p:nvPr/>
        </p:nvSpPr>
        <p:spPr>
          <a:xfrm>
            <a:off x="2035277" y="2952965"/>
            <a:ext cx="648929" cy="13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1F164A2D-B3CD-454C-9A25-A8D8CD1A5AF7}"/>
              </a:ext>
            </a:extLst>
          </p:cNvPr>
          <p:cNvSpPr/>
          <p:nvPr/>
        </p:nvSpPr>
        <p:spPr>
          <a:xfrm>
            <a:off x="4267200" y="2952965"/>
            <a:ext cx="255639" cy="13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5B236403-EEDA-EE46-A973-645EEFACC23F}"/>
              </a:ext>
            </a:extLst>
          </p:cNvPr>
          <p:cNvSpPr/>
          <p:nvPr/>
        </p:nvSpPr>
        <p:spPr>
          <a:xfrm flipV="1">
            <a:off x="5319252" y="4587717"/>
            <a:ext cx="540523" cy="136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1" name="ZoneTexte 60">
            <a:extLst>
              <a:ext uri="{FF2B5EF4-FFF2-40B4-BE49-F238E27FC236}">
                <a16:creationId xmlns:a16="http://schemas.microsoft.com/office/drawing/2014/main" id="{B5123EA6-F3AA-7547-B0F8-695AA5C3C86B}"/>
              </a:ext>
            </a:extLst>
          </p:cNvPr>
          <p:cNvSpPr txBox="1"/>
          <p:nvPr/>
        </p:nvSpPr>
        <p:spPr>
          <a:xfrm>
            <a:off x="3978123" y="6308753"/>
            <a:ext cx="1767856" cy="369332"/>
          </a:xfrm>
          <a:prstGeom prst="rect">
            <a:avLst/>
          </a:prstGeom>
          <a:noFill/>
        </p:spPr>
        <p:txBody>
          <a:bodyPr wrap="none" rtlCol="0">
            <a:spAutoFit/>
          </a:bodyPr>
          <a:lstStyle/>
          <a:p>
            <a:r>
              <a:rPr lang="fr-FR" dirty="0"/>
              <a:t>Heures de travail</a:t>
            </a:r>
          </a:p>
        </p:txBody>
      </p:sp>
      <p:sp>
        <p:nvSpPr>
          <p:cNvPr id="62" name="ZoneTexte 61">
            <a:extLst>
              <a:ext uri="{FF2B5EF4-FFF2-40B4-BE49-F238E27FC236}">
                <a16:creationId xmlns:a16="http://schemas.microsoft.com/office/drawing/2014/main" id="{1E758BD2-192F-5B47-8914-DA3155262800}"/>
              </a:ext>
            </a:extLst>
          </p:cNvPr>
          <p:cNvSpPr txBox="1"/>
          <p:nvPr/>
        </p:nvSpPr>
        <p:spPr>
          <a:xfrm rot="16200000">
            <a:off x="93866" y="4060915"/>
            <a:ext cx="962956" cy="369332"/>
          </a:xfrm>
          <a:prstGeom prst="rect">
            <a:avLst/>
          </a:prstGeom>
          <a:noFill/>
        </p:spPr>
        <p:txBody>
          <a:bodyPr wrap="none" rtlCol="0">
            <a:spAutoFit/>
          </a:bodyPr>
          <a:lstStyle/>
          <a:p>
            <a:r>
              <a:rPr lang="fr-FR" dirty="0"/>
              <a:t>Dossiers</a:t>
            </a:r>
          </a:p>
        </p:txBody>
      </p:sp>
      <p:sp>
        <p:nvSpPr>
          <p:cNvPr id="63" name="Bulle ronde 62">
            <a:extLst>
              <a:ext uri="{FF2B5EF4-FFF2-40B4-BE49-F238E27FC236}">
                <a16:creationId xmlns:a16="http://schemas.microsoft.com/office/drawing/2014/main" id="{C6BA850B-669A-D340-9718-33BD8059A73D}"/>
              </a:ext>
            </a:extLst>
          </p:cNvPr>
          <p:cNvSpPr/>
          <p:nvPr/>
        </p:nvSpPr>
        <p:spPr>
          <a:xfrm>
            <a:off x="1566278" y="1546969"/>
            <a:ext cx="1973766" cy="877751"/>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Le client ne répond pas</a:t>
            </a:r>
          </a:p>
        </p:txBody>
      </p:sp>
      <p:sp>
        <p:nvSpPr>
          <p:cNvPr id="65" name="Bulle ronde 64">
            <a:extLst>
              <a:ext uri="{FF2B5EF4-FFF2-40B4-BE49-F238E27FC236}">
                <a16:creationId xmlns:a16="http://schemas.microsoft.com/office/drawing/2014/main" id="{42E2C06E-046F-F143-89EC-C453300055B6}"/>
              </a:ext>
            </a:extLst>
          </p:cNvPr>
          <p:cNvSpPr/>
          <p:nvPr/>
        </p:nvSpPr>
        <p:spPr>
          <a:xfrm>
            <a:off x="3061863" y="2363540"/>
            <a:ext cx="1973766" cy="877751"/>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Dossier trop compliqué, à faire plus tard</a:t>
            </a:r>
          </a:p>
        </p:txBody>
      </p:sp>
      <p:sp>
        <p:nvSpPr>
          <p:cNvPr id="64" name="Bulle ronde 63">
            <a:extLst>
              <a:ext uri="{FF2B5EF4-FFF2-40B4-BE49-F238E27FC236}">
                <a16:creationId xmlns:a16="http://schemas.microsoft.com/office/drawing/2014/main" id="{2AF86423-2F1B-FC44-B46F-1F38C344A8D1}"/>
              </a:ext>
            </a:extLst>
          </p:cNvPr>
          <p:cNvSpPr/>
          <p:nvPr/>
        </p:nvSpPr>
        <p:spPr>
          <a:xfrm>
            <a:off x="2212612" y="1980799"/>
            <a:ext cx="1973766" cy="877751"/>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L’employeur ne répond pas</a:t>
            </a:r>
          </a:p>
        </p:txBody>
      </p:sp>
      <p:sp>
        <p:nvSpPr>
          <p:cNvPr id="66" name="Bulle ronde 65">
            <a:extLst>
              <a:ext uri="{FF2B5EF4-FFF2-40B4-BE49-F238E27FC236}">
                <a16:creationId xmlns:a16="http://schemas.microsoft.com/office/drawing/2014/main" id="{5693B43E-509B-3047-A103-B7E7C8134261}"/>
              </a:ext>
            </a:extLst>
          </p:cNvPr>
          <p:cNvSpPr/>
          <p:nvPr/>
        </p:nvSpPr>
        <p:spPr>
          <a:xfrm>
            <a:off x="2590269" y="2011601"/>
            <a:ext cx="1973766" cy="877751"/>
          </a:xfrm>
          <a:prstGeom prst="wedgeEllipseCallout">
            <a:avLst>
              <a:gd name="adj1" fmla="val 35099"/>
              <a:gd name="adj2" fmla="val 5106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L’employeur rappelle !</a:t>
            </a:r>
          </a:p>
        </p:txBody>
      </p:sp>
      <p:sp>
        <p:nvSpPr>
          <p:cNvPr id="67" name="Bulle ronde 66">
            <a:extLst>
              <a:ext uri="{FF2B5EF4-FFF2-40B4-BE49-F238E27FC236}">
                <a16:creationId xmlns:a16="http://schemas.microsoft.com/office/drawing/2014/main" id="{306523F1-9AA7-784C-BB90-12997B33F637}"/>
              </a:ext>
            </a:extLst>
          </p:cNvPr>
          <p:cNvSpPr/>
          <p:nvPr/>
        </p:nvSpPr>
        <p:spPr>
          <a:xfrm>
            <a:off x="4273375" y="1982643"/>
            <a:ext cx="1973766" cy="877751"/>
          </a:xfrm>
          <a:prstGeom prst="wedgeEllipseCallout">
            <a:avLst>
              <a:gd name="adj1" fmla="val -34958"/>
              <a:gd name="adj2" fmla="val 5868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Je n’ai pas la réponse à sa question</a:t>
            </a:r>
          </a:p>
        </p:txBody>
      </p:sp>
      <p:sp>
        <p:nvSpPr>
          <p:cNvPr id="68" name="Bulle ronde 67">
            <a:extLst>
              <a:ext uri="{FF2B5EF4-FFF2-40B4-BE49-F238E27FC236}">
                <a16:creationId xmlns:a16="http://schemas.microsoft.com/office/drawing/2014/main" id="{03D7B43C-6A5F-7A4F-9EB3-E31690F51414}"/>
              </a:ext>
            </a:extLst>
          </p:cNvPr>
          <p:cNvSpPr/>
          <p:nvPr/>
        </p:nvSpPr>
        <p:spPr>
          <a:xfrm>
            <a:off x="5267691" y="3199003"/>
            <a:ext cx="1973766" cy="877751"/>
          </a:xfrm>
          <a:prstGeom prst="wedgeEllipseCallout">
            <a:avLst>
              <a:gd name="adj1" fmla="val -43433"/>
              <a:gd name="adj2" fmla="val 612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Un collègue demande de l’aide</a:t>
            </a:r>
          </a:p>
        </p:txBody>
      </p:sp>
      <p:sp>
        <p:nvSpPr>
          <p:cNvPr id="69" name="Bulle ronde 68">
            <a:extLst>
              <a:ext uri="{FF2B5EF4-FFF2-40B4-BE49-F238E27FC236}">
                <a16:creationId xmlns:a16="http://schemas.microsoft.com/office/drawing/2014/main" id="{4B76400B-00E3-AD42-8873-BA1EE2A5E6C6}"/>
              </a:ext>
            </a:extLst>
          </p:cNvPr>
          <p:cNvSpPr/>
          <p:nvPr/>
        </p:nvSpPr>
        <p:spPr>
          <a:xfrm>
            <a:off x="4214381" y="4936030"/>
            <a:ext cx="1973766" cy="877751"/>
          </a:xfrm>
          <a:prstGeom prst="wedgeEllipseCallout">
            <a:avLst>
              <a:gd name="adj1" fmla="val 13064"/>
              <a:gd name="adj2" fmla="val -6962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Un dossier urgent m’est attribué</a:t>
            </a:r>
          </a:p>
        </p:txBody>
      </p:sp>
      <p:sp>
        <p:nvSpPr>
          <p:cNvPr id="70" name="Bulle ronde 69">
            <a:extLst>
              <a:ext uri="{FF2B5EF4-FFF2-40B4-BE49-F238E27FC236}">
                <a16:creationId xmlns:a16="http://schemas.microsoft.com/office/drawing/2014/main" id="{F79ED373-DD7A-8241-BB7B-46A5F5F213F1}"/>
              </a:ext>
            </a:extLst>
          </p:cNvPr>
          <p:cNvSpPr/>
          <p:nvPr/>
        </p:nvSpPr>
        <p:spPr>
          <a:xfrm>
            <a:off x="4638497" y="2903712"/>
            <a:ext cx="1973766" cy="877751"/>
          </a:xfrm>
          <a:prstGeom prst="wedgeEllipseCallout">
            <a:avLst>
              <a:gd name="adj1" fmla="val 13064"/>
              <a:gd name="adj2" fmla="val -6962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Le client rappelle</a:t>
            </a:r>
          </a:p>
        </p:txBody>
      </p:sp>
      <p:sp>
        <p:nvSpPr>
          <p:cNvPr id="71" name="Bulle ronde 70">
            <a:extLst>
              <a:ext uri="{FF2B5EF4-FFF2-40B4-BE49-F238E27FC236}">
                <a16:creationId xmlns:a16="http://schemas.microsoft.com/office/drawing/2014/main" id="{88C704C8-33C0-6F49-9C97-9F6924099E7C}"/>
              </a:ext>
            </a:extLst>
          </p:cNvPr>
          <p:cNvSpPr/>
          <p:nvPr/>
        </p:nvSpPr>
        <p:spPr>
          <a:xfrm>
            <a:off x="5122971" y="5321559"/>
            <a:ext cx="1973766" cy="877751"/>
          </a:xfrm>
          <a:prstGeom prst="wedgeEllipseCallout">
            <a:avLst>
              <a:gd name="adj1" fmla="val 13064"/>
              <a:gd name="adj2" fmla="val -6962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Un autre dossier urgent m’est attribué</a:t>
            </a:r>
          </a:p>
        </p:txBody>
      </p:sp>
      <p:sp>
        <p:nvSpPr>
          <p:cNvPr id="73" name="Rectangle 72">
            <a:extLst>
              <a:ext uri="{FF2B5EF4-FFF2-40B4-BE49-F238E27FC236}">
                <a16:creationId xmlns:a16="http://schemas.microsoft.com/office/drawing/2014/main" id="{2B3FDC49-991B-3F41-817E-13F49368693B}"/>
              </a:ext>
            </a:extLst>
          </p:cNvPr>
          <p:cNvSpPr/>
          <p:nvPr/>
        </p:nvSpPr>
        <p:spPr>
          <a:xfrm>
            <a:off x="7934004" y="3250528"/>
            <a:ext cx="3751192" cy="115766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FF0000"/>
                </a:solidFill>
              </a:rPr>
              <a:t>Quel impact du changement de procédures ?</a:t>
            </a:r>
          </a:p>
        </p:txBody>
      </p:sp>
      <p:sp>
        <p:nvSpPr>
          <p:cNvPr id="30" name="Rectangle 29">
            <a:extLst>
              <a:ext uri="{FF2B5EF4-FFF2-40B4-BE49-F238E27FC236}">
                <a16:creationId xmlns:a16="http://schemas.microsoft.com/office/drawing/2014/main" id="{BB2A0604-B500-5042-BB6C-AC6373E7317C}"/>
              </a:ext>
            </a:extLst>
          </p:cNvPr>
          <p:cNvSpPr/>
          <p:nvPr/>
        </p:nvSpPr>
        <p:spPr>
          <a:xfrm>
            <a:off x="6843252" y="1301646"/>
            <a:ext cx="4935882" cy="115766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F0000"/>
                </a:solidFill>
              </a:rPr>
              <a:t>Tout ça dans une pression à l’objectif : </a:t>
            </a:r>
            <a:r>
              <a:rPr lang="fr-FR" sz="2000" dirty="0">
                <a:solidFill>
                  <a:srgbClr val="FF0000"/>
                </a:solidFill>
              </a:rPr>
              <a:t>pour l’entreprise, « bien faire son travail », c’est régler 30 dossiers par semaine.</a:t>
            </a:r>
            <a:r>
              <a:rPr lang="fr-FR" sz="2000" b="1" dirty="0">
                <a:solidFill>
                  <a:srgbClr val="FF0000"/>
                </a:solidFill>
              </a:rPr>
              <a:t> </a:t>
            </a:r>
            <a:endParaRPr lang="fr-FR" sz="2000" dirty="0">
              <a:solidFill>
                <a:srgbClr val="FF0000"/>
              </a:solidFill>
            </a:endParaRPr>
          </a:p>
        </p:txBody>
      </p:sp>
    </p:spTree>
    <p:extLst>
      <p:ext uri="{BB962C8B-B14F-4D97-AF65-F5344CB8AC3E}">
        <p14:creationId xmlns:p14="http://schemas.microsoft.com/office/powerpoint/2010/main" val="6756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6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67"/>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6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6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7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P spid="50" grpId="0" animBg="1"/>
      <p:bldP spid="37" grpId="0" animBg="1"/>
      <p:bldP spid="49" grpId="0" animBg="1"/>
      <p:bldP spid="35" grpId="0" animBg="1"/>
      <p:bldP spid="46" grpId="0" animBg="1"/>
      <p:bldP spid="39" grpId="0" animBg="1"/>
      <p:bldP spid="63" grpId="0" animBg="1"/>
      <p:bldP spid="63" grpId="1" animBg="1"/>
      <p:bldP spid="65" grpId="0" animBg="1"/>
      <p:bldP spid="65" grpId="1" animBg="1"/>
      <p:bldP spid="64" grpId="0" animBg="1"/>
      <p:bldP spid="64"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3"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LA PAIRE DE LUNETTE DU TRAVAIL-TÂCHE</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itre 5">
            <a:extLst>
              <a:ext uri="{FF2B5EF4-FFF2-40B4-BE49-F238E27FC236}">
                <a16:creationId xmlns:a16="http://schemas.microsoft.com/office/drawing/2014/main" id="{B10F0B11-DC8B-9690-C029-5B085C35EC16}"/>
              </a:ext>
            </a:extLst>
          </p:cNvPr>
          <p:cNvSpPr txBox="1"/>
          <p:nvPr/>
        </p:nvSpPr>
        <p:spPr>
          <a:xfrm>
            <a:off x="518991" y="3075057"/>
            <a:ext cx="11154018"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lgn="ctr">
              <a:defRPr sz="2800">
                <a:solidFill>
                  <a:srgbClr val="242156"/>
                </a:solidFill>
                <a:latin typeface="Avenir Heavy"/>
                <a:ea typeface="Avenir Heavy"/>
                <a:cs typeface="Avenir Heavy"/>
                <a:sym typeface="Avenir Heavy"/>
              </a:defRPr>
            </a:lvl1pPr>
          </a:lstStyle>
          <a:p>
            <a:r>
              <a:rPr lang="fr-CA" sz="4000" dirty="0">
                <a:solidFill>
                  <a:schemeClr val="tx1"/>
                </a:solidFill>
                <a:latin typeface="Calibri" panose="020F0502020204030204" pitchFamily="34" charset="0"/>
                <a:cs typeface="Calibri" panose="020F0502020204030204" pitchFamily="34" charset="0"/>
              </a:rPr>
              <a:t>Passer d’une explication à un récit.</a:t>
            </a:r>
            <a:endParaRPr sz="4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6687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FC466AF-2563-744A-89FC-2DF57CAF7E72}"/>
              </a:ext>
            </a:extLst>
          </p:cNvPr>
          <p:cNvGrpSpPr/>
          <p:nvPr/>
        </p:nvGrpSpPr>
        <p:grpSpPr>
          <a:xfrm>
            <a:off x="1160921" y="2242234"/>
            <a:ext cx="9870158" cy="3870899"/>
            <a:chOff x="1771652" y="2242234"/>
            <a:chExt cx="9870158" cy="3870899"/>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1771652" y="2242234"/>
              <a:ext cx="8274050" cy="676800"/>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1 : </a:t>
              </a:r>
              <a:r>
                <a:rPr lang="fr-FR" sz="2000" dirty="0">
                  <a:solidFill>
                    <a:schemeClr val="tx1"/>
                  </a:solidFill>
                  <a:latin typeface="Avenir" panose="02000503020000020003" pitchFamily="2" charset="0"/>
                </a:rPr>
                <a:t>travailler, ça dépend des individus.</a:t>
              </a:r>
              <a:endParaRPr lang="fr-FR" sz="2000" b="1" dirty="0">
                <a:solidFill>
                  <a:schemeClr val="tx1"/>
                </a:solidFill>
                <a:latin typeface="Avenir" panose="02000503020000020003" pitchFamily="2" charset="0"/>
              </a:endParaRPr>
            </a:p>
          </p:txBody>
        </p:sp>
        <p:grpSp>
          <p:nvGrpSpPr>
            <p:cNvPr id="89" name="Groupe 88">
              <a:extLst>
                <a:ext uri="{FF2B5EF4-FFF2-40B4-BE49-F238E27FC236}">
                  <a16:creationId xmlns:a16="http://schemas.microsoft.com/office/drawing/2014/main" id="{2C2746CF-AAA2-A44E-A83D-0DEA0B480A5A}"/>
                </a:ext>
              </a:extLst>
            </p:cNvPr>
            <p:cNvGrpSpPr/>
            <p:nvPr/>
          </p:nvGrpSpPr>
          <p:grpSpPr>
            <a:xfrm>
              <a:off x="1816102" y="3172731"/>
              <a:ext cx="8402022" cy="1944000"/>
              <a:chOff x="457200" y="3429209"/>
              <a:chExt cx="8402022" cy="1944000"/>
            </a:xfrm>
          </p:grpSpPr>
          <p:grpSp>
            <p:nvGrpSpPr>
              <p:cNvPr id="84" name="Groupe 83">
                <a:extLst>
                  <a:ext uri="{FF2B5EF4-FFF2-40B4-BE49-F238E27FC236}">
                    <a16:creationId xmlns:a16="http://schemas.microsoft.com/office/drawing/2014/main" id="{35E6ECD5-538C-374F-8BD6-7F267F944645}"/>
                  </a:ext>
                </a:extLst>
              </p:cNvPr>
              <p:cNvGrpSpPr>
                <a:grpSpLocks noChangeAspect="1"/>
              </p:cNvGrpSpPr>
              <p:nvPr/>
            </p:nvGrpSpPr>
            <p:grpSpPr>
              <a:xfrm>
                <a:off x="457200" y="3429209"/>
                <a:ext cx="1410690" cy="1944000"/>
                <a:chOff x="550606" y="3903406"/>
                <a:chExt cx="1612491" cy="2222091"/>
              </a:xfrm>
            </p:grpSpPr>
            <p:sp>
              <p:nvSpPr>
                <p:cNvPr id="83" name="Rectangle 82">
                  <a:extLst>
                    <a:ext uri="{FF2B5EF4-FFF2-40B4-BE49-F238E27FC236}">
                      <a16:creationId xmlns:a16="http://schemas.microsoft.com/office/drawing/2014/main" id="{DF1728C5-FB5F-4448-A833-A09D3C8431CA}"/>
                    </a:ext>
                  </a:extLst>
                </p:cNvPr>
                <p:cNvSpPr/>
                <p:nvPr/>
              </p:nvSpPr>
              <p:spPr>
                <a:xfrm>
                  <a:off x="550606" y="3903406"/>
                  <a:ext cx="1612491" cy="2222091"/>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E893D2C4-4894-4044-A2CE-6AB7E2F4E112}"/>
                    </a:ext>
                  </a:extLst>
                </p:cNvPr>
                <p:cNvGrpSpPr>
                  <a:grpSpLocks noChangeAspect="1"/>
                </p:cNvGrpSpPr>
                <p:nvPr/>
              </p:nvGrpSpPr>
              <p:grpSpPr>
                <a:xfrm>
                  <a:off x="1265443" y="4198108"/>
                  <a:ext cx="279352" cy="776750"/>
                  <a:chOff x="1415073" y="3569108"/>
                  <a:chExt cx="424331" cy="1179872"/>
                </a:xfrm>
              </p:grpSpPr>
              <p:sp>
                <p:nvSpPr>
                  <p:cNvPr id="13" name="Rectangle à coins arrondis 12">
                    <a:extLst>
                      <a:ext uri="{FF2B5EF4-FFF2-40B4-BE49-F238E27FC236}">
                        <a16:creationId xmlns:a16="http://schemas.microsoft.com/office/drawing/2014/main" id="{7A43FE34-3C69-FF4F-B5AC-FD96BF560C7B}"/>
                      </a:ext>
                    </a:extLst>
                  </p:cNvPr>
                  <p:cNvSpPr/>
                  <p:nvPr/>
                </p:nvSpPr>
                <p:spPr>
                  <a:xfrm>
                    <a:off x="1486574" y="4198374"/>
                    <a:ext cx="116084" cy="550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a:extLst>
                      <a:ext uri="{FF2B5EF4-FFF2-40B4-BE49-F238E27FC236}">
                        <a16:creationId xmlns:a16="http://schemas.microsoft.com/office/drawing/2014/main" id="{B254A066-6F43-DC4B-BA53-320ECA655056}"/>
                      </a:ext>
                    </a:extLst>
                  </p:cNvPr>
                  <p:cNvSpPr/>
                  <p:nvPr/>
                </p:nvSpPr>
                <p:spPr>
                  <a:xfrm>
                    <a:off x="1661651" y="4198374"/>
                    <a:ext cx="110459" cy="550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extLst>
                      <a:ext uri="{FF2B5EF4-FFF2-40B4-BE49-F238E27FC236}">
                        <a16:creationId xmlns:a16="http://schemas.microsoft.com/office/drawing/2014/main" id="{1B801C29-905B-5D49-9FA8-55C05AEF0592}"/>
                      </a:ext>
                    </a:extLst>
                  </p:cNvPr>
                  <p:cNvSpPr/>
                  <p:nvPr/>
                </p:nvSpPr>
                <p:spPr>
                  <a:xfrm>
                    <a:off x="1482368" y="3795253"/>
                    <a:ext cx="289742" cy="5604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a:extLst>
                      <a:ext uri="{FF2B5EF4-FFF2-40B4-BE49-F238E27FC236}">
                        <a16:creationId xmlns:a16="http://schemas.microsoft.com/office/drawing/2014/main" id="{CA1AE942-FB0F-1D4A-AD77-80A2599C4CA5}"/>
                      </a:ext>
                    </a:extLst>
                  </p:cNvPr>
                  <p:cNvSpPr/>
                  <p:nvPr/>
                </p:nvSpPr>
                <p:spPr>
                  <a:xfrm rot="20463757" flipH="1">
                    <a:off x="1735023" y="3798663"/>
                    <a:ext cx="104381" cy="4998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D9061F42-E3FC-9B4F-BFCB-458B495A13E9}"/>
                      </a:ext>
                    </a:extLst>
                  </p:cNvPr>
                  <p:cNvSpPr/>
                  <p:nvPr/>
                </p:nvSpPr>
                <p:spPr>
                  <a:xfrm>
                    <a:off x="1519393" y="3569108"/>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extLst>
                      <a:ext uri="{FF2B5EF4-FFF2-40B4-BE49-F238E27FC236}">
                        <a16:creationId xmlns:a16="http://schemas.microsoft.com/office/drawing/2014/main" id="{7BC9A6FA-A836-5C4B-B209-63DF64086A4D}"/>
                      </a:ext>
                    </a:extLst>
                  </p:cNvPr>
                  <p:cNvSpPr/>
                  <p:nvPr/>
                </p:nvSpPr>
                <p:spPr>
                  <a:xfrm rot="1136243">
                    <a:off x="1415073" y="3805876"/>
                    <a:ext cx="104381" cy="4998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Groupe 19">
                  <a:extLst>
                    <a:ext uri="{FF2B5EF4-FFF2-40B4-BE49-F238E27FC236}">
                      <a16:creationId xmlns:a16="http://schemas.microsoft.com/office/drawing/2014/main" id="{A54B9431-8073-3244-9571-82CBEC8DF0E9}"/>
                    </a:ext>
                  </a:extLst>
                </p:cNvPr>
                <p:cNvGrpSpPr>
                  <a:grpSpLocks noChangeAspect="1"/>
                </p:cNvGrpSpPr>
                <p:nvPr/>
              </p:nvGrpSpPr>
              <p:grpSpPr>
                <a:xfrm>
                  <a:off x="1536565" y="4006306"/>
                  <a:ext cx="279352" cy="776750"/>
                  <a:chOff x="1415073" y="3569108"/>
                  <a:chExt cx="424331" cy="1179872"/>
                </a:xfrm>
                <a:solidFill>
                  <a:schemeClr val="accent2"/>
                </a:solidFill>
              </p:grpSpPr>
              <p:sp>
                <p:nvSpPr>
                  <p:cNvPr id="21" name="Rectangle à coins arrondis 20">
                    <a:extLst>
                      <a:ext uri="{FF2B5EF4-FFF2-40B4-BE49-F238E27FC236}">
                        <a16:creationId xmlns:a16="http://schemas.microsoft.com/office/drawing/2014/main" id="{95C220E8-653B-6E4B-B92C-EA184998A74C}"/>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extLst>
                      <a:ext uri="{FF2B5EF4-FFF2-40B4-BE49-F238E27FC236}">
                        <a16:creationId xmlns:a16="http://schemas.microsoft.com/office/drawing/2014/main" id="{EE76B738-413F-C041-9BEC-A25EB78F9998}"/>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extLst>
                      <a:ext uri="{FF2B5EF4-FFF2-40B4-BE49-F238E27FC236}">
                        <a16:creationId xmlns:a16="http://schemas.microsoft.com/office/drawing/2014/main" id="{5876360B-8A8C-3C4C-A6AB-8BA9EC584B1B}"/>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a:extLst>
                      <a:ext uri="{FF2B5EF4-FFF2-40B4-BE49-F238E27FC236}">
                        <a16:creationId xmlns:a16="http://schemas.microsoft.com/office/drawing/2014/main" id="{075F2B52-EF7B-1D49-BAF2-F8A648832024}"/>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0878126E-F33A-0440-ADAD-68A6AE056B68}"/>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a:extLst>
                      <a:ext uri="{FF2B5EF4-FFF2-40B4-BE49-F238E27FC236}">
                        <a16:creationId xmlns:a16="http://schemas.microsoft.com/office/drawing/2014/main" id="{5C490159-A5B8-AF43-8EC4-2BC012679612}"/>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BAE3B9F1-0DA3-6842-A311-DD419372C4FE}"/>
                    </a:ext>
                  </a:extLst>
                </p:cNvPr>
                <p:cNvGrpSpPr>
                  <a:grpSpLocks noChangeAspect="1"/>
                </p:cNvGrpSpPr>
                <p:nvPr/>
              </p:nvGrpSpPr>
              <p:grpSpPr>
                <a:xfrm>
                  <a:off x="1378564" y="4799452"/>
                  <a:ext cx="279352" cy="776750"/>
                  <a:chOff x="1415073" y="3569108"/>
                  <a:chExt cx="424331" cy="1179872"/>
                </a:xfrm>
                <a:solidFill>
                  <a:schemeClr val="accent3"/>
                </a:solidFill>
              </p:grpSpPr>
              <p:sp>
                <p:nvSpPr>
                  <p:cNvPr id="28" name="Rectangle à coins arrondis 27">
                    <a:extLst>
                      <a:ext uri="{FF2B5EF4-FFF2-40B4-BE49-F238E27FC236}">
                        <a16:creationId xmlns:a16="http://schemas.microsoft.com/office/drawing/2014/main" id="{06B8CFED-7592-6941-AB34-EFB467CAB633}"/>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a:extLst>
                      <a:ext uri="{FF2B5EF4-FFF2-40B4-BE49-F238E27FC236}">
                        <a16:creationId xmlns:a16="http://schemas.microsoft.com/office/drawing/2014/main" id="{38486B2D-182E-6043-8699-49BD84C83DF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a:extLst>
                      <a:ext uri="{FF2B5EF4-FFF2-40B4-BE49-F238E27FC236}">
                        <a16:creationId xmlns:a16="http://schemas.microsoft.com/office/drawing/2014/main" id="{1C803FE9-A57D-C943-8F26-3CAFD2F6AF38}"/>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a:extLst>
                      <a:ext uri="{FF2B5EF4-FFF2-40B4-BE49-F238E27FC236}">
                        <a16:creationId xmlns:a16="http://schemas.microsoft.com/office/drawing/2014/main" id="{5FB2FDCC-59AD-CE4D-8696-F3B6092F4361}"/>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970A2E57-37D2-FF4E-9BEE-F9B9EED99188}"/>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a:extLst>
                      <a:ext uri="{FF2B5EF4-FFF2-40B4-BE49-F238E27FC236}">
                        <a16:creationId xmlns:a16="http://schemas.microsoft.com/office/drawing/2014/main" id="{4AFDCF14-CBE5-6340-B895-49AFA79D1944}"/>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4" name="Groupe 33">
                  <a:extLst>
                    <a:ext uri="{FF2B5EF4-FFF2-40B4-BE49-F238E27FC236}">
                      <a16:creationId xmlns:a16="http://schemas.microsoft.com/office/drawing/2014/main" id="{4D002155-9825-3E4F-B37B-96857237E053}"/>
                    </a:ext>
                  </a:extLst>
                </p:cNvPr>
                <p:cNvGrpSpPr>
                  <a:grpSpLocks noChangeAspect="1"/>
                </p:cNvGrpSpPr>
                <p:nvPr/>
              </p:nvGrpSpPr>
              <p:grpSpPr>
                <a:xfrm>
                  <a:off x="1740006" y="4572377"/>
                  <a:ext cx="279352" cy="776750"/>
                  <a:chOff x="1415073" y="3569108"/>
                  <a:chExt cx="424331" cy="1179872"/>
                </a:xfrm>
                <a:solidFill>
                  <a:schemeClr val="accent4"/>
                </a:solidFill>
              </p:grpSpPr>
              <p:sp>
                <p:nvSpPr>
                  <p:cNvPr id="35" name="Rectangle à coins arrondis 34">
                    <a:extLst>
                      <a:ext uri="{FF2B5EF4-FFF2-40B4-BE49-F238E27FC236}">
                        <a16:creationId xmlns:a16="http://schemas.microsoft.com/office/drawing/2014/main" id="{D3CF1516-ABCB-164C-A316-47EAACACE6E0}"/>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a:extLst>
                      <a:ext uri="{FF2B5EF4-FFF2-40B4-BE49-F238E27FC236}">
                        <a16:creationId xmlns:a16="http://schemas.microsoft.com/office/drawing/2014/main" id="{39E3CCCF-C9E5-3245-AD98-8C1ABA314A6F}"/>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a:extLst>
                      <a:ext uri="{FF2B5EF4-FFF2-40B4-BE49-F238E27FC236}">
                        <a16:creationId xmlns:a16="http://schemas.microsoft.com/office/drawing/2014/main" id="{F196C68B-3F38-6B4F-B662-082CBC48FEB5}"/>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a:extLst>
                      <a:ext uri="{FF2B5EF4-FFF2-40B4-BE49-F238E27FC236}">
                        <a16:creationId xmlns:a16="http://schemas.microsoft.com/office/drawing/2014/main" id="{C00B8172-4F68-C54D-901A-1CDDAB4CA7CF}"/>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4742271E-9521-5441-94F5-7E2BF1ECA3A1}"/>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a:extLst>
                      <a:ext uri="{FF2B5EF4-FFF2-40B4-BE49-F238E27FC236}">
                        <a16:creationId xmlns:a16="http://schemas.microsoft.com/office/drawing/2014/main" id="{AECAC04B-34EA-C847-84A3-20E87627A0B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1" name="Groupe 40">
                  <a:extLst>
                    <a:ext uri="{FF2B5EF4-FFF2-40B4-BE49-F238E27FC236}">
                      <a16:creationId xmlns:a16="http://schemas.microsoft.com/office/drawing/2014/main" id="{1EB05B34-680A-9D49-84B8-63EFB02C59F5}"/>
                    </a:ext>
                  </a:extLst>
                </p:cNvPr>
                <p:cNvGrpSpPr>
                  <a:grpSpLocks noChangeAspect="1"/>
                </p:cNvGrpSpPr>
                <p:nvPr/>
              </p:nvGrpSpPr>
              <p:grpSpPr>
                <a:xfrm>
                  <a:off x="1597114" y="5156797"/>
                  <a:ext cx="279352" cy="776750"/>
                  <a:chOff x="1415073" y="3569108"/>
                  <a:chExt cx="424331" cy="1179872"/>
                </a:xfrm>
                <a:solidFill>
                  <a:schemeClr val="accent6"/>
                </a:solidFill>
              </p:grpSpPr>
              <p:sp>
                <p:nvSpPr>
                  <p:cNvPr id="42" name="Rectangle à coins arrondis 41">
                    <a:extLst>
                      <a:ext uri="{FF2B5EF4-FFF2-40B4-BE49-F238E27FC236}">
                        <a16:creationId xmlns:a16="http://schemas.microsoft.com/office/drawing/2014/main" id="{9895E4B5-3E8C-6244-9B3F-0C9A78948D98}"/>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a:extLst>
                      <a:ext uri="{FF2B5EF4-FFF2-40B4-BE49-F238E27FC236}">
                        <a16:creationId xmlns:a16="http://schemas.microsoft.com/office/drawing/2014/main" id="{72AD45A4-419D-C04F-A6A1-5923D6EE2ECD}"/>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à coins arrondis 43">
                    <a:extLst>
                      <a:ext uri="{FF2B5EF4-FFF2-40B4-BE49-F238E27FC236}">
                        <a16:creationId xmlns:a16="http://schemas.microsoft.com/office/drawing/2014/main" id="{DE361489-4BB0-DD47-9529-8CEB0494C290}"/>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à coins arrondis 44">
                    <a:extLst>
                      <a:ext uri="{FF2B5EF4-FFF2-40B4-BE49-F238E27FC236}">
                        <a16:creationId xmlns:a16="http://schemas.microsoft.com/office/drawing/2014/main" id="{3B4D5271-600C-8A43-8785-F4F9828CF700}"/>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65BD1CCC-44A0-DA47-A8B8-0089F1AF406C}"/>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a:extLst>
                      <a:ext uri="{FF2B5EF4-FFF2-40B4-BE49-F238E27FC236}">
                        <a16:creationId xmlns:a16="http://schemas.microsoft.com/office/drawing/2014/main" id="{0039E29C-DA5D-1944-872B-B8B254BA4385}"/>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e 47">
                  <a:extLst>
                    <a:ext uri="{FF2B5EF4-FFF2-40B4-BE49-F238E27FC236}">
                      <a16:creationId xmlns:a16="http://schemas.microsoft.com/office/drawing/2014/main" id="{523E354A-ABFF-1043-B87E-DAE907A80E4B}"/>
                    </a:ext>
                  </a:extLst>
                </p:cNvPr>
                <p:cNvGrpSpPr>
                  <a:grpSpLocks noChangeAspect="1"/>
                </p:cNvGrpSpPr>
                <p:nvPr/>
              </p:nvGrpSpPr>
              <p:grpSpPr>
                <a:xfrm>
                  <a:off x="704867" y="4300776"/>
                  <a:ext cx="279352" cy="776750"/>
                  <a:chOff x="1415073" y="3569108"/>
                  <a:chExt cx="424331" cy="1179872"/>
                </a:xfrm>
                <a:solidFill>
                  <a:schemeClr val="accent5"/>
                </a:solidFill>
              </p:grpSpPr>
              <p:sp>
                <p:nvSpPr>
                  <p:cNvPr id="49" name="Rectangle à coins arrondis 48">
                    <a:extLst>
                      <a:ext uri="{FF2B5EF4-FFF2-40B4-BE49-F238E27FC236}">
                        <a16:creationId xmlns:a16="http://schemas.microsoft.com/office/drawing/2014/main" id="{B5CE909C-A0B1-BB42-8D69-2D253B3D9F1C}"/>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à coins arrondis 49">
                    <a:extLst>
                      <a:ext uri="{FF2B5EF4-FFF2-40B4-BE49-F238E27FC236}">
                        <a16:creationId xmlns:a16="http://schemas.microsoft.com/office/drawing/2014/main" id="{A0898ED4-9009-9B4E-8F85-F43D6F51DA46}"/>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à coins arrondis 50">
                    <a:extLst>
                      <a:ext uri="{FF2B5EF4-FFF2-40B4-BE49-F238E27FC236}">
                        <a16:creationId xmlns:a16="http://schemas.microsoft.com/office/drawing/2014/main" id="{8987213F-3F78-B64F-A9C7-9A4C6926D7A0}"/>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à coins arrondis 51">
                    <a:extLst>
                      <a:ext uri="{FF2B5EF4-FFF2-40B4-BE49-F238E27FC236}">
                        <a16:creationId xmlns:a16="http://schemas.microsoft.com/office/drawing/2014/main" id="{134EBD34-78ED-1D4D-BCDF-0DAA9A07C457}"/>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9974D434-E176-F640-B8E4-7B8B34B941B1}"/>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à coins arrondis 53">
                    <a:extLst>
                      <a:ext uri="{FF2B5EF4-FFF2-40B4-BE49-F238E27FC236}">
                        <a16:creationId xmlns:a16="http://schemas.microsoft.com/office/drawing/2014/main" id="{823704AE-9F72-0248-99BE-F2EC053C16F3}"/>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AAA79370-D5AC-3F46-BE57-1D2D9FB814B1}"/>
                    </a:ext>
                  </a:extLst>
                </p:cNvPr>
                <p:cNvGrpSpPr>
                  <a:grpSpLocks noChangeAspect="1"/>
                </p:cNvGrpSpPr>
                <p:nvPr/>
              </p:nvGrpSpPr>
              <p:grpSpPr>
                <a:xfrm>
                  <a:off x="1211106" y="5235610"/>
                  <a:ext cx="279352" cy="776750"/>
                  <a:chOff x="1415073" y="3569108"/>
                  <a:chExt cx="424331" cy="1179872"/>
                </a:xfrm>
                <a:solidFill>
                  <a:schemeClr val="tx1"/>
                </a:solidFill>
              </p:grpSpPr>
              <p:sp>
                <p:nvSpPr>
                  <p:cNvPr id="56" name="Rectangle à coins arrondis 55">
                    <a:extLst>
                      <a:ext uri="{FF2B5EF4-FFF2-40B4-BE49-F238E27FC236}">
                        <a16:creationId xmlns:a16="http://schemas.microsoft.com/office/drawing/2014/main" id="{B1545A47-4F5D-EC4D-AC87-5469BE13B55E}"/>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à coins arrondis 56">
                    <a:extLst>
                      <a:ext uri="{FF2B5EF4-FFF2-40B4-BE49-F238E27FC236}">
                        <a16:creationId xmlns:a16="http://schemas.microsoft.com/office/drawing/2014/main" id="{189BDCAA-4B17-FE47-89E3-54BC88481EF8}"/>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à coins arrondis 57">
                    <a:extLst>
                      <a:ext uri="{FF2B5EF4-FFF2-40B4-BE49-F238E27FC236}">
                        <a16:creationId xmlns:a16="http://schemas.microsoft.com/office/drawing/2014/main" id="{1FF70FC2-CAB0-BA41-8FF8-3F957953FCF9}"/>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à coins arrondis 58">
                    <a:extLst>
                      <a:ext uri="{FF2B5EF4-FFF2-40B4-BE49-F238E27FC236}">
                        <a16:creationId xmlns:a16="http://schemas.microsoft.com/office/drawing/2014/main" id="{CE4416D8-34A6-D546-AE45-F11154B44C80}"/>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288970D2-417D-7540-A2EF-FBEA61405024}"/>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à coins arrondis 60">
                    <a:extLst>
                      <a:ext uri="{FF2B5EF4-FFF2-40B4-BE49-F238E27FC236}">
                        <a16:creationId xmlns:a16="http://schemas.microsoft.com/office/drawing/2014/main" id="{B041FE40-6EB8-C64C-B767-9F31D2004723}"/>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2" name="Groupe 61">
                  <a:extLst>
                    <a:ext uri="{FF2B5EF4-FFF2-40B4-BE49-F238E27FC236}">
                      <a16:creationId xmlns:a16="http://schemas.microsoft.com/office/drawing/2014/main" id="{8BDA5694-AF6D-494A-9302-2DE22100A375}"/>
                    </a:ext>
                  </a:extLst>
                </p:cNvPr>
                <p:cNvGrpSpPr>
                  <a:grpSpLocks noChangeAspect="1"/>
                </p:cNvGrpSpPr>
                <p:nvPr/>
              </p:nvGrpSpPr>
              <p:grpSpPr>
                <a:xfrm>
                  <a:off x="1009589" y="4092147"/>
                  <a:ext cx="279352" cy="776750"/>
                  <a:chOff x="1415073" y="3569108"/>
                  <a:chExt cx="424331" cy="1179872"/>
                </a:xfrm>
                <a:solidFill>
                  <a:srgbClr val="CDCB02"/>
                </a:solidFill>
              </p:grpSpPr>
              <p:sp>
                <p:nvSpPr>
                  <p:cNvPr id="63" name="Rectangle à coins arrondis 62">
                    <a:extLst>
                      <a:ext uri="{FF2B5EF4-FFF2-40B4-BE49-F238E27FC236}">
                        <a16:creationId xmlns:a16="http://schemas.microsoft.com/office/drawing/2014/main" id="{AB21DF61-BE68-9B4A-9FF0-B8B6C77C1D10}"/>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à coins arrondis 63">
                    <a:extLst>
                      <a:ext uri="{FF2B5EF4-FFF2-40B4-BE49-F238E27FC236}">
                        <a16:creationId xmlns:a16="http://schemas.microsoft.com/office/drawing/2014/main" id="{EDB49EF1-2E49-7E47-88E6-83E294B7277B}"/>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à coins arrondis 64">
                    <a:extLst>
                      <a:ext uri="{FF2B5EF4-FFF2-40B4-BE49-F238E27FC236}">
                        <a16:creationId xmlns:a16="http://schemas.microsoft.com/office/drawing/2014/main" id="{64855F2E-4317-5B43-BCD8-ABD2FE017080}"/>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a:extLst>
                      <a:ext uri="{FF2B5EF4-FFF2-40B4-BE49-F238E27FC236}">
                        <a16:creationId xmlns:a16="http://schemas.microsoft.com/office/drawing/2014/main" id="{B9980675-EA1B-5248-BF0A-721CB67C27FD}"/>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A157FF28-B282-B646-ACAB-088A141987E6}"/>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à coins arrondis 67">
                    <a:extLst>
                      <a:ext uri="{FF2B5EF4-FFF2-40B4-BE49-F238E27FC236}">
                        <a16:creationId xmlns:a16="http://schemas.microsoft.com/office/drawing/2014/main" id="{02E7AC47-F246-A74D-A0D3-1A3EBC3FE74D}"/>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9" name="Groupe 68">
                  <a:extLst>
                    <a:ext uri="{FF2B5EF4-FFF2-40B4-BE49-F238E27FC236}">
                      <a16:creationId xmlns:a16="http://schemas.microsoft.com/office/drawing/2014/main" id="{CA1D16BF-933E-7049-AF3D-282272D429A1}"/>
                    </a:ext>
                  </a:extLst>
                </p:cNvPr>
                <p:cNvGrpSpPr>
                  <a:grpSpLocks noChangeAspect="1"/>
                </p:cNvGrpSpPr>
                <p:nvPr/>
              </p:nvGrpSpPr>
              <p:grpSpPr>
                <a:xfrm>
                  <a:off x="829335" y="5036184"/>
                  <a:ext cx="279352" cy="776750"/>
                  <a:chOff x="1415073" y="3569108"/>
                  <a:chExt cx="424331" cy="1179872"/>
                </a:xfrm>
                <a:solidFill>
                  <a:srgbClr val="FF0000"/>
                </a:solidFill>
              </p:grpSpPr>
              <p:sp>
                <p:nvSpPr>
                  <p:cNvPr id="70" name="Rectangle à coins arrondis 69">
                    <a:extLst>
                      <a:ext uri="{FF2B5EF4-FFF2-40B4-BE49-F238E27FC236}">
                        <a16:creationId xmlns:a16="http://schemas.microsoft.com/office/drawing/2014/main" id="{A278839C-5631-E846-890B-E22015C813D7}"/>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à coins arrondis 70">
                    <a:extLst>
                      <a:ext uri="{FF2B5EF4-FFF2-40B4-BE49-F238E27FC236}">
                        <a16:creationId xmlns:a16="http://schemas.microsoft.com/office/drawing/2014/main" id="{4A171A22-FFD6-A946-AEB6-9260946EDF72}"/>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à coins arrondis 71">
                    <a:extLst>
                      <a:ext uri="{FF2B5EF4-FFF2-40B4-BE49-F238E27FC236}">
                        <a16:creationId xmlns:a16="http://schemas.microsoft.com/office/drawing/2014/main" id="{060A30C8-E010-6140-A0B1-4C6612D9194F}"/>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à coins arrondis 72">
                    <a:extLst>
                      <a:ext uri="{FF2B5EF4-FFF2-40B4-BE49-F238E27FC236}">
                        <a16:creationId xmlns:a16="http://schemas.microsoft.com/office/drawing/2014/main" id="{4F328086-3B40-6B4E-95D4-20F8CE2A63CE}"/>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a:extLst>
                      <a:ext uri="{FF2B5EF4-FFF2-40B4-BE49-F238E27FC236}">
                        <a16:creationId xmlns:a16="http://schemas.microsoft.com/office/drawing/2014/main" id="{51045995-385D-5740-B158-87F6D77A2690}"/>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à coins arrondis 74">
                    <a:extLst>
                      <a:ext uri="{FF2B5EF4-FFF2-40B4-BE49-F238E27FC236}">
                        <a16:creationId xmlns:a16="http://schemas.microsoft.com/office/drawing/2014/main" id="{73A6A878-6AEC-2E45-9EF5-4A5B60AFB32F}"/>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 name="Groupe 75">
                  <a:extLst>
                    <a:ext uri="{FF2B5EF4-FFF2-40B4-BE49-F238E27FC236}">
                      <a16:creationId xmlns:a16="http://schemas.microsoft.com/office/drawing/2014/main" id="{0E9338E0-FC2C-194B-AD09-A11556EDCD2B}"/>
                    </a:ext>
                  </a:extLst>
                </p:cNvPr>
                <p:cNvGrpSpPr>
                  <a:grpSpLocks noChangeAspect="1"/>
                </p:cNvGrpSpPr>
                <p:nvPr/>
              </p:nvGrpSpPr>
              <p:grpSpPr>
                <a:xfrm>
                  <a:off x="1046480" y="4760091"/>
                  <a:ext cx="279352" cy="776750"/>
                  <a:chOff x="1415073" y="3569108"/>
                  <a:chExt cx="424331" cy="1179872"/>
                </a:xfrm>
                <a:solidFill>
                  <a:srgbClr val="F370FB"/>
                </a:solidFill>
              </p:grpSpPr>
              <p:sp>
                <p:nvSpPr>
                  <p:cNvPr id="77" name="Rectangle à coins arrondis 76">
                    <a:extLst>
                      <a:ext uri="{FF2B5EF4-FFF2-40B4-BE49-F238E27FC236}">
                        <a16:creationId xmlns:a16="http://schemas.microsoft.com/office/drawing/2014/main" id="{747AA585-62CF-A346-B927-67AB7D261426}"/>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à coins arrondis 77">
                    <a:extLst>
                      <a:ext uri="{FF2B5EF4-FFF2-40B4-BE49-F238E27FC236}">
                        <a16:creationId xmlns:a16="http://schemas.microsoft.com/office/drawing/2014/main" id="{781363E9-5E35-D842-BE21-22248B56D135}"/>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à coins arrondis 78">
                    <a:extLst>
                      <a:ext uri="{FF2B5EF4-FFF2-40B4-BE49-F238E27FC236}">
                        <a16:creationId xmlns:a16="http://schemas.microsoft.com/office/drawing/2014/main" id="{433CC679-BC04-9747-99A7-1311D722845A}"/>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à coins arrondis 79">
                    <a:extLst>
                      <a:ext uri="{FF2B5EF4-FFF2-40B4-BE49-F238E27FC236}">
                        <a16:creationId xmlns:a16="http://schemas.microsoft.com/office/drawing/2014/main" id="{3C3482DD-5418-794C-9E99-DBF8173104B8}"/>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id="{AFC2099C-D39E-7D4F-98FC-381B4E804650}"/>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à coins arrondis 81">
                    <a:extLst>
                      <a:ext uri="{FF2B5EF4-FFF2-40B4-BE49-F238E27FC236}">
                        <a16:creationId xmlns:a16="http://schemas.microsoft.com/office/drawing/2014/main" id="{0840962A-411B-FD48-8D71-CC3D044A38A8}"/>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85" name="Espace réservé du contenu 2">
                <a:extLst>
                  <a:ext uri="{FF2B5EF4-FFF2-40B4-BE49-F238E27FC236}">
                    <a16:creationId xmlns:a16="http://schemas.microsoft.com/office/drawing/2014/main" id="{F7441D70-9780-FE42-9646-298D576A7384}"/>
                  </a:ext>
                </a:extLst>
              </p:cNvPr>
              <p:cNvSpPr txBox="1">
                <a:spLocks/>
              </p:cNvSpPr>
              <p:nvPr/>
            </p:nvSpPr>
            <p:spPr>
              <a:xfrm>
                <a:off x="2330590" y="3709589"/>
                <a:ext cx="6528632" cy="13832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b="1" dirty="0">
                    <a:latin typeface="Avenir" panose="02000503020000020003" pitchFamily="2" charset="0"/>
                  </a:rPr>
                  <a:t>Des différences </a:t>
                </a:r>
                <a:r>
                  <a:rPr lang="fr-FR" sz="2000" b="1" dirty="0" err="1">
                    <a:latin typeface="Avenir" panose="02000503020000020003" pitchFamily="2" charset="0"/>
                  </a:rPr>
                  <a:t>inter-individuelles</a:t>
                </a:r>
                <a:r>
                  <a:rPr lang="fr-FR" sz="2000" b="1" dirty="0">
                    <a:latin typeface="Avenir" panose="02000503020000020003" pitchFamily="2" charset="0"/>
                  </a:rPr>
                  <a:t> : </a:t>
                </a:r>
                <a:r>
                  <a:rPr lang="fr-FR" sz="2000" dirty="0">
                    <a:latin typeface="Avenir" panose="02000503020000020003" pitchFamily="2" charset="0"/>
                  </a:rPr>
                  <a:t>la diversité</a:t>
                </a:r>
              </a:p>
              <a:p>
                <a:pPr marL="0" indent="0" algn="ctr">
                  <a:buNone/>
                </a:pPr>
                <a:r>
                  <a:rPr lang="fr-FR" sz="2000" dirty="0">
                    <a:latin typeface="Avenir" panose="02000503020000020003" pitchFamily="2" charset="0"/>
                  </a:rPr>
                  <a:t>(</a:t>
                </a:r>
                <a:r>
                  <a:rPr lang="fr-FR" sz="2000" i="1" dirty="0">
                    <a:latin typeface="Avenir" panose="02000503020000020003" pitchFamily="2" charset="0"/>
                  </a:rPr>
                  <a:t>âge, sexe/genre, expérience, ancienneté, culture, valeurs, formation professionnelle, morphologie, statut socioprofessionnel, nationalité, etc.)</a:t>
                </a:r>
                <a:endParaRPr lang="fr-FR" sz="2000" dirty="0">
                  <a:latin typeface="Avenir" panose="02000503020000020003" pitchFamily="2" charset="0"/>
                </a:endParaRPr>
              </a:p>
            </p:txBody>
          </p:sp>
          <p:cxnSp>
            <p:nvCxnSpPr>
              <p:cNvPr id="87" name="Connecteur droit avec flèche 86">
                <a:extLst>
                  <a:ext uri="{FF2B5EF4-FFF2-40B4-BE49-F238E27FC236}">
                    <a16:creationId xmlns:a16="http://schemas.microsoft.com/office/drawing/2014/main" id="{81EC2343-6CC6-B14F-B234-BB25E054A582}"/>
                  </a:ext>
                </a:extLst>
              </p:cNvPr>
              <p:cNvCxnSpPr>
                <a:stCxn id="83" idx="3"/>
                <a:endCxn id="85" idx="1"/>
              </p:cNvCxnSpPr>
              <p:nvPr/>
            </p:nvCxnSpPr>
            <p:spPr>
              <a:xfrm>
                <a:off x="1867890" y="4401209"/>
                <a:ext cx="462700" cy="1"/>
              </a:xfrm>
              <a:prstGeom prst="straightConnector1">
                <a:avLst/>
              </a:prstGeom>
              <a:ln w="285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88" name="Espace réservé du contenu 2">
              <a:extLst>
                <a:ext uri="{FF2B5EF4-FFF2-40B4-BE49-F238E27FC236}">
                  <a16:creationId xmlns:a16="http://schemas.microsoft.com/office/drawing/2014/main" id="{E8F64B6A-C226-8142-B443-16231A2D857C}"/>
                </a:ext>
              </a:extLst>
            </p:cNvPr>
            <p:cNvSpPr txBox="1">
              <a:spLocks/>
            </p:cNvSpPr>
            <p:nvPr/>
          </p:nvSpPr>
          <p:spPr>
            <a:xfrm>
              <a:off x="3195338" y="5402494"/>
              <a:ext cx="8446472" cy="7106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2000" dirty="0">
                <a:latin typeface="Avenir" panose="02000503020000020003" pitchFamily="2" charset="0"/>
              </a:endParaRPr>
            </a:p>
          </p:txBody>
        </p:sp>
      </p:grpSp>
      <p:grpSp>
        <p:nvGrpSpPr>
          <p:cNvPr id="94" name="Groupe 93">
            <a:extLst>
              <a:ext uri="{FF2B5EF4-FFF2-40B4-BE49-F238E27FC236}">
                <a16:creationId xmlns:a16="http://schemas.microsoft.com/office/drawing/2014/main" id="{E7940142-D626-5B40-A151-94E77A1041C4}"/>
              </a:ext>
            </a:extLst>
          </p:cNvPr>
          <p:cNvGrpSpPr/>
          <p:nvPr/>
        </p:nvGrpSpPr>
        <p:grpSpPr>
          <a:xfrm>
            <a:off x="440574" y="314077"/>
            <a:ext cx="11338560" cy="729788"/>
            <a:chOff x="1004505" y="2379906"/>
            <a:chExt cx="11338560" cy="729788"/>
          </a:xfrm>
        </p:grpSpPr>
        <p:sp>
          <p:nvSpPr>
            <p:cNvPr id="95" name="ZoneTexte 94">
              <a:extLst>
                <a:ext uri="{FF2B5EF4-FFF2-40B4-BE49-F238E27FC236}">
                  <a16:creationId xmlns:a16="http://schemas.microsoft.com/office/drawing/2014/main" id="{FEBE8ABF-F097-AF42-B7D3-2B03DCA514C0}"/>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96" name="Connecteur droit 95">
              <a:extLst>
                <a:ext uri="{FF2B5EF4-FFF2-40B4-BE49-F238E27FC236}">
                  <a16:creationId xmlns:a16="http://schemas.microsoft.com/office/drawing/2014/main" id="{85F1CCFE-D744-E34A-A0E1-BF00D72A7469}"/>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2555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e 170">
            <a:extLst>
              <a:ext uri="{FF2B5EF4-FFF2-40B4-BE49-F238E27FC236}">
                <a16:creationId xmlns:a16="http://schemas.microsoft.com/office/drawing/2014/main" id="{6A7CD494-CC57-BF4E-AB53-6E997739C8B9}"/>
              </a:ext>
            </a:extLst>
          </p:cNvPr>
          <p:cNvGrpSpPr/>
          <p:nvPr/>
        </p:nvGrpSpPr>
        <p:grpSpPr>
          <a:xfrm>
            <a:off x="1162653" y="2242234"/>
            <a:ext cx="8446472" cy="3870899"/>
            <a:chOff x="513066" y="2498712"/>
            <a:chExt cx="8446472" cy="3870899"/>
          </a:xfrm>
        </p:grpSpPr>
        <p:sp>
          <p:nvSpPr>
            <p:cNvPr id="172" name="Rectangle à coins arrondis 171">
              <a:extLst>
                <a:ext uri="{FF2B5EF4-FFF2-40B4-BE49-F238E27FC236}">
                  <a16:creationId xmlns:a16="http://schemas.microsoft.com/office/drawing/2014/main" id="{6BBD68BF-C467-9845-9029-3948F66959BF}"/>
                </a:ext>
              </a:extLst>
            </p:cNvPr>
            <p:cNvSpPr/>
            <p:nvPr/>
          </p:nvSpPr>
          <p:spPr>
            <a:xfrm>
              <a:off x="513066" y="2498712"/>
              <a:ext cx="8274050" cy="676800"/>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1 : </a:t>
              </a:r>
              <a:r>
                <a:rPr lang="fr-FR" sz="2000" dirty="0">
                  <a:solidFill>
                    <a:schemeClr val="tx1"/>
                  </a:solidFill>
                  <a:latin typeface="Avenir" panose="02000503020000020003" pitchFamily="2" charset="0"/>
                </a:rPr>
                <a:t>travailler, ça dépend des individus.</a:t>
              </a:r>
              <a:endParaRPr lang="fr-FR" sz="2000" b="1" dirty="0">
                <a:solidFill>
                  <a:schemeClr val="tx1"/>
                </a:solidFill>
                <a:latin typeface="Avenir" panose="02000503020000020003" pitchFamily="2" charset="0"/>
              </a:endParaRPr>
            </a:p>
          </p:txBody>
        </p:sp>
        <p:grpSp>
          <p:nvGrpSpPr>
            <p:cNvPr id="173" name="Groupe 172">
              <a:extLst>
                <a:ext uri="{FF2B5EF4-FFF2-40B4-BE49-F238E27FC236}">
                  <a16:creationId xmlns:a16="http://schemas.microsoft.com/office/drawing/2014/main" id="{653D133F-07DB-7F4C-A2C9-359E5023922D}"/>
                </a:ext>
              </a:extLst>
            </p:cNvPr>
            <p:cNvGrpSpPr/>
            <p:nvPr/>
          </p:nvGrpSpPr>
          <p:grpSpPr>
            <a:xfrm>
              <a:off x="557516" y="3429209"/>
              <a:ext cx="8402022" cy="1944000"/>
              <a:chOff x="457200" y="3429209"/>
              <a:chExt cx="8402022" cy="1944000"/>
            </a:xfrm>
          </p:grpSpPr>
          <p:grpSp>
            <p:nvGrpSpPr>
              <p:cNvPr id="175" name="Groupe 174">
                <a:extLst>
                  <a:ext uri="{FF2B5EF4-FFF2-40B4-BE49-F238E27FC236}">
                    <a16:creationId xmlns:a16="http://schemas.microsoft.com/office/drawing/2014/main" id="{3D0E6DF9-EAE4-284C-BBAA-8F2F59765811}"/>
                  </a:ext>
                </a:extLst>
              </p:cNvPr>
              <p:cNvGrpSpPr>
                <a:grpSpLocks noChangeAspect="1"/>
              </p:cNvGrpSpPr>
              <p:nvPr/>
            </p:nvGrpSpPr>
            <p:grpSpPr>
              <a:xfrm>
                <a:off x="457200" y="3429209"/>
                <a:ext cx="1410690" cy="1944000"/>
                <a:chOff x="550606" y="3903406"/>
                <a:chExt cx="1612491" cy="2222091"/>
              </a:xfrm>
            </p:grpSpPr>
            <p:sp>
              <p:nvSpPr>
                <p:cNvPr id="178" name="Rectangle 177">
                  <a:extLst>
                    <a:ext uri="{FF2B5EF4-FFF2-40B4-BE49-F238E27FC236}">
                      <a16:creationId xmlns:a16="http://schemas.microsoft.com/office/drawing/2014/main" id="{849EFD24-0388-964F-BC5D-029244354EF7}"/>
                    </a:ext>
                  </a:extLst>
                </p:cNvPr>
                <p:cNvSpPr/>
                <p:nvPr/>
              </p:nvSpPr>
              <p:spPr>
                <a:xfrm>
                  <a:off x="550606" y="3903406"/>
                  <a:ext cx="1612491" cy="2222091"/>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9" name="Groupe 178">
                  <a:extLst>
                    <a:ext uri="{FF2B5EF4-FFF2-40B4-BE49-F238E27FC236}">
                      <a16:creationId xmlns:a16="http://schemas.microsoft.com/office/drawing/2014/main" id="{815FAC0D-E047-1147-B196-65FAABEA2062}"/>
                    </a:ext>
                  </a:extLst>
                </p:cNvPr>
                <p:cNvGrpSpPr>
                  <a:grpSpLocks noChangeAspect="1"/>
                </p:cNvGrpSpPr>
                <p:nvPr/>
              </p:nvGrpSpPr>
              <p:grpSpPr>
                <a:xfrm>
                  <a:off x="1265443" y="4198108"/>
                  <a:ext cx="279352" cy="776750"/>
                  <a:chOff x="1415073" y="3569108"/>
                  <a:chExt cx="424331" cy="1179872"/>
                </a:xfrm>
              </p:grpSpPr>
              <p:sp>
                <p:nvSpPr>
                  <p:cNvPr id="243" name="Rectangle à coins arrondis 242">
                    <a:extLst>
                      <a:ext uri="{FF2B5EF4-FFF2-40B4-BE49-F238E27FC236}">
                        <a16:creationId xmlns:a16="http://schemas.microsoft.com/office/drawing/2014/main" id="{3474AA95-A6A0-AF4F-8BC3-5B29C30C568F}"/>
                      </a:ext>
                    </a:extLst>
                  </p:cNvPr>
                  <p:cNvSpPr/>
                  <p:nvPr/>
                </p:nvSpPr>
                <p:spPr>
                  <a:xfrm>
                    <a:off x="1486574" y="4198374"/>
                    <a:ext cx="116084" cy="550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4" name="Rectangle à coins arrondis 243">
                    <a:extLst>
                      <a:ext uri="{FF2B5EF4-FFF2-40B4-BE49-F238E27FC236}">
                        <a16:creationId xmlns:a16="http://schemas.microsoft.com/office/drawing/2014/main" id="{AC595052-C05A-B940-AE39-C3D04493D6FB}"/>
                      </a:ext>
                    </a:extLst>
                  </p:cNvPr>
                  <p:cNvSpPr/>
                  <p:nvPr/>
                </p:nvSpPr>
                <p:spPr>
                  <a:xfrm>
                    <a:off x="1661651" y="4198374"/>
                    <a:ext cx="110459" cy="550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Rectangle à coins arrondis 244">
                    <a:extLst>
                      <a:ext uri="{FF2B5EF4-FFF2-40B4-BE49-F238E27FC236}">
                        <a16:creationId xmlns:a16="http://schemas.microsoft.com/office/drawing/2014/main" id="{BB92ABF0-DC9C-1747-9D81-03DB6B5097EF}"/>
                      </a:ext>
                    </a:extLst>
                  </p:cNvPr>
                  <p:cNvSpPr/>
                  <p:nvPr/>
                </p:nvSpPr>
                <p:spPr>
                  <a:xfrm>
                    <a:off x="1482368" y="3795253"/>
                    <a:ext cx="289742" cy="5604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Rectangle à coins arrondis 245">
                    <a:extLst>
                      <a:ext uri="{FF2B5EF4-FFF2-40B4-BE49-F238E27FC236}">
                        <a16:creationId xmlns:a16="http://schemas.microsoft.com/office/drawing/2014/main" id="{1B5DC84D-5BA4-1849-8ACE-B4DDDA0503A3}"/>
                      </a:ext>
                    </a:extLst>
                  </p:cNvPr>
                  <p:cNvSpPr/>
                  <p:nvPr/>
                </p:nvSpPr>
                <p:spPr>
                  <a:xfrm rot="20463757" flipH="1">
                    <a:off x="1735023" y="3798663"/>
                    <a:ext cx="104381" cy="4998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a:extLst>
                      <a:ext uri="{FF2B5EF4-FFF2-40B4-BE49-F238E27FC236}">
                        <a16:creationId xmlns:a16="http://schemas.microsoft.com/office/drawing/2014/main" id="{CB1BB542-23F4-434B-967F-B16D319785BA}"/>
                      </a:ext>
                    </a:extLst>
                  </p:cNvPr>
                  <p:cNvSpPr/>
                  <p:nvPr/>
                </p:nvSpPr>
                <p:spPr>
                  <a:xfrm>
                    <a:off x="1519393" y="3569108"/>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8" name="Rectangle à coins arrondis 247">
                    <a:extLst>
                      <a:ext uri="{FF2B5EF4-FFF2-40B4-BE49-F238E27FC236}">
                        <a16:creationId xmlns:a16="http://schemas.microsoft.com/office/drawing/2014/main" id="{B87D4BF8-0E3C-E448-AE58-EB0C73D73999}"/>
                      </a:ext>
                    </a:extLst>
                  </p:cNvPr>
                  <p:cNvSpPr/>
                  <p:nvPr/>
                </p:nvSpPr>
                <p:spPr>
                  <a:xfrm rot="1136243">
                    <a:off x="1415073" y="3805876"/>
                    <a:ext cx="104381" cy="4998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0" name="Groupe 179">
                  <a:extLst>
                    <a:ext uri="{FF2B5EF4-FFF2-40B4-BE49-F238E27FC236}">
                      <a16:creationId xmlns:a16="http://schemas.microsoft.com/office/drawing/2014/main" id="{48C9C0F4-EC44-7A43-B49A-5FD6DC608054}"/>
                    </a:ext>
                  </a:extLst>
                </p:cNvPr>
                <p:cNvGrpSpPr>
                  <a:grpSpLocks noChangeAspect="1"/>
                </p:cNvGrpSpPr>
                <p:nvPr/>
              </p:nvGrpSpPr>
              <p:grpSpPr>
                <a:xfrm>
                  <a:off x="1536565" y="4006306"/>
                  <a:ext cx="279352" cy="776750"/>
                  <a:chOff x="1415073" y="3569108"/>
                  <a:chExt cx="424331" cy="1179872"/>
                </a:xfrm>
                <a:solidFill>
                  <a:schemeClr val="accent2"/>
                </a:solidFill>
              </p:grpSpPr>
              <p:sp>
                <p:nvSpPr>
                  <p:cNvPr id="237" name="Rectangle à coins arrondis 236">
                    <a:extLst>
                      <a:ext uri="{FF2B5EF4-FFF2-40B4-BE49-F238E27FC236}">
                        <a16:creationId xmlns:a16="http://schemas.microsoft.com/office/drawing/2014/main" id="{A3A22F4B-4ECB-DB47-8229-A98C7A66D51A}"/>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Rectangle à coins arrondis 237">
                    <a:extLst>
                      <a:ext uri="{FF2B5EF4-FFF2-40B4-BE49-F238E27FC236}">
                        <a16:creationId xmlns:a16="http://schemas.microsoft.com/office/drawing/2014/main" id="{11A5328E-A16F-5E43-9F48-782C3355AD19}"/>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9" name="Rectangle à coins arrondis 238">
                    <a:extLst>
                      <a:ext uri="{FF2B5EF4-FFF2-40B4-BE49-F238E27FC236}">
                        <a16:creationId xmlns:a16="http://schemas.microsoft.com/office/drawing/2014/main" id="{CC82AA7B-EA68-B04C-85D6-77122470D1E0}"/>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Rectangle à coins arrondis 239">
                    <a:extLst>
                      <a:ext uri="{FF2B5EF4-FFF2-40B4-BE49-F238E27FC236}">
                        <a16:creationId xmlns:a16="http://schemas.microsoft.com/office/drawing/2014/main" id="{43A4E51A-8801-1742-8B94-ABAC55334390}"/>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Ellipse 240">
                    <a:extLst>
                      <a:ext uri="{FF2B5EF4-FFF2-40B4-BE49-F238E27FC236}">
                        <a16:creationId xmlns:a16="http://schemas.microsoft.com/office/drawing/2014/main" id="{37CDD706-EC2D-E344-9295-BCBD0B1DEF2F}"/>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2" name="Rectangle à coins arrondis 241">
                    <a:extLst>
                      <a:ext uri="{FF2B5EF4-FFF2-40B4-BE49-F238E27FC236}">
                        <a16:creationId xmlns:a16="http://schemas.microsoft.com/office/drawing/2014/main" id="{EA0E9B1A-AFAC-8048-8AC7-7BBB22376AF4}"/>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1" name="Groupe 180">
                  <a:extLst>
                    <a:ext uri="{FF2B5EF4-FFF2-40B4-BE49-F238E27FC236}">
                      <a16:creationId xmlns:a16="http://schemas.microsoft.com/office/drawing/2014/main" id="{F7971361-664C-934B-BD8B-23891F198CF8}"/>
                    </a:ext>
                  </a:extLst>
                </p:cNvPr>
                <p:cNvGrpSpPr>
                  <a:grpSpLocks noChangeAspect="1"/>
                </p:cNvGrpSpPr>
                <p:nvPr/>
              </p:nvGrpSpPr>
              <p:grpSpPr>
                <a:xfrm>
                  <a:off x="1378564" y="4799452"/>
                  <a:ext cx="279352" cy="776750"/>
                  <a:chOff x="1415073" y="3569108"/>
                  <a:chExt cx="424331" cy="1179872"/>
                </a:xfrm>
                <a:solidFill>
                  <a:schemeClr val="accent3"/>
                </a:solidFill>
              </p:grpSpPr>
              <p:sp>
                <p:nvSpPr>
                  <p:cNvPr id="231" name="Rectangle à coins arrondis 230">
                    <a:extLst>
                      <a:ext uri="{FF2B5EF4-FFF2-40B4-BE49-F238E27FC236}">
                        <a16:creationId xmlns:a16="http://schemas.microsoft.com/office/drawing/2014/main" id="{0D19964C-7557-8045-9170-F8ECAFBBEAD3}"/>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2" name="Rectangle à coins arrondis 231">
                    <a:extLst>
                      <a:ext uri="{FF2B5EF4-FFF2-40B4-BE49-F238E27FC236}">
                        <a16:creationId xmlns:a16="http://schemas.microsoft.com/office/drawing/2014/main" id="{3D93C313-70B6-2C4D-AECE-94B441DCF60B}"/>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Rectangle à coins arrondis 232">
                    <a:extLst>
                      <a:ext uri="{FF2B5EF4-FFF2-40B4-BE49-F238E27FC236}">
                        <a16:creationId xmlns:a16="http://schemas.microsoft.com/office/drawing/2014/main" id="{11D0AB57-F90C-2B4F-8F7D-A78896D5984E}"/>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Rectangle à coins arrondis 233">
                    <a:extLst>
                      <a:ext uri="{FF2B5EF4-FFF2-40B4-BE49-F238E27FC236}">
                        <a16:creationId xmlns:a16="http://schemas.microsoft.com/office/drawing/2014/main" id="{FDCC2C56-EEB2-234E-89B1-B9BE01F635E6}"/>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Ellipse 234">
                    <a:extLst>
                      <a:ext uri="{FF2B5EF4-FFF2-40B4-BE49-F238E27FC236}">
                        <a16:creationId xmlns:a16="http://schemas.microsoft.com/office/drawing/2014/main" id="{1419A701-1FAD-0C46-AAD8-9657B58AA95B}"/>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Rectangle à coins arrondis 235">
                    <a:extLst>
                      <a:ext uri="{FF2B5EF4-FFF2-40B4-BE49-F238E27FC236}">
                        <a16:creationId xmlns:a16="http://schemas.microsoft.com/office/drawing/2014/main" id="{19299168-A7CC-7B42-A305-4D22D66AC8D2}"/>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2" name="Groupe 181">
                  <a:extLst>
                    <a:ext uri="{FF2B5EF4-FFF2-40B4-BE49-F238E27FC236}">
                      <a16:creationId xmlns:a16="http://schemas.microsoft.com/office/drawing/2014/main" id="{C2360FCF-9CEC-7841-9F77-14EBAFFE6B95}"/>
                    </a:ext>
                  </a:extLst>
                </p:cNvPr>
                <p:cNvGrpSpPr>
                  <a:grpSpLocks noChangeAspect="1"/>
                </p:cNvGrpSpPr>
                <p:nvPr/>
              </p:nvGrpSpPr>
              <p:grpSpPr>
                <a:xfrm>
                  <a:off x="1740006" y="4572377"/>
                  <a:ext cx="279352" cy="776750"/>
                  <a:chOff x="1415073" y="3569108"/>
                  <a:chExt cx="424331" cy="1179872"/>
                </a:xfrm>
                <a:solidFill>
                  <a:schemeClr val="accent4"/>
                </a:solidFill>
              </p:grpSpPr>
              <p:sp>
                <p:nvSpPr>
                  <p:cNvPr id="225" name="Rectangle à coins arrondis 224">
                    <a:extLst>
                      <a:ext uri="{FF2B5EF4-FFF2-40B4-BE49-F238E27FC236}">
                        <a16:creationId xmlns:a16="http://schemas.microsoft.com/office/drawing/2014/main" id="{A412AEB6-85CB-6E41-9352-D93014D0F11F}"/>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Rectangle à coins arrondis 225">
                    <a:extLst>
                      <a:ext uri="{FF2B5EF4-FFF2-40B4-BE49-F238E27FC236}">
                        <a16:creationId xmlns:a16="http://schemas.microsoft.com/office/drawing/2014/main" id="{DC504E41-38CA-0141-A139-8635F92A4AA5}"/>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Rectangle à coins arrondis 226">
                    <a:extLst>
                      <a:ext uri="{FF2B5EF4-FFF2-40B4-BE49-F238E27FC236}">
                        <a16:creationId xmlns:a16="http://schemas.microsoft.com/office/drawing/2014/main" id="{9237A7EE-0AB8-9344-854B-EB3ADB5C27D9}"/>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Rectangle à coins arrondis 227">
                    <a:extLst>
                      <a:ext uri="{FF2B5EF4-FFF2-40B4-BE49-F238E27FC236}">
                        <a16:creationId xmlns:a16="http://schemas.microsoft.com/office/drawing/2014/main" id="{D869A04C-DB53-F941-8748-7F62787D1ECD}"/>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Ellipse 228">
                    <a:extLst>
                      <a:ext uri="{FF2B5EF4-FFF2-40B4-BE49-F238E27FC236}">
                        <a16:creationId xmlns:a16="http://schemas.microsoft.com/office/drawing/2014/main" id="{61B6FE26-A4B7-AA49-A657-FF5E5275E239}"/>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Rectangle à coins arrondis 229">
                    <a:extLst>
                      <a:ext uri="{FF2B5EF4-FFF2-40B4-BE49-F238E27FC236}">
                        <a16:creationId xmlns:a16="http://schemas.microsoft.com/office/drawing/2014/main" id="{0F94E22E-DC8C-5343-BDD8-C5644E78A50B}"/>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3" name="Groupe 182">
                  <a:extLst>
                    <a:ext uri="{FF2B5EF4-FFF2-40B4-BE49-F238E27FC236}">
                      <a16:creationId xmlns:a16="http://schemas.microsoft.com/office/drawing/2014/main" id="{8FEB8E69-4181-F547-B04F-3CC075D34448}"/>
                    </a:ext>
                  </a:extLst>
                </p:cNvPr>
                <p:cNvGrpSpPr>
                  <a:grpSpLocks noChangeAspect="1"/>
                </p:cNvGrpSpPr>
                <p:nvPr/>
              </p:nvGrpSpPr>
              <p:grpSpPr>
                <a:xfrm>
                  <a:off x="1597114" y="5156797"/>
                  <a:ext cx="279352" cy="776750"/>
                  <a:chOff x="1415073" y="3569108"/>
                  <a:chExt cx="424331" cy="1179872"/>
                </a:xfrm>
                <a:solidFill>
                  <a:schemeClr val="accent6"/>
                </a:solidFill>
              </p:grpSpPr>
              <p:sp>
                <p:nvSpPr>
                  <p:cNvPr id="219" name="Rectangle à coins arrondis 218">
                    <a:extLst>
                      <a:ext uri="{FF2B5EF4-FFF2-40B4-BE49-F238E27FC236}">
                        <a16:creationId xmlns:a16="http://schemas.microsoft.com/office/drawing/2014/main" id="{020FA6F6-3BF7-5849-9D31-18CC36CF429E}"/>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 name="Rectangle à coins arrondis 219">
                    <a:extLst>
                      <a:ext uri="{FF2B5EF4-FFF2-40B4-BE49-F238E27FC236}">
                        <a16:creationId xmlns:a16="http://schemas.microsoft.com/office/drawing/2014/main" id="{5B8A2B8F-C9A7-A04A-8EF8-3E6955C981D6}"/>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Rectangle à coins arrondis 220">
                    <a:extLst>
                      <a:ext uri="{FF2B5EF4-FFF2-40B4-BE49-F238E27FC236}">
                        <a16:creationId xmlns:a16="http://schemas.microsoft.com/office/drawing/2014/main" id="{9A3FDE7A-5288-6D47-81FD-0F24EBCB0CB9}"/>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2" name="Rectangle à coins arrondis 221">
                    <a:extLst>
                      <a:ext uri="{FF2B5EF4-FFF2-40B4-BE49-F238E27FC236}">
                        <a16:creationId xmlns:a16="http://schemas.microsoft.com/office/drawing/2014/main" id="{BC9FF21F-ED43-1448-A279-34F3C2E4EADD}"/>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3" name="Ellipse 222">
                    <a:extLst>
                      <a:ext uri="{FF2B5EF4-FFF2-40B4-BE49-F238E27FC236}">
                        <a16:creationId xmlns:a16="http://schemas.microsoft.com/office/drawing/2014/main" id="{201F0054-0F07-9748-884F-67E712453ED9}"/>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4" name="Rectangle à coins arrondis 223">
                    <a:extLst>
                      <a:ext uri="{FF2B5EF4-FFF2-40B4-BE49-F238E27FC236}">
                        <a16:creationId xmlns:a16="http://schemas.microsoft.com/office/drawing/2014/main" id="{FA9963BC-4EA5-8A43-9E75-F98E19FB2969}"/>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4" name="Groupe 183">
                  <a:extLst>
                    <a:ext uri="{FF2B5EF4-FFF2-40B4-BE49-F238E27FC236}">
                      <a16:creationId xmlns:a16="http://schemas.microsoft.com/office/drawing/2014/main" id="{82ADACD6-1F8F-CA47-AAF8-AC1696AF56AB}"/>
                    </a:ext>
                  </a:extLst>
                </p:cNvPr>
                <p:cNvGrpSpPr>
                  <a:grpSpLocks noChangeAspect="1"/>
                </p:cNvGrpSpPr>
                <p:nvPr/>
              </p:nvGrpSpPr>
              <p:grpSpPr>
                <a:xfrm>
                  <a:off x="704867" y="4300776"/>
                  <a:ext cx="279352" cy="776750"/>
                  <a:chOff x="1415073" y="3569108"/>
                  <a:chExt cx="424331" cy="1179872"/>
                </a:xfrm>
                <a:solidFill>
                  <a:schemeClr val="accent5"/>
                </a:solidFill>
              </p:grpSpPr>
              <p:sp>
                <p:nvSpPr>
                  <p:cNvPr id="213" name="Rectangle à coins arrondis 212">
                    <a:extLst>
                      <a:ext uri="{FF2B5EF4-FFF2-40B4-BE49-F238E27FC236}">
                        <a16:creationId xmlns:a16="http://schemas.microsoft.com/office/drawing/2014/main" id="{D1A2F1D8-20F9-864C-8783-9F0F2463D336}"/>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4" name="Rectangle à coins arrondis 213">
                    <a:extLst>
                      <a:ext uri="{FF2B5EF4-FFF2-40B4-BE49-F238E27FC236}">
                        <a16:creationId xmlns:a16="http://schemas.microsoft.com/office/drawing/2014/main" id="{9D108881-4F02-424E-A976-E14E55C22539}"/>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5" name="Rectangle à coins arrondis 214">
                    <a:extLst>
                      <a:ext uri="{FF2B5EF4-FFF2-40B4-BE49-F238E27FC236}">
                        <a16:creationId xmlns:a16="http://schemas.microsoft.com/office/drawing/2014/main" id="{40CB37D8-BC8A-724F-A983-C10DF006C035}"/>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Rectangle à coins arrondis 215">
                    <a:extLst>
                      <a:ext uri="{FF2B5EF4-FFF2-40B4-BE49-F238E27FC236}">
                        <a16:creationId xmlns:a16="http://schemas.microsoft.com/office/drawing/2014/main" id="{7A21B281-4A2F-3645-A33A-F0072B097319}"/>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7" name="Ellipse 216">
                    <a:extLst>
                      <a:ext uri="{FF2B5EF4-FFF2-40B4-BE49-F238E27FC236}">
                        <a16:creationId xmlns:a16="http://schemas.microsoft.com/office/drawing/2014/main" id="{B706CB4E-8FE1-3346-B81B-362256A378D7}"/>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8" name="Rectangle à coins arrondis 217">
                    <a:extLst>
                      <a:ext uri="{FF2B5EF4-FFF2-40B4-BE49-F238E27FC236}">
                        <a16:creationId xmlns:a16="http://schemas.microsoft.com/office/drawing/2014/main" id="{75EB5504-3800-754C-A16E-656241B8EF3B}"/>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5" name="Groupe 184">
                  <a:extLst>
                    <a:ext uri="{FF2B5EF4-FFF2-40B4-BE49-F238E27FC236}">
                      <a16:creationId xmlns:a16="http://schemas.microsoft.com/office/drawing/2014/main" id="{B6ACA5D8-73D0-244F-B137-9D3282D2ECE4}"/>
                    </a:ext>
                  </a:extLst>
                </p:cNvPr>
                <p:cNvGrpSpPr>
                  <a:grpSpLocks noChangeAspect="1"/>
                </p:cNvGrpSpPr>
                <p:nvPr/>
              </p:nvGrpSpPr>
              <p:grpSpPr>
                <a:xfrm>
                  <a:off x="1211106" y="5235610"/>
                  <a:ext cx="279352" cy="776750"/>
                  <a:chOff x="1415073" y="3569108"/>
                  <a:chExt cx="424331" cy="1179872"/>
                </a:xfrm>
                <a:solidFill>
                  <a:schemeClr val="tx1"/>
                </a:solidFill>
              </p:grpSpPr>
              <p:sp>
                <p:nvSpPr>
                  <p:cNvPr id="207" name="Rectangle à coins arrondis 206">
                    <a:extLst>
                      <a:ext uri="{FF2B5EF4-FFF2-40B4-BE49-F238E27FC236}">
                        <a16:creationId xmlns:a16="http://schemas.microsoft.com/office/drawing/2014/main" id="{7AB7EB8D-0044-1B48-94D4-9ECFCFAB0BF7}"/>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8" name="Rectangle à coins arrondis 207">
                    <a:extLst>
                      <a:ext uri="{FF2B5EF4-FFF2-40B4-BE49-F238E27FC236}">
                        <a16:creationId xmlns:a16="http://schemas.microsoft.com/office/drawing/2014/main" id="{6945922B-907A-6F41-8717-7F88247A6F47}"/>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9" name="Rectangle à coins arrondis 208">
                    <a:extLst>
                      <a:ext uri="{FF2B5EF4-FFF2-40B4-BE49-F238E27FC236}">
                        <a16:creationId xmlns:a16="http://schemas.microsoft.com/office/drawing/2014/main" id="{1DC70579-4B0B-B94A-974B-AA35DC73BCC3}"/>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0" name="Rectangle à coins arrondis 209">
                    <a:extLst>
                      <a:ext uri="{FF2B5EF4-FFF2-40B4-BE49-F238E27FC236}">
                        <a16:creationId xmlns:a16="http://schemas.microsoft.com/office/drawing/2014/main" id="{D130206E-C31F-0845-9441-FF3D1E006BCC}"/>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 name="Ellipse 210">
                    <a:extLst>
                      <a:ext uri="{FF2B5EF4-FFF2-40B4-BE49-F238E27FC236}">
                        <a16:creationId xmlns:a16="http://schemas.microsoft.com/office/drawing/2014/main" id="{1738B6E5-1172-3D4E-ADA7-66FC5AB1E52B}"/>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2" name="Rectangle à coins arrondis 211">
                    <a:extLst>
                      <a:ext uri="{FF2B5EF4-FFF2-40B4-BE49-F238E27FC236}">
                        <a16:creationId xmlns:a16="http://schemas.microsoft.com/office/drawing/2014/main" id="{32CA9F25-3C6B-5542-BF1B-F28AFB7285BB}"/>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6" name="Groupe 185">
                  <a:extLst>
                    <a:ext uri="{FF2B5EF4-FFF2-40B4-BE49-F238E27FC236}">
                      <a16:creationId xmlns:a16="http://schemas.microsoft.com/office/drawing/2014/main" id="{3B4D987B-C7EA-FB44-8C08-D0E95E4A6747}"/>
                    </a:ext>
                  </a:extLst>
                </p:cNvPr>
                <p:cNvGrpSpPr>
                  <a:grpSpLocks noChangeAspect="1"/>
                </p:cNvGrpSpPr>
                <p:nvPr/>
              </p:nvGrpSpPr>
              <p:grpSpPr>
                <a:xfrm>
                  <a:off x="1009589" y="4092147"/>
                  <a:ext cx="279352" cy="776750"/>
                  <a:chOff x="1415073" y="3569108"/>
                  <a:chExt cx="424331" cy="1179872"/>
                </a:xfrm>
                <a:solidFill>
                  <a:srgbClr val="CDCB02"/>
                </a:solidFill>
              </p:grpSpPr>
              <p:sp>
                <p:nvSpPr>
                  <p:cNvPr id="201" name="Rectangle à coins arrondis 200">
                    <a:extLst>
                      <a:ext uri="{FF2B5EF4-FFF2-40B4-BE49-F238E27FC236}">
                        <a16:creationId xmlns:a16="http://schemas.microsoft.com/office/drawing/2014/main" id="{F67A16E4-C4BD-6A4B-9164-8F68BD2B08A5}"/>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Rectangle à coins arrondis 201">
                    <a:extLst>
                      <a:ext uri="{FF2B5EF4-FFF2-40B4-BE49-F238E27FC236}">
                        <a16:creationId xmlns:a16="http://schemas.microsoft.com/office/drawing/2014/main" id="{0733BC8C-1521-2A4B-BA77-1B438636E4C8}"/>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3" name="Rectangle à coins arrondis 202">
                    <a:extLst>
                      <a:ext uri="{FF2B5EF4-FFF2-40B4-BE49-F238E27FC236}">
                        <a16:creationId xmlns:a16="http://schemas.microsoft.com/office/drawing/2014/main" id="{0882D776-D945-8C49-AEFD-80BD50B2C524}"/>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 name="Rectangle à coins arrondis 203">
                    <a:extLst>
                      <a:ext uri="{FF2B5EF4-FFF2-40B4-BE49-F238E27FC236}">
                        <a16:creationId xmlns:a16="http://schemas.microsoft.com/office/drawing/2014/main" id="{2AB5CCBF-6B5C-FD49-8F44-5E7CA7C55346}"/>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 name="Ellipse 204">
                    <a:extLst>
                      <a:ext uri="{FF2B5EF4-FFF2-40B4-BE49-F238E27FC236}">
                        <a16:creationId xmlns:a16="http://schemas.microsoft.com/office/drawing/2014/main" id="{4DE771AA-0EF3-974D-BF6C-E65323F6DDA1}"/>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6" name="Rectangle à coins arrondis 205">
                    <a:extLst>
                      <a:ext uri="{FF2B5EF4-FFF2-40B4-BE49-F238E27FC236}">
                        <a16:creationId xmlns:a16="http://schemas.microsoft.com/office/drawing/2014/main" id="{55F80D83-4E35-1A48-9ADF-73C726273DF4}"/>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7" name="Groupe 186">
                  <a:extLst>
                    <a:ext uri="{FF2B5EF4-FFF2-40B4-BE49-F238E27FC236}">
                      <a16:creationId xmlns:a16="http://schemas.microsoft.com/office/drawing/2014/main" id="{1D0FB6D2-42FD-674F-BCAC-782685F72BC2}"/>
                    </a:ext>
                  </a:extLst>
                </p:cNvPr>
                <p:cNvGrpSpPr>
                  <a:grpSpLocks noChangeAspect="1"/>
                </p:cNvGrpSpPr>
                <p:nvPr/>
              </p:nvGrpSpPr>
              <p:grpSpPr>
                <a:xfrm>
                  <a:off x="829335" y="5036184"/>
                  <a:ext cx="279352" cy="776750"/>
                  <a:chOff x="1415073" y="3569108"/>
                  <a:chExt cx="424331" cy="1179872"/>
                </a:xfrm>
                <a:solidFill>
                  <a:srgbClr val="FF0000"/>
                </a:solidFill>
              </p:grpSpPr>
              <p:sp>
                <p:nvSpPr>
                  <p:cNvPr id="195" name="Rectangle à coins arrondis 194">
                    <a:extLst>
                      <a:ext uri="{FF2B5EF4-FFF2-40B4-BE49-F238E27FC236}">
                        <a16:creationId xmlns:a16="http://schemas.microsoft.com/office/drawing/2014/main" id="{F54CC69D-8202-BD43-ABE9-CB5A2760B5E2}"/>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6" name="Rectangle à coins arrondis 195">
                    <a:extLst>
                      <a:ext uri="{FF2B5EF4-FFF2-40B4-BE49-F238E27FC236}">
                        <a16:creationId xmlns:a16="http://schemas.microsoft.com/office/drawing/2014/main" id="{0F206AD0-C954-F94D-AF8A-271BB7991FF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Rectangle à coins arrondis 196">
                    <a:extLst>
                      <a:ext uri="{FF2B5EF4-FFF2-40B4-BE49-F238E27FC236}">
                        <a16:creationId xmlns:a16="http://schemas.microsoft.com/office/drawing/2014/main" id="{171130DF-1383-114F-BCEE-C633234A4D12}"/>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8" name="Rectangle à coins arrondis 197">
                    <a:extLst>
                      <a:ext uri="{FF2B5EF4-FFF2-40B4-BE49-F238E27FC236}">
                        <a16:creationId xmlns:a16="http://schemas.microsoft.com/office/drawing/2014/main" id="{CC8A089A-F37A-6B4B-BD39-BC76A66D9EB4}"/>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Ellipse 198">
                    <a:extLst>
                      <a:ext uri="{FF2B5EF4-FFF2-40B4-BE49-F238E27FC236}">
                        <a16:creationId xmlns:a16="http://schemas.microsoft.com/office/drawing/2014/main" id="{DC25B9B2-4225-0D4A-994B-731828F05FD8}"/>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0" name="Rectangle à coins arrondis 199">
                    <a:extLst>
                      <a:ext uri="{FF2B5EF4-FFF2-40B4-BE49-F238E27FC236}">
                        <a16:creationId xmlns:a16="http://schemas.microsoft.com/office/drawing/2014/main" id="{34874203-70C5-8941-832D-F211C4257791}"/>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8" name="Groupe 187">
                  <a:extLst>
                    <a:ext uri="{FF2B5EF4-FFF2-40B4-BE49-F238E27FC236}">
                      <a16:creationId xmlns:a16="http://schemas.microsoft.com/office/drawing/2014/main" id="{179BCF58-A600-404B-ADAF-65FED850C833}"/>
                    </a:ext>
                  </a:extLst>
                </p:cNvPr>
                <p:cNvGrpSpPr>
                  <a:grpSpLocks noChangeAspect="1"/>
                </p:cNvGrpSpPr>
                <p:nvPr/>
              </p:nvGrpSpPr>
              <p:grpSpPr>
                <a:xfrm>
                  <a:off x="1046480" y="4760091"/>
                  <a:ext cx="279352" cy="776750"/>
                  <a:chOff x="1415073" y="3569108"/>
                  <a:chExt cx="424331" cy="1179872"/>
                </a:xfrm>
                <a:solidFill>
                  <a:srgbClr val="F370FB"/>
                </a:solidFill>
              </p:grpSpPr>
              <p:sp>
                <p:nvSpPr>
                  <p:cNvPr id="189" name="Rectangle à coins arrondis 188">
                    <a:extLst>
                      <a:ext uri="{FF2B5EF4-FFF2-40B4-BE49-F238E27FC236}">
                        <a16:creationId xmlns:a16="http://schemas.microsoft.com/office/drawing/2014/main" id="{41274DFA-F490-F84E-8419-61D3FD2BCEA3}"/>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Rectangle à coins arrondis 189">
                    <a:extLst>
                      <a:ext uri="{FF2B5EF4-FFF2-40B4-BE49-F238E27FC236}">
                        <a16:creationId xmlns:a16="http://schemas.microsoft.com/office/drawing/2014/main" id="{0CAE3706-2AC3-8343-A64A-0980A82A4B93}"/>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1" name="Rectangle à coins arrondis 190">
                    <a:extLst>
                      <a:ext uri="{FF2B5EF4-FFF2-40B4-BE49-F238E27FC236}">
                        <a16:creationId xmlns:a16="http://schemas.microsoft.com/office/drawing/2014/main" id="{2970E4F5-F1A0-5C46-B3FA-6FCAFE84BA5C}"/>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Rectangle à coins arrondis 191">
                    <a:extLst>
                      <a:ext uri="{FF2B5EF4-FFF2-40B4-BE49-F238E27FC236}">
                        <a16:creationId xmlns:a16="http://schemas.microsoft.com/office/drawing/2014/main" id="{8076BFCC-01E1-A64B-8FC3-89D3C7BF2470}"/>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Ellipse 192">
                    <a:extLst>
                      <a:ext uri="{FF2B5EF4-FFF2-40B4-BE49-F238E27FC236}">
                        <a16:creationId xmlns:a16="http://schemas.microsoft.com/office/drawing/2014/main" id="{5CCA7F0A-09D9-C640-9F88-B92C7520E809}"/>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4" name="Rectangle à coins arrondis 193">
                    <a:extLst>
                      <a:ext uri="{FF2B5EF4-FFF2-40B4-BE49-F238E27FC236}">
                        <a16:creationId xmlns:a16="http://schemas.microsoft.com/office/drawing/2014/main" id="{16F71B1C-4CC9-F942-A475-36F95146EF0D}"/>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76" name="Espace réservé du contenu 2">
                <a:extLst>
                  <a:ext uri="{FF2B5EF4-FFF2-40B4-BE49-F238E27FC236}">
                    <a16:creationId xmlns:a16="http://schemas.microsoft.com/office/drawing/2014/main" id="{EF550D8F-B07E-B444-A993-F2F3684F66D0}"/>
                  </a:ext>
                </a:extLst>
              </p:cNvPr>
              <p:cNvSpPr txBox="1">
                <a:spLocks/>
              </p:cNvSpPr>
              <p:nvPr/>
            </p:nvSpPr>
            <p:spPr>
              <a:xfrm>
                <a:off x="2330590" y="3709589"/>
                <a:ext cx="6528632" cy="13832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b="1" dirty="0">
                    <a:solidFill>
                      <a:schemeClr val="bg1">
                        <a:lumMod val="85000"/>
                      </a:schemeClr>
                    </a:solidFill>
                    <a:latin typeface="Avenir" panose="02000503020000020003" pitchFamily="2" charset="0"/>
                  </a:rPr>
                  <a:t>Des différences </a:t>
                </a:r>
                <a:r>
                  <a:rPr lang="fr-FR" sz="2000" b="1" dirty="0" err="1">
                    <a:solidFill>
                      <a:schemeClr val="bg1">
                        <a:lumMod val="85000"/>
                      </a:schemeClr>
                    </a:solidFill>
                    <a:latin typeface="Avenir" panose="02000503020000020003" pitchFamily="2" charset="0"/>
                  </a:rPr>
                  <a:t>inter-individuelles</a:t>
                </a:r>
                <a:r>
                  <a:rPr lang="fr-FR" sz="2000" b="1" dirty="0">
                    <a:solidFill>
                      <a:schemeClr val="bg1">
                        <a:lumMod val="85000"/>
                      </a:schemeClr>
                    </a:solidFill>
                    <a:latin typeface="Avenir" panose="02000503020000020003" pitchFamily="2" charset="0"/>
                  </a:rPr>
                  <a:t> : </a:t>
                </a:r>
                <a:r>
                  <a:rPr lang="fr-FR" sz="2000" dirty="0">
                    <a:solidFill>
                      <a:schemeClr val="bg1">
                        <a:lumMod val="85000"/>
                      </a:schemeClr>
                    </a:solidFill>
                    <a:latin typeface="Avenir" panose="02000503020000020003" pitchFamily="2" charset="0"/>
                  </a:rPr>
                  <a:t>la diversité</a:t>
                </a:r>
              </a:p>
              <a:p>
                <a:pPr marL="0" indent="0" algn="ctr">
                  <a:buNone/>
                </a:pPr>
                <a:r>
                  <a:rPr lang="fr-FR" sz="2000" dirty="0">
                    <a:solidFill>
                      <a:schemeClr val="bg1">
                        <a:lumMod val="85000"/>
                      </a:schemeClr>
                    </a:solidFill>
                    <a:latin typeface="Avenir" panose="02000503020000020003" pitchFamily="2" charset="0"/>
                  </a:rPr>
                  <a:t>(</a:t>
                </a:r>
                <a:r>
                  <a:rPr lang="fr-FR" sz="2000" i="1" dirty="0">
                    <a:solidFill>
                      <a:schemeClr val="bg1">
                        <a:lumMod val="85000"/>
                      </a:schemeClr>
                    </a:solidFill>
                    <a:latin typeface="Avenir" panose="02000503020000020003" pitchFamily="2" charset="0"/>
                  </a:rPr>
                  <a:t>âge, sexe/genre, expérience, ancienneté, culture, valeurs, formation professionnelle, morphologie, statut socioprofessionnel, nationalité, etc.)</a:t>
                </a:r>
                <a:endParaRPr lang="fr-FR" sz="2000" dirty="0">
                  <a:solidFill>
                    <a:schemeClr val="bg1">
                      <a:lumMod val="85000"/>
                    </a:schemeClr>
                  </a:solidFill>
                  <a:latin typeface="Avenir" panose="02000503020000020003" pitchFamily="2" charset="0"/>
                </a:endParaRPr>
              </a:p>
            </p:txBody>
          </p:sp>
          <p:cxnSp>
            <p:nvCxnSpPr>
              <p:cNvPr id="177" name="Connecteur droit avec flèche 176">
                <a:extLst>
                  <a:ext uri="{FF2B5EF4-FFF2-40B4-BE49-F238E27FC236}">
                    <a16:creationId xmlns:a16="http://schemas.microsoft.com/office/drawing/2014/main" id="{77FC181E-F4C7-EA4D-BB13-A835F64E00DA}"/>
                  </a:ext>
                </a:extLst>
              </p:cNvPr>
              <p:cNvCxnSpPr>
                <a:stCxn id="178" idx="3"/>
                <a:endCxn id="176" idx="1"/>
              </p:cNvCxnSpPr>
              <p:nvPr/>
            </p:nvCxnSpPr>
            <p:spPr>
              <a:xfrm>
                <a:off x="1867890" y="4401209"/>
                <a:ext cx="462700" cy="1"/>
              </a:xfrm>
              <a:prstGeom prst="straightConnector1">
                <a:avLst/>
              </a:prstGeom>
              <a:ln w="285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74" name="Espace réservé du contenu 2">
              <a:extLst>
                <a:ext uri="{FF2B5EF4-FFF2-40B4-BE49-F238E27FC236}">
                  <a16:creationId xmlns:a16="http://schemas.microsoft.com/office/drawing/2014/main" id="{D469B420-7925-B94B-85E2-1D41018BCE8F}"/>
                </a:ext>
              </a:extLst>
            </p:cNvPr>
            <p:cNvSpPr txBox="1">
              <a:spLocks/>
            </p:cNvSpPr>
            <p:nvPr/>
          </p:nvSpPr>
          <p:spPr>
            <a:xfrm>
              <a:off x="513066" y="5658972"/>
              <a:ext cx="8446472" cy="7106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000" b="1" dirty="0">
                  <a:latin typeface="Avenir" panose="02000503020000020003" pitchFamily="2" charset="0"/>
                </a:rPr>
                <a:t>Des différences intra-individuelles : </a:t>
              </a:r>
              <a:r>
                <a:rPr lang="fr-FR" sz="2000" dirty="0">
                  <a:latin typeface="Avenir" panose="02000503020000020003" pitchFamily="2" charset="0"/>
                </a:rPr>
                <a:t>l’état varie aussi en fonction de la journée, de la semaine, du mois, etc. (rythmes biologiques, fatigues, douleurs, etc.)</a:t>
              </a:r>
            </a:p>
          </p:txBody>
        </p:sp>
      </p:grpSp>
      <p:grpSp>
        <p:nvGrpSpPr>
          <p:cNvPr id="85" name="Groupe 84">
            <a:extLst>
              <a:ext uri="{FF2B5EF4-FFF2-40B4-BE49-F238E27FC236}">
                <a16:creationId xmlns:a16="http://schemas.microsoft.com/office/drawing/2014/main" id="{C7A3F363-2E7F-FA47-A6AD-B74B5CC082BC}"/>
              </a:ext>
            </a:extLst>
          </p:cNvPr>
          <p:cNvGrpSpPr/>
          <p:nvPr/>
        </p:nvGrpSpPr>
        <p:grpSpPr>
          <a:xfrm>
            <a:off x="440574" y="314077"/>
            <a:ext cx="11338560" cy="729788"/>
            <a:chOff x="1004505" y="2379906"/>
            <a:chExt cx="11338560" cy="729788"/>
          </a:xfrm>
        </p:grpSpPr>
        <p:sp>
          <p:nvSpPr>
            <p:cNvPr id="87" name="ZoneTexte 86">
              <a:extLst>
                <a:ext uri="{FF2B5EF4-FFF2-40B4-BE49-F238E27FC236}">
                  <a16:creationId xmlns:a16="http://schemas.microsoft.com/office/drawing/2014/main" id="{456E3BFA-A5F8-BD49-AA51-2766AEA2DB71}"/>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88" name="Connecteur droit 87">
              <a:extLst>
                <a:ext uri="{FF2B5EF4-FFF2-40B4-BE49-F238E27FC236}">
                  <a16:creationId xmlns:a16="http://schemas.microsoft.com/office/drawing/2014/main" id="{F32EDDA4-EA9A-034F-9E32-06D98449D6D3}"/>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6611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AFA70B4-9134-B342-A8C7-8DA6248D5D85}"/>
              </a:ext>
            </a:extLst>
          </p:cNvPr>
          <p:cNvGrpSpPr/>
          <p:nvPr/>
        </p:nvGrpSpPr>
        <p:grpSpPr>
          <a:xfrm>
            <a:off x="1874191" y="2490533"/>
            <a:ext cx="8443619" cy="5104610"/>
            <a:chOff x="343494" y="2490533"/>
            <a:chExt cx="8443619" cy="5104610"/>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513063"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2 : </a:t>
              </a:r>
              <a:r>
                <a:rPr lang="fr-FR" sz="2000" dirty="0">
                  <a:solidFill>
                    <a:schemeClr val="tx1"/>
                  </a:solidFill>
                  <a:latin typeface="Avenir" panose="02000503020000020003" pitchFamily="2" charset="0"/>
                </a:rPr>
                <a:t>travailler, ça dépend des moyens mis à disposition par l’entreprise. Ce sont les </a:t>
              </a:r>
              <a:r>
                <a:rPr lang="fr-FR" sz="2000" b="1" dirty="0">
                  <a:solidFill>
                    <a:schemeClr val="tx1"/>
                  </a:solidFill>
                  <a:latin typeface="Avenir" panose="02000503020000020003" pitchFamily="2" charset="0"/>
                </a:rPr>
                <a:t>déterminants</a:t>
              </a:r>
              <a:r>
                <a:rPr lang="fr-FR" sz="2000" dirty="0">
                  <a:solidFill>
                    <a:schemeClr val="tx1"/>
                  </a:solidFill>
                  <a:latin typeface="Avenir" panose="02000503020000020003" pitchFamily="2" charset="0"/>
                </a:rPr>
                <a:t>.</a:t>
              </a:r>
              <a:endParaRPr lang="fr-FR" sz="2000" b="1" dirty="0">
                <a:solidFill>
                  <a:schemeClr val="tx1"/>
                </a:solidFill>
                <a:latin typeface="Avenir" panose="02000503020000020003" pitchFamily="2" charset="0"/>
              </a:endParaRPr>
            </a:p>
          </p:txBody>
        </p:sp>
        <p:grpSp>
          <p:nvGrpSpPr>
            <p:cNvPr id="41" name="Groupe 40">
              <a:extLst>
                <a:ext uri="{FF2B5EF4-FFF2-40B4-BE49-F238E27FC236}">
                  <a16:creationId xmlns:a16="http://schemas.microsoft.com/office/drawing/2014/main" id="{1EB05B34-680A-9D49-84B8-63EFB02C59F5}"/>
                </a:ext>
              </a:extLst>
            </p:cNvPr>
            <p:cNvGrpSpPr>
              <a:grpSpLocks noChangeAspect="1"/>
            </p:cNvGrpSpPr>
            <p:nvPr/>
          </p:nvGrpSpPr>
          <p:grpSpPr>
            <a:xfrm>
              <a:off x="4263187" y="5288158"/>
              <a:ext cx="829687" cy="2306985"/>
              <a:chOff x="1415073" y="3569108"/>
              <a:chExt cx="424331" cy="1179872"/>
            </a:xfrm>
            <a:solidFill>
              <a:schemeClr val="accent4"/>
            </a:solidFill>
          </p:grpSpPr>
          <p:sp>
            <p:nvSpPr>
              <p:cNvPr id="42" name="Rectangle à coins arrondis 41">
                <a:extLst>
                  <a:ext uri="{FF2B5EF4-FFF2-40B4-BE49-F238E27FC236}">
                    <a16:creationId xmlns:a16="http://schemas.microsoft.com/office/drawing/2014/main" id="{9895E4B5-3E8C-6244-9B3F-0C9A78948D98}"/>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a:extLst>
                  <a:ext uri="{FF2B5EF4-FFF2-40B4-BE49-F238E27FC236}">
                    <a16:creationId xmlns:a16="http://schemas.microsoft.com/office/drawing/2014/main" id="{72AD45A4-419D-C04F-A6A1-5923D6EE2ECD}"/>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à coins arrondis 43">
                <a:extLst>
                  <a:ext uri="{FF2B5EF4-FFF2-40B4-BE49-F238E27FC236}">
                    <a16:creationId xmlns:a16="http://schemas.microsoft.com/office/drawing/2014/main" id="{DE361489-4BB0-DD47-9529-8CEB0494C290}"/>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à coins arrondis 44">
                <a:extLst>
                  <a:ext uri="{FF2B5EF4-FFF2-40B4-BE49-F238E27FC236}">
                    <a16:creationId xmlns:a16="http://schemas.microsoft.com/office/drawing/2014/main" id="{3B4D5271-600C-8A43-8785-F4F9828CF700}"/>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65BD1CCC-44A0-DA47-A8B8-0089F1AF406C}"/>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a:extLst>
                  <a:ext uri="{FF2B5EF4-FFF2-40B4-BE49-F238E27FC236}">
                    <a16:creationId xmlns:a16="http://schemas.microsoft.com/office/drawing/2014/main" id="{0039E29C-DA5D-1944-872B-B8B254BA4385}"/>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Flèche vers la droite 2">
              <a:extLst>
                <a:ext uri="{FF2B5EF4-FFF2-40B4-BE49-F238E27FC236}">
                  <a16:creationId xmlns:a16="http://schemas.microsoft.com/office/drawing/2014/main" id="{E2C84BC6-391E-8C4A-AB95-83E33C0EFF3A}"/>
                </a:ext>
              </a:extLst>
            </p:cNvPr>
            <p:cNvSpPr/>
            <p:nvPr/>
          </p:nvSpPr>
          <p:spPr>
            <a:xfrm>
              <a:off x="1816913" y="5710499"/>
              <a:ext cx="2261420" cy="339559"/>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a:extLst>
                <a:ext uri="{FF2B5EF4-FFF2-40B4-BE49-F238E27FC236}">
                  <a16:creationId xmlns:a16="http://schemas.microsoft.com/office/drawing/2014/main" id="{21F2C80B-5EF4-1347-869A-37A04408A281}"/>
                </a:ext>
              </a:extLst>
            </p:cNvPr>
            <p:cNvSpPr/>
            <p:nvPr/>
          </p:nvSpPr>
          <p:spPr>
            <a:xfrm rot="19735120">
              <a:off x="343494" y="4957829"/>
              <a:ext cx="3020444" cy="1082999"/>
            </a:xfrm>
            <a:prstGeom prst="roundRect">
              <a:avLst/>
            </a:prstGeom>
            <a:solidFill>
              <a:schemeClr val="bg1"/>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panose="02000503020000020003" pitchFamily="2" charset="0"/>
                </a:rPr>
                <a:t>Les conditions et moyens offerts </a:t>
              </a:r>
              <a:r>
                <a:rPr lang="fr-FR" sz="1400" i="1" dirty="0">
                  <a:solidFill>
                    <a:schemeClr val="tx1"/>
                  </a:solidFill>
                  <a:latin typeface="Avenir" panose="02000503020000020003" pitchFamily="2" charset="0"/>
                </a:rPr>
                <a:t>(les outils, l’aménagement physique, la cadence, la formation, etc.)</a:t>
              </a:r>
            </a:p>
          </p:txBody>
        </p:sp>
      </p:grpSp>
      <p:grpSp>
        <p:nvGrpSpPr>
          <p:cNvPr id="19" name="Groupe 18">
            <a:extLst>
              <a:ext uri="{FF2B5EF4-FFF2-40B4-BE49-F238E27FC236}">
                <a16:creationId xmlns:a16="http://schemas.microsoft.com/office/drawing/2014/main" id="{DC6FDC28-DD45-F04B-905D-65519B3FC202}"/>
              </a:ext>
            </a:extLst>
          </p:cNvPr>
          <p:cNvGrpSpPr/>
          <p:nvPr/>
        </p:nvGrpSpPr>
        <p:grpSpPr>
          <a:xfrm>
            <a:off x="440574" y="314077"/>
            <a:ext cx="11338560" cy="729788"/>
            <a:chOff x="1004505" y="2379906"/>
            <a:chExt cx="11338560" cy="729788"/>
          </a:xfrm>
        </p:grpSpPr>
        <p:sp>
          <p:nvSpPr>
            <p:cNvPr id="20" name="ZoneTexte 19">
              <a:extLst>
                <a:ext uri="{FF2B5EF4-FFF2-40B4-BE49-F238E27FC236}">
                  <a16:creationId xmlns:a16="http://schemas.microsoft.com/office/drawing/2014/main" id="{4957816B-1AA8-4242-87CE-179154A91D1D}"/>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21" name="Connecteur droit 20">
              <a:extLst>
                <a:ext uri="{FF2B5EF4-FFF2-40B4-BE49-F238E27FC236}">
                  <a16:creationId xmlns:a16="http://schemas.microsoft.com/office/drawing/2014/main" id="{8EFC73C8-5203-CA42-8F8E-4C08D28AF30A}"/>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750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7567A5CA-9927-F942-8716-0FA07F01208A}"/>
              </a:ext>
            </a:extLst>
          </p:cNvPr>
          <p:cNvGrpSpPr/>
          <p:nvPr/>
        </p:nvGrpSpPr>
        <p:grpSpPr>
          <a:xfrm>
            <a:off x="1874191" y="2490533"/>
            <a:ext cx="8443619" cy="5104610"/>
            <a:chOff x="343493" y="2490533"/>
            <a:chExt cx="8443619" cy="5104610"/>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513062"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2 : </a:t>
              </a:r>
              <a:r>
                <a:rPr lang="fr-FR" sz="2000" dirty="0">
                  <a:solidFill>
                    <a:schemeClr val="tx1"/>
                  </a:solidFill>
                  <a:latin typeface="Avenir" panose="02000503020000020003" pitchFamily="2" charset="0"/>
                </a:rPr>
                <a:t>travailler, ça dépend des moyens mis à disposition par l’entreprise. Ce sont les </a:t>
              </a:r>
              <a:r>
                <a:rPr lang="fr-FR" sz="2000" b="1" dirty="0">
                  <a:solidFill>
                    <a:schemeClr val="tx1"/>
                  </a:solidFill>
                  <a:latin typeface="Avenir" panose="02000503020000020003" pitchFamily="2" charset="0"/>
                </a:rPr>
                <a:t>déterminants</a:t>
              </a:r>
              <a:r>
                <a:rPr lang="fr-FR" sz="2000" dirty="0">
                  <a:solidFill>
                    <a:schemeClr val="tx1"/>
                  </a:solidFill>
                  <a:latin typeface="Avenir" panose="02000503020000020003" pitchFamily="2" charset="0"/>
                </a:rPr>
                <a:t>.</a:t>
              </a:r>
              <a:endParaRPr lang="fr-FR" sz="2000" b="1" dirty="0">
                <a:solidFill>
                  <a:schemeClr val="tx1"/>
                </a:solidFill>
                <a:latin typeface="Avenir" panose="02000503020000020003" pitchFamily="2" charset="0"/>
              </a:endParaRPr>
            </a:p>
          </p:txBody>
        </p:sp>
        <p:grpSp>
          <p:nvGrpSpPr>
            <p:cNvPr id="41" name="Groupe 40">
              <a:extLst>
                <a:ext uri="{FF2B5EF4-FFF2-40B4-BE49-F238E27FC236}">
                  <a16:creationId xmlns:a16="http://schemas.microsoft.com/office/drawing/2014/main" id="{1EB05B34-680A-9D49-84B8-63EFB02C59F5}"/>
                </a:ext>
              </a:extLst>
            </p:cNvPr>
            <p:cNvGrpSpPr>
              <a:grpSpLocks noChangeAspect="1"/>
            </p:cNvGrpSpPr>
            <p:nvPr/>
          </p:nvGrpSpPr>
          <p:grpSpPr>
            <a:xfrm>
              <a:off x="4263186" y="5288158"/>
              <a:ext cx="829687" cy="2306985"/>
              <a:chOff x="1415073" y="3569108"/>
              <a:chExt cx="424331" cy="1179872"/>
            </a:xfrm>
            <a:solidFill>
              <a:schemeClr val="accent4"/>
            </a:solidFill>
          </p:grpSpPr>
          <p:sp>
            <p:nvSpPr>
              <p:cNvPr id="42" name="Rectangle à coins arrondis 41">
                <a:extLst>
                  <a:ext uri="{FF2B5EF4-FFF2-40B4-BE49-F238E27FC236}">
                    <a16:creationId xmlns:a16="http://schemas.microsoft.com/office/drawing/2014/main" id="{9895E4B5-3E8C-6244-9B3F-0C9A78948D98}"/>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a:extLst>
                  <a:ext uri="{FF2B5EF4-FFF2-40B4-BE49-F238E27FC236}">
                    <a16:creationId xmlns:a16="http://schemas.microsoft.com/office/drawing/2014/main" id="{72AD45A4-419D-C04F-A6A1-5923D6EE2ECD}"/>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à coins arrondis 43">
                <a:extLst>
                  <a:ext uri="{FF2B5EF4-FFF2-40B4-BE49-F238E27FC236}">
                    <a16:creationId xmlns:a16="http://schemas.microsoft.com/office/drawing/2014/main" id="{DE361489-4BB0-DD47-9529-8CEB0494C290}"/>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à coins arrondis 44">
                <a:extLst>
                  <a:ext uri="{FF2B5EF4-FFF2-40B4-BE49-F238E27FC236}">
                    <a16:creationId xmlns:a16="http://schemas.microsoft.com/office/drawing/2014/main" id="{3B4D5271-600C-8A43-8785-F4F9828CF700}"/>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65BD1CCC-44A0-DA47-A8B8-0089F1AF406C}"/>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a:extLst>
                  <a:ext uri="{FF2B5EF4-FFF2-40B4-BE49-F238E27FC236}">
                    <a16:creationId xmlns:a16="http://schemas.microsoft.com/office/drawing/2014/main" id="{0039E29C-DA5D-1944-872B-B8B254BA4385}"/>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Flèche vers la droite 2">
              <a:extLst>
                <a:ext uri="{FF2B5EF4-FFF2-40B4-BE49-F238E27FC236}">
                  <a16:creationId xmlns:a16="http://schemas.microsoft.com/office/drawing/2014/main" id="{E2C84BC6-391E-8C4A-AB95-83E33C0EFF3A}"/>
                </a:ext>
              </a:extLst>
            </p:cNvPr>
            <p:cNvSpPr/>
            <p:nvPr/>
          </p:nvSpPr>
          <p:spPr>
            <a:xfrm>
              <a:off x="1816912" y="5710499"/>
              <a:ext cx="2261420" cy="339559"/>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a:extLst>
                <a:ext uri="{FF2B5EF4-FFF2-40B4-BE49-F238E27FC236}">
                  <a16:creationId xmlns:a16="http://schemas.microsoft.com/office/drawing/2014/main" id="{21F2C80B-5EF4-1347-869A-37A04408A281}"/>
                </a:ext>
              </a:extLst>
            </p:cNvPr>
            <p:cNvSpPr/>
            <p:nvPr/>
          </p:nvSpPr>
          <p:spPr>
            <a:xfrm rot="19735120">
              <a:off x="343493" y="4957829"/>
              <a:ext cx="3020444" cy="1082999"/>
            </a:xfrm>
            <a:prstGeom prst="roundRect">
              <a:avLst/>
            </a:prstGeom>
            <a:solidFill>
              <a:schemeClr val="bg1"/>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panose="02000503020000020003" pitchFamily="2" charset="0"/>
                </a:rPr>
                <a:t>Les conditions et moyens offerts </a:t>
              </a:r>
              <a:r>
                <a:rPr lang="fr-FR" sz="1400" i="1" dirty="0">
                  <a:solidFill>
                    <a:schemeClr val="tx1"/>
                  </a:solidFill>
                  <a:latin typeface="Avenir" panose="02000503020000020003" pitchFamily="2" charset="0"/>
                </a:rPr>
                <a:t>(les outils, l’aménagement physique, la cadence, la formation, etc.)</a:t>
              </a:r>
            </a:p>
          </p:txBody>
        </p:sp>
        <p:grpSp>
          <p:nvGrpSpPr>
            <p:cNvPr id="4" name="Groupe 3">
              <a:extLst>
                <a:ext uri="{FF2B5EF4-FFF2-40B4-BE49-F238E27FC236}">
                  <a16:creationId xmlns:a16="http://schemas.microsoft.com/office/drawing/2014/main" id="{CDA25F3D-B22F-474D-8D5C-AD60FB965FC6}"/>
                </a:ext>
              </a:extLst>
            </p:cNvPr>
            <p:cNvGrpSpPr/>
            <p:nvPr/>
          </p:nvGrpSpPr>
          <p:grpSpPr>
            <a:xfrm>
              <a:off x="3167806" y="3479418"/>
              <a:ext cx="3020444" cy="1657040"/>
              <a:chOff x="3067494" y="3479418"/>
              <a:chExt cx="3020444" cy="1657040"/>
            </a:xfrm>
            <a:solidFill>
              <a:schemeClr val="accent3">
                <a:lumMod val="20000"/>
                <a:lumOff val="80000"/>
              </a:schemeClr>
            </a:solidFill>
          </p:grpSpPr>
          <p:sp>
            <p:nvSpPr>
              <p:cNvPr id="92" name="Flèche vers la droite 91">
                <a:extLst>
                  <a:ext uri="{FF2B5EF4-FFF2-40B4-BE49-F238E27FC236}">
                    <a16:creationId xmlns:a16="http://schemas.microsoft.com/office/drawing/2014/main" id="{7525318F-8B9A-9A4B-B71C-85323AD2E04B}"/>
                  </a:ext>
                </a:extLst>
              </p:cNvPr>
              <p:cNvSpPr/>
              <p:nvPr/>
            </p:nvSpPr>
            <p:spPr>
              <a:xfrm rot="16200000" flipH="1">
                <a:off x="3868243" y="4257205"/>
                <a:ext cx="1418946" cy="339559"/>
              </a:xfrm>
              <a:prstGeom prst="rightArrow">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à coins arrondis 85">
                <a:extLst>
                  <a:ext uri="{FF2B5EF4-FFF2-40B4-BE49-F238E27FC236}">
                    <a16:creationId xmlns:a16="http://schemas.microsoft.com/office/drawing/2014/main" id="{246F0086-1D87-BA41-AB81-0A840C9D0637}"/>
                  </a:ext>
                </a:extLst>
              </p:cNvPr>
              <p:cNvSpPr/>
              <p:nvPr/>
            </p:nvSpPr>
            <p:spPr>
              <a:xfrm>
                <a:off x="3067494" y="3479418"/>
                <a:ext cx="3020444" cy="1082999"/>
              </a:xfrm>
              <a:prstGeom prst="roundRect">
                <a:avLst/>
              </a:prstGeom>
              <a:solidFill>
                <a:schemeClr val="bg1"/>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panose="02000503020000020003" pitchFamily="2" charset="0"/>
                  </a:rPr>
                  <a:t>L’environnement social </a:t>
                </a:r>
                <a:r>
                  <a:rPr lang="fr-FR" sz="1400" i="1" dirty="0">
                    <a:solidFill>
                      <a:schemeClr val="tx1"/>
                    </a:solidFill>
                    <a:latin typeface="Avenir" panose="02000503020000020003" pitchFamily="2" charset="0"/>
                  </a:rPr>
                  <a:t>(structures sociales, culture de l’entreprise, liens fonctionnels et hiérarchiques)</a:t>
                </a:r>
              </a:p>
            </p:txBody>
          </p:sp>
        </p:grpSp>
      </p:grpSp>
      <p:grpSp>
        <p:nvGrpSpPr>
          <p:cNvPr id="19" name="Groupe 18">
            <a:extLst>
              <a:ext uri="{FF2B5EF4-FFF2-40B4-BE49-F238E27FC236}">
                <a16:creationId xmlns:a16="http://schemas.microsoft.com/office/drawing/2014/main" id="{06F8C7A4-8076-1D48-8637-27FA00F20DF4}"/>
              </a:ext>
            </a:extLst>
          </p:cNvPr>
          <p:cNvGrpSpPr/>
          <p:nvPr/>
        </p:nvGrpSpPr>
        <p:grpSpPr>
          <a:xfrm>
            <a:off x="440574" y="314077"/>
            <a:ext cx="11338560" cy="729788"/>
            <a:chOff x="1004505" y="2379906"/>
            <a:chExt cx="11338560" cy="729788"/>
          </a:xfrm>
        </p:grpSpPr>
        <p:sp>
          <p:nvSpPr>
            <p:cNvPr id="20" name="ZoneTexte 19">
              <a:extLst>
                <a:ext uri="{FF2B5EF4-FFF2-40B4-BE49-F238E27FC236}">
                  <a16:creationId xmlns:a16="http://schemas.microsoft.com/office/drawing/2014/main" id="{7AB60222-81E3-AF49-AD5F-64DF834D26B8}"/>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21" name="Connecteur droit 20">
              <a:extLst>
                <a:ext uri="{FF2B5EF4-FFF2-40B4-BE49-F238E27FC236}">
                  <a16:creationId xmlns:a16="http://schemas.microsoft.com/office/drawing/2014/main" id="{701CCE7A-D9F9-5544-A965-A32DEA7683B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9334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00D9206-D320-4A4A-9061-A20E2E14A7C9}"/>
              </a:ext>
            </a:extLst>
          </p:cNvPr>
          <p:cNvGrpSpPr/>
          <p:nvPr/>
        </p:nvGrpSpPr>
        <p:grpSpPr>
          <a:xfrm>
            <a:off x="1875767" y="2490533"/>
            <a:ext cx="8730746" cy="5104610"/>
            <a:chOff x="343494" y="2490533"/>
            <a:chExt cx="8730746" cy="5104610"/>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513063"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2 : </a:t>
              </a:r>
              <a:r>
                <a:rPr lang="fr-FR" sz="2000" dirty="0">
                  <a:solidFill>
                    <a:schemeClr val="tx1"/>
                  </a:solidFill>
                  <a:latin typeface="Avenir" panose="02000503020000020003" pitchFamily="2" charset="0"/>
                </a:rPr>
                <a:t>travailler, ça dépend des moyens mis à disposition par l’entreprise. Ce sont les </a:t>
              </a:r>
              <a:r>
                <a:rPr lang="fr-FR" sz="2000" b="1" dirty="0">
                  <a:solidFill>
                    <a:schemeClr val="tx1"/>
                  </a:solidFill>
                  <a:latin typeface="Avenir" panose="02000503020000020003" pitchFamily="2" charset="0"/>
                </a:rPr>
                <a:t>déterminants</a:t>
              </a:r>
              <a:r>
                <a:rPr lang="fr-FR" sz="2000" dirty="0">
                  <a:solidFill>
                    <a:schemeClr val="tx1"/>
                  </a:solidFill>
                  <a:latin typeface="Avenir" panose="02000503020000020003" pitchFamily="2" charset="0"/>
                </a:rPr>
                <a:t>.</a:t>
              </a:r>
              <a:endParaRPr lang="fr-FR" sz="2000" b="1" dirty="0">
                <a:solidFill>
                  <a:schemeClr val="tx1"/>
                </a:solidFill>
                <a:latin typeface="Avenir" panose="02000503020000020003" pitchFamily="2" charset="0"/>
              </a:endParaRPr>
            </a:p>
          </p:txBody>
        </p:sp>
        <p:grpSp>
          <p:nvGrpSpPr>
            <p:cNvPr id="41" name="Groupe 40">
              <a:extLst>
                <a:ext uri="{FF2B5EF4-FFF2-40B4-BE49-F238E27FC236}">
                  <a16:creationId xmlns:a16="http://schemas.microsoft.com/office/drawing/2014/main" id="{1EB05B34-680A-9D49-84B8-63EFB02C59F5}"/>
                </a:ext>
              </a:extLst>
            </p:cNvPr>
            <p:cNvGrpSpPr>
              <a:grpSpLocks noChangeAspect="1"/>
            </p:cNvGrpSpPr>
            <p:nvPr/>
          </p:nvGrpSpPr>
          <p:grpSpPr>
            <a:xfrm>
              <a:off x="4263187" y="5288158"/>
              <a:ext cx="829687" cy="2306985"/>
              <a:chOff x="1415073" y="3569108"/>
              <a:chExt cx="424331" cy="1179872"/>
            </a:xfrm>
            <a:solidFill>
              <a:schemeClr val="accent4"/>
            </a:solidFill>
          </p:grpSpPr>
          <p:sp>
            <p:nvSpPr>
              <p:cNvPr id="42" name="Rectangle à coins arrondis 41">
                <a:extLst>
                  <a:ext uri="{FF2B5EF4-FFF2-40B4-BE49-F238E27FC236}">
                    <a16:creationId xmlns:a16="http://schemas.microsoft.com/office/drawing/2014/main" id="{9895E4B5-3E8C-6244-9B3F-0C9A78948D98}"/>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a:extLst>
                  <a:ext uri="{FF2B5EF4-FFF2-40B4-BE49-F238E27FC236}">
                    <a16:creationId xmlns:a16="http://schemas.microsoft.com/office/drawing/2014/main" id="{72AD45A4-419D-C04F-A6A1-5923D6EE2ECD}"/>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à coins arrondis 43">
                <a:extLst>
                  <a:ext uri="{FF2B5EF4-FFF2-40B4-BE49-F238E27FC236}">
                    <a16:creationId xmlns:a16="http://schemas.microsoft.com/office/drawing/2014/main" id="{DE361489-4BB0-DD47-9529-8CEB0494C290}"/>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à coins arrondis 44">
                <a:extLst>
                  <a:ext uri="{FF2B5EF4-FFF2-40B4-BE49-F238E27FC236}">
                    <a16:creationId xmlns:a16="http://schemas.microsoft.com/office/drawing/2014/main" id="{3B4D5271-600C-8A43-8785-F4F9828CF700}"/>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65BD1CCC-44A0-DA47-A8B8-0089F1AF406C}"/>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a:extLst>
                  <a:ext uri="{FF2B5EF4-FFF2-40B4-BE49-F238E27FC236}">
                    <a16:creationId xmlns:a16="http://schemas.microsoft.com/office/drawing/2014/main" id="{0039E29C-DA5D-1944-872B-B8B254BA4385}"/>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Flèche vers la droite 2">
              <a:extLst>
                <a:ext uri="{FF2B5EF4-FFF2-40B4-BE49-F238E27FC236}">
                  <a16:creationId xmlns:a16="http://schemas.microsoft.com/office/drawing/2014/main" id="{E2C84BC6-391E-8C4A-AB95-83E33C0EFF3A}"/>
                </a:ext>
              </a:extLst>
            </p:cNvPr>
            <p:cNvSpPr/>
            <p:nvPr/>
          </p:nvSpPr>
          <p:spPr>
            <a:xfrm>
              <a:off x="1816913" y="5710499"/>
              <a:ext cx="2261420" cy="339559"/>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a:extLst>
                <a:ext uri="{FF2B5EF4-FFF2-40B4-BE49-F238E27FC236}">
                  <a16:creationId xmlns:a16="http://schemas.microsoft.com/office/drawing/2014/main" id="{21F2C80B-5EF4-1347-869A-37A04408A281}"/>
                </a:ext>
              </a:extLst>
            </p:cNvPr>
            <p:cNvSpPr/>
            <p:nvPr/>
          </p:nvSpPr>
          <p:spPr>
            <a:xfrm rot="19735120">
              <a:off x="343494" y="4957829"/>
              <a:ext cx="3020444" cy="1082999"/>
            </a:xfrm>
            <a:prstGeom prst="roundRect">
              <a:avLst/>
            </a:prstGeom>
            <a:solidFill>
              <a:schemeClr val="bg1"/>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panose="02000503020000020003" pitchFamily="2" charset="0"/>
                </a:rPr>
                <a:t>Les conditions et moyens offerts </a:t>
              </a:r>
              <a:r>
                <a:rPr lang="fr-FR" sz="1400" i="1" dirty="0">
                  <a:solidFill>
                    <a:schemeClr val="tx1"/>
                  </a:solidFill>
                  <a:latin typeface="Avenir" panose="02000503020000020003" pitchFamily="2" charset="0"/>
                </a:rPr>
                <a:t>(les outils, l’aménagement physique, la cadence, la formation, etc.)</a:t>
              </a:r>
            </a:p>
          </p:txBody>
        </p:sp>
        <p:sp>
          <p:nvSpPr>
            <p:cNvPr id="91" name="Flèche vers la droite 90">
              <a:extLst>
                <a:ext uri="{FF2B5EF4-FFF2-40B4-BE49-F238E27FC236}">
                  <a16:creationId xmlns:a16="http://schemas.microsoft.com/office/drawing/2014/main" id="{EC7C7E57-309E-3E4D-90D3-472D39E7DD8E}"/>
                </a:ext>
              </a:extLst>
            </p:cNvPr>
            <p:cNvSpPr/>
            <p:nvPr/>
          </p:nvSpPr>
          <p:spPr>
            <a:xfrm flipH="1">
              <a:off x="5266296" y="5710498"/>
              <a:ext cx="2261420" cy="339559"/>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à coins arrondis 89">
              <a:extLst>
                <a:ext uri="{FF2B5EF4-FFF2-40B4-BE49-F238E27FC236}">
                  <a16:creationId xmlns:a16="http://schemas.microsoft.com/office/drawing/2014/main" id="{94B90C94-3E5C-624E-8F27-1509EB7E5215}"/>
                </a:ext>
              </a:extLst>
            </p:cNvPr>
            <p:cNvSpPr/>
            <p:nvPr/>
          </p:nvSpPr>
          <p:spPr>
            <a:xfrm rot="1291983">
              <a:off x="6053796" y="4915091"/>
              <a:ext cx="3020444" cy="1082999"/>
            </a:xfrm>
            <a:prstGeom prst="roundRect">
              <a:avLst/>
            </a:prstGeom>
            <a:solidFill>
              <a:schemeClr val="bg1"/>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panose="02000503020000020003" pitchFamily="2" charset="0"/>
                </a:rPr>
                <a:t>Les tâches et exigences </a:t>
              </a:r>
              <a:r>
                <a:rPr lang="fr-FR" sz="1400" i="1" dirty="0">
                  <a:solidFill>
                    <a:schemeClr val="tx1"/>
                  </a:solidFill>
                  <a:latin typeface="Avenir" panose="02000503020000020003" pitchFamily="2" charset="0"/>
                </a:rPr>
                <a:t>(les consignes, les objectifs à atteindre, les méthodes)</a:t>
              </a:r>
            </a:p>
          </p:txBody>
        </p:sp>
        <p:grpSp>
          <p:nvGrpSpPr>
            <p:cNvPr id="4" name="Groupe 3">
              <a:extLst>
                <a:ext uri="{FF2B5EF4-FFF2-40B4-BE49-F238E27FC236}">
                  <a16:creationId xmlns:a16="http://schemas.microsoft.com/office/drawing/2014/main" id="{CDA25F3D-B22F-474D-8D5C-AD60FB965FC6}"/>
                </a:ext>
              </a:extLst>
            </p:cNvPr>
            <p:cNvGrpSpPr/>
            <p:nvPr/>
          </p:nvGrpSpPr>
          <p:grpSpPr>
            <a:xfrm>
              <a:off x="3167807" y="3479418"/>
              <a:ext cx="3020444" cy="1657040"/>
              <a:chOff x="3067494" y="3479418"/>
              <a:chExt cx="3020444" cy="1657040"/>
            </a:xfrm>
            <a:solidFill>
              <a:schemeClr val="accent3">
                <a:lumMod val="20000"/>
                <a:lumOff val="80000"/>
              </a:schemeClr>
            </a:solidFill>
          </p:grpSpPr>
          <p:sp>
            <p:nvSpPr>
              <p:cNvPr id="92" name="Flèche vers la droite 91">
                <a:extLst>
                  <a:ext uri="{FF2B5EF4-FFF2-40B4-BE49-F238E27FC236}">
                    <a16:creationId xmlns:a16="http://schemas.microsoft.com/office/drawing/2014/main" id="{7525318F-8B9A-9A4B-B71C-85323AD2E04B}"/>
                  </a:ext>
                </a:extLst>
              </p:cNvPr>
              <p:cNvSpPr/>
              <p:nvPr/>
            </p:nvSpPr>
            <p:spPr>
              <a:xfrm rot="16200000" flipH="1">
                <a:off x="3868243" y="4257205"/>
                <a:ext cx="1418946" cy="339559"/>
              </a:xfrm>
              <a:prstGeom prst="rightArrow">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à coins arrondis 85">
                <a:extLst>
                  <a:ext uri="{FF2B5EF4-FFF2-40B4-BE49-F238E27FC236}">
                    <a16:creationId xmlns:a16="http://schemas.microsoft.com/office/drawing/2014/main" id="{246F0086-1D87-BA41-AB81-0A840C9D0637}"/>
                  </a:ext>
                </a:extLst>
              </p:cNvPr>
              <p:cNvSpPr/>
              <p:nvPr/>
            </p:nvSpPr>
            <p:spPr>
              <a:xfrm>
                <a:off x="3067494" y="3479418"/>
                <a:ext cx="3020444" cy="1082999"/>
              </a:xfrm>
              <a:prstGeom prst="roundRect">
                <a:avLst/>
              </a:prstGeom>
              <a:solidFill>
                <a:schemeClr val="bg1"/>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panose="02000503020000020003" pitchFamily="2" charset="0"/>
                  </a:rPr>
                  <a:t>L’environnement social </a:t>
                </a:r>
                <a:r>
                  <a:rPr lang="fr-FR" sz="1400" i="1" dirty="0">
                    <a:solidFill>
                      <a:schemeClr val="tx1"/>
                    </a:solidFill>
                    <a:latin typeface="Avenir" panose="02000503020000020003" pitchFamily="2" charset="0"/>
                  </a:rPr>
                  <a:t>(structures sociales, culture de l’entreprise, liens fonctionnels et hiérarchiques)</a:t>
                </a:r>
              </a:p>
            </p:txBody>
          </p:sp>
        </p:grpSp>
      </p:grpSp>
      <p:grpSp>
        <p:nvGrpSpPr>
          <p:cNvPr id="21" name="Groupe 20">
            <a:extLst>
              <a:ext uri="{FF2B5EF4-FFF2-40B4-BE49-F238E27FC236}">
                <a16:creationId xmlns:a16="http://schemas.microsoft.com/office/drawing/2014/main" id="{EF696376-D165-AA40-BAD0-91543DF62ED2}"/>
              </a:ext>
            </a:extLst>
          </p:cNvPr>
          <p:cNvGrpSpPr/>
          <p:nvPr/>
        </p:nvGrpSpPr>
        <p:grpSpPr>
          <a:xfrm>
            <a:off x="440574" y="314077"/>
            <a:ext cx="11338560" cy="729788"/>
            <a:chOff x="1004505" y="2379906"/>
            <a:chExt cx="11338560" cy="729788"/>
          </a:xfrm>
        </p:grpSpPr>
        <p:sp>
          <p:nvSpPr>
            <p:cNvPr id="22" name="ZoneTexte 21">
              <a:extLst>
                <a:ext uri="{FF2B5EF4-FFF2-40B4-BE49-F238E27FC236}">
                  <a16:creationId xmlns:a16="http://schemas.microsoft.com/office/drawing/2014/main" id="{250C1202-DA7D-7E43-A3AA-E1F23DE5865C}"/>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23" name="Connecteur droit 22">
              <a:extLst>
                <a:ext uri="{FF2B5EF4-FFF2-40B4-BE49-F238E27FC236}">
                  <a16:creationId xmlns:a16="http://schemas.microsoft.com/office/drawing/2014/main" id="{A7967F5A-2B81-B144-8D31-2577017D13F0}"/>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675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itre 5">
            <a:extLst>
              <a:ext uri="{FF2B5EF4-FFF2-40B4-BE49-F238E27FC236}">
                <a16:creationId xmlns:a16="http://schemas.microsoft.com/office/drawing/2014/main" id="{A969201A-7AC7-E13C-43B4-8FBDF7D979A7}"/>
              </a:ext>
            </a:extLst>
          </p:cNvPr>
          <p:cNvSpPr txBox="1"/>
          <p:nvPr/>
        </p:nvSpPr>
        <p:spPr>
          <a:xfrm>
            <a:off x="440574" y="1990096"/>
            <a:ext cx="10869110" cy="38472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lgn="ctr">
              <a:defRPr sz="2800">
                <a:solidFill>
                  <a:srgbClr val="242156"/>
                </a:solidFill>
                <a:latin typeface="Avenir Heavy"/>
                <a:ea typeface="Avenir Heavy"/>
                <a:cs typeface="Avenir Heavy"/>
                <a:sym typeface="Avenir Heavy"/>
              </a:defRPr>
            </a:lvl1pPr>
          </a:lstStyle>
          <a:p>
            <a:pPr algn="l"/>
            <a:r>
              <a:rPr lang="fr-CA" dirty="0">
                <a:solidFill>
                  <a:schemeClr val="tx1"/>
                </a:solidFill>
                <a:latin typeface="Calibri" panose="020F0502020204030204" pitchFamily="34" charset="0"/>
                <a:cs typeface="Calibri" panose="020F0502020204030204" pitchFamily="34" charset="0"/>
              </a:rPr>
              <a:t>Que nous dit l’INSPQ ?</a:t>
            </a:r>
          </a:p>
          <a:p>
            <a:pPr algn="l"/>
            <a:r>
              <a:rPr lang="fr-CA" dirty="0">
                <a:solidFill>
                  <a:schemeClr val="tx1"/>
                </a:solidFill>
                <a:latin typeface="Calibri" panose="020F0502020204030204" pitchFamily="34" charset="0"/>
                <a:cs typeface="Calibri" panose="020F0502020204030204" pitchFamily="34" charset="0"/>
              </a:rPr>
              <a:t> </a:t>
            </a:r>
          </a:p>
          <a:p>
            <a:pPr algn="l"/>
            <a:r>
              <a:rPr lang="fr-CA" sz="2000" dirty="0">
                <a:solidFill>
                  <a:schemeClr val="tx1"/>
                </a:solidFill>
                <a:latin typeface="Calibri" panose="020F0502020204030204" pitchFamily="34" charset="0"/>
                <a:cs typeface="Calibri" panose="020F0502020204030204" pitchFamily="34" charset="0"/>
              </a:rPr>
              <a:t>« les facteurs liés à l’organisation du travail, aux pratiques de gestion, aux conditions d’emploi et aux relations sociales, et qui augmentent la probabilité d’engendrer des effets néfastes sur la santé physique et psychologique des personnes exposées. </a:t>
            </a:r>
          </a:p>
          <a:p>
            <a:pPr marL="342900" indent="-342900" algn="l">
              <a:buFontTx/>
              <a:buChar char="-"/>
            </a:pPr>
            <a:r>
              <a:rPr lang="fr-CA" sz="2000" dirty="0">
                <a:solidFill>
                  <a:schemeClr val="tx1"/>
                </a:solidFill>
                <a:latin typeface="Calibri" panose="020F0502020204030204" pitchFamily="34" charset="0"/>
                <a:cs typeface="Calibri" panose="020F0502020204030204" pitchFamily="34" charset="0"/>
              </a:rPr>
              <a:t>La charge de travail</a:t>
            </a:r>
          </a:p>
          <a:p>
            <a:pPr marL="342900" indent="-342900" algn="l">
              <a:buFontTx/>
              <a:buChar char="-"/>
            </a:pPr>
            <a:r>
              <a:rPr lang="fr-CA" sz="2000" dirty="0">
                <a:solidFill>
                  <a:schemeClr val="tx1"/>
                </a:solidFill>
                <a:latin typeface="Calibri" panose="020F0502020204030204" pitchFamily="34" charset="0"/>
                <a:cs typeface="Calibri" panose="020F0502020204030204" pitchFamily="34" charset="0"/>
              </a:rPr>
              <a:t>L’autonomie décisionnelle</a:t>
            </a:r>
          </a:p>
          <a:p>
            <a:pPr marL="342900" indent="-342900" algn="l">
              <a:buFontTx/>
              <a:buChar char="-"/>
            </a:pPr>
            <a:r>
              <a:rPr lang="fr-CA" sz="2000" dirty="0">
                <a:solidFill>
                  <a:schemeClr val="tx1"/>
                </a:solidFill>
                <a:latin typeface="Calibri" panose="020F0502020204030204" pitchFamily="34" charset="0"/>
                <a:cs typeface="Calibri" panose="020F0502020204030204" pitchFamily="34" charset="0"/>
              </a:rPr>
              <a:t>La reconnaissance au travail</a:t>
            </a:r>
          </a:p>
          <a:p>
            <a:pPr marL="342900" indent="-342900" algn="l">
              <a:buFontTx/>
              <a:buChar char="-"/>
            </a:pPr>
            <a:r>
              <a:rPr lang="fr-CA" sz="2000" dirty="0">
                <a:solidFill>
                  <a:schemeClr val="tx1"/>
                </a:solidFill>
                <a:latin typeface="Calibri" panose="020F0502020204030204" pitchFamily="34" charset="0"/>
                <a:cs typeface="Calibri" panose="020F0502020204030204" pitchFamily="34" charset="0"/>
              </a:rPr>
              <a:t>Le harcèlement psychologique</a:t>
            </a:r>
          </a:p>
          <a:p>
            <a:pPr marL="342900" indent="-342900" algn="l">
              <a:buFontTx/>
              <a:buChar char="-"/>
            </a:pPr>
            <a:r>
              <a:rPr lang="fr-CA" sz="2000" dirty="0">
                <a:solidFill>
                  <a:schemeClr val="tx1"/>
                </a:solidFill>
                <a:latin typeface="Calibri" panose="020F0502020204030204" pitchFamily="34" charset="0"/>
                <a:cs typeface="Calibri" panose="020F0502020204030204" pitchFamily="34" charset="0"/>
              </a:rPr>
              <a:t>L’information et la communication »</a:t>
            </a:r>
          </a:p>
          <a:p>
            <a:pPr algn="l"/>
            <a:endParaRPr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2152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98C2ED37-79AF-9B4F-8956-DE32725F559F}"/>
              </a:ext>
            </a:extLst>
          </p:cNvPr>
          <p:cNvGrpSpPr/>
          <p:nvPr/>
        </p:nvGrpSpPr>
        <p:grpSpPr>
          <a:xfrm>
            <a:off x="1789116" y="2490533"/>
            <a:ext cx="8613768" cy="3749743"/>
            <a:chOff x="513063" y="2490533"/>
            <a:chExt cx="8613768" cy="3749743"/>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513063"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3 : </a:t>
              </a:r>
              <a:r>
                <a:rPr lang="fr-FR" sz="2000" dirty="0">
                  <a:solidFill>
                    <a:schemeClr val="tx1"/>
                  </a:solidFill>
                  <a:latin typeface="Avenir" panose="02000503020000020003" pitchFamily="2" charset="0"/>
                </a:rPr>
                <a:t>travailler, c’est </a:t>
              </a:r>
              <a:r>
                <a:rPr lang="fr-FR" sz="2000" b="1" dirty="0">
                  <a:solidFill>
                    <a:schemeClr val="tx1"/>
                  </a:solidFill>
                  <a:latin typeface="Avenir" panose="02000503020000020003" pitchFamily="2" charset="0"/>
                </a:rPr>
                <a:t>gérer des situations qui ont toujours une part d’imprévu</a:t>
              </a:r>
            </a:p>
          </p:txBody>
        </p:sp>
        <p:grpSp>
          <p:nvGrpSpPr>
            <p:cNvPr id="20" name="Groupe 19">
              <a:extLst>
                <a:ext uri="{FF2B5EF4-FFF2-40B4-BE49-F238E27FC236}">
                  <a16:creationId xmlns:a16="http://schemas.microsoft.com/office/drawing/2014/main" id="{9E4A4140-F978-D749-86F8-9A3F631C9140}"/>
                </a:ext>
              </a:extLst>
            </p:cNvPr>
            <p:cNvGrpSpPr>
              <a:grpSpLocks noChangeAspect="1"/>
            </p:cNvGrpSpPr>
            <p:nvPr/>
          </p:nvGrpSpPr>
          <p:grpSpPr>
            <a:xfrm>
              <a:off x="823155" y="3933291"/>
              <a:ext cx="829687" cy="2306985"/>
              <a:chOff x="1415073" y="3569108"/>
              <a:chExt cx="424331" cy="1179872"/>
            </a:xfrm>
            <a:solidFill>
              <a:schemeClr val="accent4"/>
            </a:solidFill>
          </p:grpSpPr>
          <p:sp>
            <p:nvSpPr>
              <p:cNvPr id="21" name="Rectangle à coins arrondis 20">
                <a:extLst>
                  <a:ext uri="{FF2B5EF4-FFF2-40B4-BE49-F238E27FC236}">
                    <a16:creationId xmlns:a16="http://schemas.microsoft.com/office/drawing/2014/main" id="{3393F8E3-CCA5-3941-B757-4DDBB9649CDE}"/>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extLst>
                  <a:ext uri="{FF2B5EF4-FFF2-40B4-BE49-F238E27FC236}">
                    <a16:creationId xmlns:a16="http://schemas.microsoft.com/office/drawing/2014/main" id="{153A9317-5024-D442-8A94-7F3E8DA5E94C}"/>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extLst>
                  <a:ext uri="{FF2B5EF4-FFF2-40B4-BE49-F238E27FC236}">
                    <a16:creationId xmlns:a16="http://schemas.microsoft.com/office/drawing/2014/main" id="{125BB18F-86CC-8E4B-BB2A-DE4EA8CF6DF6}"/>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à coins arrondis 23">
                <a:extLst>
                  <a:ext uri="{FF2B5EF4-FFF2-40B4-BE49-F238E27FC236}">
                    <a16:creationId xmlns:a16="http://schemas.microsoft.com/office/drawing/2014/main" id="{0BD2D244-9EAA-3D46-B6C0-3BD4F6F2C449}"/>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6C907B7F-97B0-6A48-A479-8E59FA412BE1}"/>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a:extLst>
                  <a:ext uri="{FF2B5EF4-FFF2-40B4-BE49-F238E27FC236}">
                    <a16:creationId xmlns:a16="http://schemas.microsoft.com/office/drawing/2014/main" id="{A07C40AA-E3D6-974A-9DC6-916AD3380C4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Ellipse 27">
              <a:extLst>
                <a:ext uri="{FF2B5EF4-FFF2-40B4-BE49-F238E27FC236}">
                  <a16:creationId xmlns:a16="http://schemas.microsoft.com/office/drawing/2014/main" id="{772E7F7E-5CB3-194B-B0E3-AC0E7CDF95CE}"/>
                </a:ext>
              </a:extLst>
            </p:cNvPr>
            <p:cNvSpPr/>
            <p:nvPr/>
          </p:nvSpPr>
          <p:spPr>
            <a:xfrm>
              <a:off x="7074746" y="4432881"/>
              <a:ext cx="2052085" cy="1307804"/>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panose="02000503020000020003" pitchFamily="2" charset="0"/>
                </a:rPr>
                <a:t>Objectifs de production</a:t>
              </a:r>
            </a:p>
          </p:txBody>
        </p:sp>
        <p:cxnSp>
          <p:nvCxnSpPr>
            <p:cNvPr id="6" name="Connecteur droit avec flèche 5">
              <a:extLst>
                <a:ext uri="{FF2B5EF4-FFF2-40B4-BE49-F238E27FC236}">
                  <a16:creationId xmlns:a16="http://schemas.microsoft.com/office/drawing/2014/main" id="{42B1C1CD-2B27-D949-A19C-4D2204541241}"/>
                </a:ext>
              </a:extLst>
            </p:cNvPr>
            <p:cNvCxnSpPr>
              <a:stCxn id="28" idx="2"/>
            </p:cNvCxnSpPr>
            <p:nvPr/>
          </p:nvCxnSpPr>
          <p:spPr>
            <a:xfrm flipH="1">
              <a:off x="1921263" y="5086783"/>
              <a:ext cx="5153483" cy="0"/>
            </a:xfrm>
            <a:prstGeom prst="straightConnector1">
              <a:avLst/>
            </a:prstGeom>
            <a:ln w="76200">
              <a:solidFill>
                <a:schemeClr val="accent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e 15">
            <a:extLst>
              <a:ext uri="{FF2B5EF4-FFF2-40B4-BE49-F238E27FC236}">
                <a16:creationId xmlns:a16="http://schemas.microsoft.com/office/drawing/2014/main" id="{336FD111-CFC4-5046-9B3E-C5C192AA6D2C}"/>
              </a:ext>
            </a:extLst>
          </p:cNvPr>
          <p:cNvGrpSpPr/>
          <p:nvPr/>
        </p:nvGrpSpPr>
        <p:grpSpPr>
          <a:xfrm>
            <a:off x="440574" y="314077"/>
            <a:ext cx="11338560" cy="729788"/>
            <a:chOff x="1004505" y="2379906"/>
            <a:chExt cx="11338560" cy="729788"/>
          </a:xfrm>
        </p:grpSpPr>
        <p:sp>
          <p:nvSpPr>
            <p:cNvPr id="17" name="ZoneTexte 16">
              <a:extLst>
                <a:ext uri="{FF2B5EF4-FFF2-40B4-BE49-F238E27FC236}">
                  <a16:creationId xmlns:a16="http://schemas.microsoft.com/office/drawing/2014/main" id="{6CB98B9D-59AF-E54C-AC10-45D48E27553D}"/>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18" name="Connecteur droit 17">
              <a:extLst>
                <a:ext uri="{FF2B5EF4-FFF2-40B4-BE49-F238E27FC236}">
                  <a16:creationId xmlns:a16="http://schemas.microsoft.com/office/drawing/2014/main" id="{0DCC70F5-0E30-7F4F-AD26-5265DD04BEC1}"/>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0886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3B78443-9193-8249-A9D0-CA7AFD2EDA82}"/>
              </a:ext>
            </a:extLst>
          </p:cNvPr>
          <p:cNvGrpSpPr/>
          <p:nvPr/>
        </p:nvGrpSpPr>
        <p:grpSpPr>
          <a:xfrm>
            <a:off x="1789116" y="2490533"/>
            <a:ext cx="8613768" cy="3934349"/>
            <a:chOff x="513063" y="2490533"/>
            <a:chExt cx="8613768" cy="3934349"/>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513063"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3 : </a:t>
              </a:r>
              <a:r>
                <a:rPr lang="fr-FR" sz="2000" dirty="0">
                  <a:solidFill>
                    <a:schemeClr val="tx1"/>
                  </a:solidFill>
                  <a:latin typeface="Avenir" panose="02000503020000020003" pitchFamily="2" charset="0"/>
                </a:rPr>
                <a:t>travailler, c’est </a:t>
              </a:r>
              <a:r>
                <a:rPr lang="fr-FR" sz="2000" b="1" dirty="0">
                  <a:solidFill>
                    <a:schemeClr val="tx1"/>
                  </a:solidFill>
                  <a:latin typeface="Avenir" panose="02000503020000020003" pitchFamily="2" charset="0"/>
                </a:rPr>
                <a:t>gérer des situations qui ont toujours une part d’imprévu</a:t>
              </a:r>
            </a:p>
          </p:txBody>
        </p:sp>
        <p:grpSp>
          <p:nvGrpSpPr>
            <p:cNvPr id="20" name="Groupe 19">
              <a:extLst>
                <a:ext uri="{FF2B5EF4-FFF2-40B4-BE49-F238E27FC236}">
                  <a16:creationId xmlns:a16="http://schemas.microsoft.com/office/drawing/2014/main" id="{9E4A4140-F978-D749-86F8-9A3F631C9140}"/>
                </a:ext>
              </a:extLst>
            </p:cNvPr>
            <p:cNvGrpSpPr>
              <a:grpSpLocks noChangeAspect="1"/>
            </p:cNvGrpSpPr>
            <p:nvPr/>
          </p:nvGrpSpPr>
          <p:grpSpPr>
            <a:xfrm>
              <a:off x="823155" y="3933291"/>
              <a:ext cx="829687" cy="2306985"/>
              <a:chOff x="1415073" y="3569108"/>
              <a:chExt cx="424331" cy="1179872"/>
            </a:xfrm>
            <a:solidFill>
              <a:schemeClr val="accent4"/>
            </a:solidFill>
          </p:grpSpPr>
          <p:sp>
            <p:nvSpPr>
              <p:cNvPr id="21" name="Rectangle à coins arrondis 20">
                <a:extLst>
                  <a:ext uri="{FF2B5EF4-FFF2-40B4-BE49-F238E27FC236}">
                    <a16:creationId xmlns:a16="http://schemas.microsoft.com/office/drawing/2014/main" id="{3393F8E3-CCA5-3941-B757-4DDBB9649CDE}"/>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extLst>
                  <a:ext uri="{FF2B5EF4-FFF2-40B4-BE49-F238E27FC236}">
                    <a16:creationId xmlns:a16="http://schemas.microsoft.com/office/drawing/2014/main" id="{153A9317-5024-D442-8A94-7F3E8DA5E94C}"/>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extLst>
                  <a:ext uri="{FF2B5EF4-FFF2-40B4-BE49-F238E27FC236}">
                    <a16:creationId xmlns:a16="http://schemas.microsoft.com/office/drawing/2014/main" id="{125BB18F-86CC-8E4B-BB2A-DE4EA8CF6DF6}"/>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à coins arrondis 23">
                <a:extLst>
                  <a:ext uri="{FF2B5EF4-FFF2-40B4-BE49-F238E27FC236}">
                    <a16:creationId xmlns:a16="http://schemas.microsoft.com/office/drawing/2014/main" id="{0BD2D244-9EAA-3D46-B6C0-3BD4F6F2C449}"/>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6C907B7F-97B0-6A48-A479-8E59FA412BE1}"/>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a:extLst>
                  <a:ext uri="{FF2B5EF4-FFF2-40B4-BE49-F238E27FC236}">
                    <a16:creationId xmlns:a16="http://schemas.microsoft.com/office/drawing/2014/main" id="{A07C40AA-E3D6-974A-9DC6-916AD3380C4E}"/>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Ellipse 27">
              <a:extLst>
                <a:ext uri="{FF2B5EF4-FFF2-40B4-BE49-F238E27FC236}">
                  <a16:creationId xmlns:a16="http://schemas.microsoft.com/office/drawing/2014/main" id="{772E7F7E-5CB3-194B-B0E3-AC0E7CDF95CE}"/>
                </a:ext>
              </a:extLst>
            </p:cNvPr>
            <p:cNvSpPr/>
            <p:nvPr/>
          </p:nvSpPr>
          <p:spPr>
            <a:xfrm>
              <a:off x="7074746" y="4432881"/>
              <a:ext cx="2052085" cy="1307804"/>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panose="02000503020000020003" pitchFamily="2" charset="0"/>
                </a:rPr>
                <a:t>Objectifs de production</a:t>
              </a:r>
            </a:p>
          </p:txBody>
        </p:sp>
        <p:cxnSp>
          <p:nvCxnSpPr>
            <p:cNvPr id="6" name="Connecteur droit avec flèche 5">
              <a:extLst>
                <a:ext uri="{FF2B5EF4-FFF2-40B4-BE49-F238E27FC236}">
                  <a16:creationId xmlns:a16="http://schemas.microsoft.com/office/drawing/2014/main" id="{42B1C1CD-2B27-D949-A19C-4D2204541241}"/>
                </a:ext>
              </a:extLst>
            </p:cNvPr>
            <p:cNvCxnSpPr>
              <a:stCxn id="28" idx="2"/>
            </p:cNvCxnSpPr>
            <p:nvPr/>
          </p:nvCxnSpPr>
          <p:spPr>
            <a:xfrm flipH="1">
              <a:off x="1921263" y="5086783"/>
              <a:ext cx="5153483" cy="0"/>
            </a:xfrm>
            <a:prstGeom prst="straightConnector1">
              <a:avLst/>
            </a:prstGeom>
            <a:ln w="76200">
              <a:solidFill>
                <a:schemeClr val="accent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B68EDB97-DCF3-914E-B3C4-3AFE47CFA57C}"/>
                </a:ext>
              </a:extLst>
            </p:cNvPr>
            <p:cNvCxnSpPr>
              <a:cxnSpLocks/>
            </p:cNvCxnSpPr>
            <p:nvPr/>
          </p:nvCxnSpPr>
          <p:spPr>
            <a:xfrm>
              <a:off x="1921263" y="4895054"/>
              <a:ext cx="1028577" cy="0"/>
            </a:xfrm>
            <a:prstGeom prst="straightConnector1">
              <a:avLst/>
            </a:prstGeom>
            <a:ln w="76200">
              <a:solidFill>
                <a:schemeClr val="accent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à coins arrondis 26">
              <a:extLst>
                <a:ext uri="{FF2B5EF4-FFF2-40B4-BE49-F238E27FC236}">
                  <a16:creationId xmlns:a16="http://schemas.microsoft.com/office/drawing/2014/main" id="{B1EDDE01-A5A7-8046-88AC-AD76E52DB19F}"/>
                </a:ext>
              </a:extLst>
            </p:cNvPr>
            <p:cNvSpPr/>
            <p:nvPr/>
          </p:nvSpPr>
          <p:spPr>
            <a:xfrm>
              <a:off x="2346247" y="3748684"/>
              <a:ext cx="4186951" cy="2676198"/>
            </a:xfrm>
            <a:prstGeom prst="roundRect">
              <a:avLst>
                <a:gd name="adj" fmla="val 7208"/>
              </a:avLst>
            </a:prstGeom>
            <a:solidFill>
              <a:schemeClr val="bg1"/>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venir" panose="02000503020000020003" pitchFamily="2" charset="0"/>
                </a:rPr>
                <a:t>Un outil peut casser.</a:t>
              </a:r>
            </a:p>
            <a:p>
              <a:r>
                <a:rPr lang="fr-FR" sz="2000" dirty="0">
                  <a:solidFill>
                    <a:schemeClr val="tx1"/>
                  </a:solidFill>
                  <a:latin typeface="Avenir" panose="02000503020000020003" pitchFamily="2" charset="0"/>
                </a:rPr>
                <a:t>Une collègue peut être absente.</a:t>
              </a:r>
            </a:p>
            <a:p>
              <a:r>
                <a:rPr lang="fr-FR" sz="2000" dirty="0">
                  <a:solidFill>
                    <a:schemeClr val="tx1"/>
                  </a:solidFill>
                  <a:latin typeface="Avenir" panose="02000503020000020003" pitchFamily="2" charset="0"/>
                </a:rPr>
                <a:t>Un nouveau a besoin d’aide.</a:t>
              </a:r>
            </a:p>
            <a:p>
              <a:r>
                <a:rPr lang="fr-FR" sz="2000" dirty="0">
                  <a:solidFill>
                    <a:schemeClr val="tx1"/>
                  </a:solidFill>
                  <a:latin typeface="Avenir" panose="02000503020000020003" pitchFamily="2" charset="0"/>
                </a:rPr>
                <a:t>Une pièce est défectueuse, il faut la refaire.</a:t>
              </a:r>
            </a:p>
            <a:p>
              <a:r>
                <a:rPr lang="fr-FR" sz="2000" dirty="0">
                  <a:solidFill>
                    <a:schemeClr val="tx1"/>
                  </a:solidFill>
                  <a:latin typeface="Avenir" panose="02000503020000020003" pitchFamily="2" charset="0"/>
                </a:rPr>
                <a:t>La machine est déréglée.</a:t>
              </a:r>
            </a:p>
            <a:p>
              <a:r>
                <a:rPr lang="fr-FR" sz="2000" dirty="0">
                  <a:solidFill>
                    <a:schemeClr val="tx1"/>
                  </a:solidFill>
                  <a:latin typeface="Avenir" panose="02000503020000020003" pitchFamily="2" charset="0"/>
                </a:rPr>
                <a:t>Un client est agressif.</a:t>
              </a:r>
            </a:p>
            <a:p>
              <a:r>
                <a:rPr lang="fr-FR" sz="2000" dirty="0">
                  <a:solidFill>
                    <a:schemeClr val="tx1"/>
                  </a:solidFill>
                  <a:latin typeface="Avenir" panose="02000503020000020003" pitchFamily="2" charset="0"/>
                </a:rPr>
                <a:t>Etc…</a:t>
              </a:r>
            </a:p>
          </p:txBody>
        </p:sp>
      </p:grpSp>
      <p:grpSp>
        <p:nvGrpSpPr>
          <p:cNvPr id="18" name="Groupe 17">
            <a:extLst>
              <a:ext uri="{FF2B5EF4-FFF2-40B4-BE49-F238E27FC236}">
                <a16:creationId xmlns:a16="http://schemas.microsoft.com/office/drawing/2014/main" id="{F3EF979C-0366-EC4B-9E81-4D4BC96A9DC9}"/>
              </a:ext>
            </a:extLst>
          </p:cNvPr>
          <p:cNvGrpSpPr/>
          <p:nvPr/>
        </p:nvGrpSpPr>
        <p:grpSpPr>
          <a:xfrm>
            <a:off x="440574" y="314077"/>
            <a:ext cx="11338560" cy="729788"/>
            <a:chOff x="1004505" y="2379906"/>
            <a:chExt cx="11338560" cy="729788"/>
          </a:xfrm>
        </p:grpSpPr>
        <p:sp>
          <p:nvSpPr>
            <p:cNvPr id="19" name="ZoneTexte 18">
              <a:extLst>
                <a:ext uri="{FF2B5EF4-FFF2-40B4-BE49-F238E27FC236}">
                  <a16:creationId xmlns:a16="http://schemas.microsoft.com/office/drawing/2014/main" id="{59DF9653-CF11-144B-A01E-EB6B43A9BF62}"/>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29" name="Connecteur droit 28">
              <a:extLst>
                <a:ext uri="{FF2B5EF4-FFF2-40B4-BE49-F238E27FC236}">
                  <a16:creationId xmlns:a16="http://schemas.microsoft.com/office/drawing/2014/main" id="{19730D57-8A17-DA48-AB5B-416944832A96}"/>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03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447B31A-1F90-EA47-87E6-B5E7EAAC56AF}"/>
              </a:ext>
            </a:extLst>
          </p:cNvPr>
          <p:cNvGrpSpPr/>
          <p:nvPr/>
        </p:nvGrpSpPr>
        <p:grpSpPr>
          <a:xfrm>
            <a:off x="1807801" y="2490533"/>
            <a:ext cx="8576399" cy="4065089"/>
            <a:chOff x="513063" y="2490533"/>
            <a:chExt cx="8576399" cy="4065089"/>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513063"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4 : </a:t>
              </a:r>
              <a:r>
                <a:rPr lang="fr-FR" sz="2000" dirty="0">
                  <a:solidFill>
                    <a:schemeClr val="tx1"/>
                  </a:solidFill>
                  <a:latin typeface="Avenir" panose="02000503020000020003" pitchFamily="2" charset="0"/>
                </a:rPr>
                <a:t>travailler, c’est </a:t>
              </a:r>
              <a:r>
                <a:rPr lang="fr-FR" sz="2000" b="1" dirty="0">
                  <a:solidFill>
                    <a:schemeClr val="tx1"/>
                  </a:solidFill>
                  <a:latin typeface="Avenir" panose="02000503020000020003" pitchFamily="2" charset="0"/>
                </a:rPr>
                <a:t>produire</a:t>
              </a:r>
              <a:r>
                <a:rPr lang="fr-FR" sz="2000" dirty="0">
                  <a:solidFill>
                    <a:schemeClr val="tx1"/>
                  </a:solidFill>
                  <a:latin typeface="Avenir" panose="02000503020000020003" pitchFamily="2" charset="0"/>
                </a:rPr>
                <a:t> tout en </a:t>
              </a:r>
              <a:r>
                <a:rPr lang="fr-FR" sz="2000" b="1" dirty="0">
                  <a:solidFill>
                    <a:schemeClr val="tx1"/>
                  </a:solidFill>
                  <a:latin typeface="Avenir" panose="02000503020000020003" pitchFamily="2" charset="0"/>
                </a:rPr>
                <a:t>se produisant</a:t>
              </a:r>
            </a:p>
          </p:txBody>
        </p:sp>
        <p:sp>
          <p:nvSpPr>
            <p:cNvPr id="3" name="ZoneTexte 2">
              <a:extLst>
                <a:ext uri="{FF2B5EF4-FFF2-40B4-BE49-F238E27FC236}">
                  <a16:creationId xmlns:a16="http://schemas.microsoft.com/office/drawing/2014/main" id="{C7AA60A3-47C8-2044-8EE5-AEACEEDA23BF}"/>
                </a:ext>
              </a:extLst>
            </p:cNvPr>
            <p:cNvSpPr txBox="1"/>
            <p:nvPr/>
          </p:nvSpPr>
          <p:spPr>
            <a:xfrm>
              <a:off x="3981198" y="4136065"/>
              <a:ext cx="1718547" cy="400110"/>
            </a:xfrm>
            <a:prstGeom prst="rect">
              <a:avLst/>
            </a:prstGeom>
            <a:noFill/>
          </p:spPr>
          <p:txBody>
            <a:bodyPr wrap="none" rtlCol="0">
              <a:spAutoFit/>
            </a:bodyPr>
            <a:lstStyle/>
            <a:p>
              <a:r>
                <a:rPr lang="fr-FR" sz="2000" b="1" dirty="0">
                  <a:latin typeface="Avenir" panose="02000503020000020003" pitchFamily="2" charset="0"/>
                </a:rPr>
                <a:t>Performance</a:t>
              </a:r>
            </a:p>
          </p:txBody>
        </p:sp>
        <p:sp>
          <p:nvSpPr>
            <p:cNvPr id="34" name="ZoneTexte 33">
              <a:extLst>
                <a:ext uri="{FF2B5EF4-FFF2-40B4-BE49-F238E27FC236}">
                  <a16:creationId xmlns:a16="http://schemas.microsoft.com/office/drawing/2014/main" id="{518C11DB-C6C6-3644-9641-7D01798884E3}"/>
                </a:ext>
              </a:extLst>
            </p:cNvPr>
            <p:cNvSpPr txBox="1"/>
            <p:nvPr/>
          </p:nvSpPr>
          <p:spPr>
            <a:xfrm>
              <a:off x="3981198" y="5587831"/>
              <a:ext cx="864339" cy="400110"/>
            </a:xfrm>
            <a:prstGeom prst="rect">
              <a:avLst/>
            </a:prstGeom>
            <a:noFill/>
          </p:spPr>
          <p:txBody>
            <a:bodyPr wrap="none" rtlCol="0">
              <a:spAutoFit/>
            </a:bodyPr>
            <a:lstStyle/>
            <a:p>
              <a:r>
                <a:rPr lang="fr-FR" sz="2000" b="1" dirty="0">
                  <a:latin typeface="Avenir" panose="02000503020000020003" pitchFamily="2" charset="0"/>
                </a:rPr>
                <a:t>Santé</a:t>
              </a:r>
            </a:p>
          </p:txBody>
        </p:sp>
        <p:cxnSp>
          <p:nvCxnSpPr>
            <p:cNvPr id="5" name="Connecteur droit avec flèche 4">
              <a:extLst>
                <a:ext uri="{FF2B5EF4-FFF2-40B4-BE49-F238E27FC236}">
                  <a16:creationId xmlns:a16="http://schemas.microsoft.com/office/drawing/2014/main" id="{EB235CCD-D5CD-5546-BDF1-91F105DDDEE5}"/>
                </a:ext>
              </a:extLst>
            </p:cNvPr>
            <p:cNvCxnSpPr>
              <a:endCxn id="3" idx="1"/>
            </p:cNvCxnSpPr>
            <p:nvPr/>
          </p:nvCxnSpPr>
          <p:spPr>
            <a:xfrm flipV="1">
              <a:off x="1189937" y="4336120"/>
              <a:ext cx="2791261" cy="58725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9E4D9088-D12C-E747-A25E-7908C7D7DBAF}"/>
                </a:ext>
              </a:extLst>
            </p:cNvPr>
            <p:cNvCxnSpPr>
              <a:cxnSpLocks/>
              <a:endCxn id="34" idx="1"/>
            </p:cNvCxnSpPr>
            <p:nvPr/>
          </p:nvCxnSpPr>
          <p:spPr>
            <a:xfrm>
              <a:off x="1180321" y="4923376"/>
              <a:ext cx="2800876" cy="86451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à coins arrondis 12">
              <a:extLst>
                <a:ext uri="{FF2B5EF4-FFF2-40B4-BE49-F238E27FC236}">
                  <a16:creationId xmlns:a16="http://schemas.microsoft.com/office/drawing/2014/main" id="{0EB4AC17-C33F-AF48-BE74-15FFC394A40A}"/>
                </a:ext>
              </a:extLst>
            </p:cNvPr>
            <p:cNvSpPr/>
            <p:nvPr/>
          </p:nvSpPr>
          <p:spPr>
            <a:xfrm rot="16200000">
              <a:off x="1486944" y="4718128"/>
              <a:ext cx="1546071" cy="533936"/>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panose="02000503020000020003" pitchFamily="2" charset="0"/>
                </a:rPr>
                <a:t>travailler</a:t>
              </a:r>
            </a:p>
          </p:txBody>
        </p:sp>
        <p:sp>
          <p:nvSpPr>
            <p:cNvPr id="14" name="ZoneTexte 13">
              <a:extLst>
                <a:ext uri="{FF2B5EF4-FFF2-40B4-BE49-F238E27FC236}">
                  <a16:creationId xmlns:a16="http://schemas.microsoft.com/office/drawing/2014/main" id="{2AAE47F5-4B30-9845-92CB-982347B29F9B}"/>
                </a:ext>
              </a:extLst>
            </p:cNvPr>
            <p:cNvSpPr txBox="1"/>
            <p:nvPr/>
          </p:nvSpPr>
          <p:spPr>
            <a:xfrm>
              <a:off x="4151532" y="3795279"/>
              <a:ext cx="372218" cy="430887"/>
            </a:xfrm>
            <a:prstGeom prst="rect">
              <a:avLst/>
            </a:prstGeom>
            <a:noFill/>
          </p:spPr>
          <p:txBody>
            <a:bodyPr wrap="none" rtlCol="0">
              <a:spAutoFit/>
            </a:bodyPr>
            <a:lstStyle/>
            <a:p>
              <a:r>
                <a:rPr lang="fr-FR" sz="2200" b="1" dirty="0">
                  <a:solidFill>
                    <a:schemeClr val="accent3"/>
                  </a:solidFill>
                  <a:latin typeface="Avenir" panose="02000503020000020003" pitchFamily="2" charset="0"/>
                </a:rPr>
                <a:t>+</a:t>
              </a:r>
            </a:p>
          </p:txBody>
        </p:sp>
        <p:sp>
          <p:nvSpPr>
            <p:cNvPr id="36" name="ZoneTexte 35">
              <a:extLst>
                <a:ext uri="{FF2B5EF4-FFF2-40B4-BE49-F238E27FC236}">
                  <a16:creationId xmlns:a16="http://schemas.microsoft.com/office/drawing/2014/main" id="{837D61A8-3625-064A-82BF-D9D431D09D69}"/>
                </a:ext>
              </a:extLst>
            </p:cNvPr>
            <p:cNvSpPr txBox="1"/>
            <p:nvPr/>
          </p:nvSpPr>
          <p:spPr>
            <a:xfrm>
              <a:off x="4427959" y="3794734"/>
              <a:ext cx="372218" cy="430887"/>
            </a:xfrm>
            <a:prstGeom prst="rect">
              <a:avLst/>
            </a:prstGeom>
            <a:noFill/>
          </p:spPr>
          <p:txBody>
            <a:bodyPr wrap="none" rtlCol="0">
              <a:spAutoFit/>
            </a:bodyPr>
            <a:lstStyle/>
            <a:p>
              <a:r>
                <a:rPr lang="fr-FR" sz="2200" b="1" dirty="0">
                  <a:solidFill>
                    <a:schemeClr val="accent3"/>
                  </a:solidFill>
                  <a:latin typeface="Avenir" panose="02000503020000020003" pitchFamily="2" charset="0"/>
                </a:rPr>
                <a:t>+</a:t>
              </a:r>
            </a:p>
          </p:txBody>
        </p:sp>
        <p:sp>
          <p:nvSpPr>
            <p:cNvPr id="37" name="ZoneTexte 36">
              <a:extLst>
                <a:ext uri="{FF2B5EF4-FFF2-40B4-BE49-F238E27FC236}">
                  <a16:creationId xmlns:a16="http://schemas.microsoft.com/office/drawing/2014/main" id="{0F7A690C-64DE-C14C-9739-E17AF009B312}"/>
                </a:ext>
              </a:extLst>
            </p:cNvPr>
            <p:cNvSpPr txBox="1"/>
            <p:nvPr/>
          </p:nvSpPr>
          <p:spPr>
            <a:xfrm>
              <a:off x="4980812" y="3793644"/>
              <a:ext cx="372218" cy="430887"/>
            </a:xfrm>
            <a:prstGeom prst="rect">
              <a:avLst/>
            </a:prstGeom>
            <a:noFill/>
          </p:spPr>
          <p:txBody>
            <a:bodyPr wrap="none" rtlCol="0">
              <a:spAutoFit/>
            </a:bodyPr>
            <a:lstStyle/>
            <a:p>
              <a:r>
                <a:rPr lang="fr-FR" sz="2200" b="1" dirty="0">
                  <a:solidFill>
                    <a:schemeClr val="accent3"/>
                  </a:solidFill>
                  <a:latin typeface="Avenir" panose="02000503020000020003" pitchFamily="2" charset="0"/>
                </a:rPr>
                <a:t>+</a:t>
              </a:r>
            </a:p>
          </p:txBody>
        </p:sp>
        <p:sp>
          <p:nvSpPr>
            <p:cNvPr id="38" name="ZoneTexte 37">
              <a:extLst>
                <a:ext uri="{FF2B5EF4-FFF2-40B4-BE49-F238E27FC236}">
                  <a16:creationId xmlns:a16="http://schemas.microsoft.com/office/drawing/2014/main" id="{25B644F8-707D-D24D-A4BB-AC2417271F79}"/>
                </a:ext>
              </a:extLst>
            </p:cNvPr>
            <p:cNvSpPr txBox="1"/>
            <p:nvPr/>
          </p:nvSpPr>
          <p:spPr>
            <a:xfrm>
              <a:off x="4704386" y="3794189"/>
              <a:ext cx="372218" cy="430887"/>
            </a:xfrm>
            <a:prstGeom prst="rect">
              <a:avLst/>
            </a:prstGeom>
            <a:noFill/>
          </p:spPr>
          <p:txBody>
            <a:bodyPr wrap="none" rtlCol="0">
              <a:spAutoFit/>
            </a:bodyPr>
            <a:lstStyle/>
            <a:p>
              <a:r>
                <a:rPr lang="fr-FR" sz="2200" b="1" dirty="0">
                  <a:solidFill>
                    <a:schemeClr val="accent3"/>
                  </a:solidFill>
                  <a:latin typeface="Avenir" panose="02000503020000020003" pitchFamily="2" charset="0"/>
                </a:rPr>
                <a:t>+</a:t>
              </a:r>
            </a:p>
          </p:txBody>
        </p:sp>
        <p:sp>
          <p:nvSpPr>
            <p:cNvPr id="39" name="ZoneTexte 38">
              <a:extLst>
                <a:ext uri="{FF2B5EF4-FFF2-40B4-BE49-F238E27FC236}">
                  <a16:creationId xmlns:a16="http://schemas.microsoft.com/office/drawing/2014/main" id="{0C1AB33C-7713-694A-93DE-7205F4A53AE3}"/>
                </a:ext>
              </a:extLst>
            </p:cNvPr>
            <p:cNvSpPr txBox="1"/>
            <p:nvPr/>
          </p:nvSpPr>
          <p:spPr>
            <a:xfrm>
              <a:off x="3965423" y="5287773"/>
              <a:ext cx="372218" cy="430887"/>
            </a:xfrm>
            <a:prstGeom prst="rect">
              <a:avLst/>
            </a:prstGeom>
            <a:noFill/>
          </p:spPr>
          <p:txBody>
            <a:bodyPr wrap="none" rtlCol="0">
              <a:spAutoFit/>
            </a:bodyPr>
            <a:lstStyle/>
            <a:p>
              <a:r>
                <a:rPr lang="fr-FR" sz="2200" b="1" dirty="0">
                  <a:solidFill>
                    <a:schemeClr val="accent3"/>
                  </a:solidFill>
                  <a:latin typeface="Avenir" panose="02000503020000020003" pitchFamily="2" charset="0"/>
                </a:rPr>
                <a:t>+</a:t>
              </a:r>
            </a:p>
          </p:txBody>
        </p:sp>
        <p:sp>
          <p:nvSpPr>
            <p:cNvPr id="40" name="ZoneTexte 39">
              <a:extLst>
                <a:ext uri="{FF2B5EF4-FFF2-40B4-BE49-F238E27FC236}">
                  <a16:creationId xmlns:a16="http://schemas.microsoft.com/office/drawing/2014/main" id="{1A2696F2-C2A7-A041-B6C5-CBD584A570A9}"/>
                </a:ext>
              </a:extLst>
            </p:cNvPr>
            <p:cNvSpPr txBox="1"/>
            <p:nvPr/>
          </p:nvSpPr>
          <p:spPr>
            <a:xfrm>
              <a:off x="4241850" y="5287228"/>
              <a:ext cx="372218" cy="430887"/>
            </a:xfrm>
            <a:prstGeom prst="rect">
              <a:avLst/>
            </a:prstGeom>
            <a:noFill/>
          </p:spPr>
          <p:txBody>
            <a:bodyPr wrap="none" rtlCol="0">
              <a:spAutoFit/>
            </a:bodyPr>
            <a:lstStyle/>
            <a:p>
              <a:r>
                <a:rPr lang="fr-FR" sz="2200" b="1" dirty="0">
                  <a:solidFill>
                    <a:schemeClr val="accent3"/>
                  </a:solidFill>
                  <a:latin typeface="Avenir" panose="02000503020000020003" pitchFamily="2" charset="0"/>
                </a:rPr>
                <a:t>+</a:t>
              </a:r>
            </a:p>
          </p:txBody>
        </p:sp>
        <p:sp>
          <p:nvSpPr>
            <p:cNvPr id="42" name="ZoneTexte 41">
              <a:extLst>
                <a:ext uri="{FF2B5EF4-FFF2-40B4-BE49-F238E27FC236}">
                  <a16:creationId xmlns:a16="http://schemas.microsoft.com/office/drawing/2014/main" id="{8A42464C-CFA1-B84F-9FD2-4ED7B52B1B25}"/>
                </a:ext>
              </a:extLst>
            </p:cNvPr>
            <p:cNvSpPr txBox="1"/>
            <p:nvPr/>
          </p:nvSpPr>
          <p:spPr>
            <a:xfrm>
              <a:off x="4518277" y="5286683"/>
              <a:ext cx="372218" cy="430887"/>
            </a:xfrm>
            <a:prstGeom prst="rect">
              <a:avLst/>
            </a:prstGeom>
            <a:noFill/>
          </p:spPr>
          <p:txBody>
            <a:bodyPr wrap="none" rtlCol="0">
              <a:spAutoFit/>
            </a:bodyPr>
            <a:lstStyle/>
            <a:p>
              <a:r>
                <a:rPr lang="fr-FR" sz="2200" b="1" dirty="0">
                  <a:solidFill>
                    <a:schemeClr val="accent3"/>
                  </a:solidFill>
                  <a:latin typeface="Avenir" panose="02000503020000020003" pitchFamily="2" charset="0"/>
                </a:rPr>
                <a:t>+</a:t>
              </a:r>
            </a:p>
          </p:txBody>
        </p:sp>
        <p:sp>
          <p:nvSpPr>
            <p:cNvPr id="43" name="ZoneTexte 42">
              <a:extLst>
                <a:ext uri="{FF2B5EF4-FFF2-40B4-BE49-F238E27FC236}">
                  <a16:creationId xmlns:a16="http://schemas.microsoft.com/office/drawing/2014/main" id="{26BBD4D4-50E7-D544-87FB-A3357FEE1B1F}"/>
                </a:ext>
              </a:extLst>
            </p:cNvPr>
            <p:cNvSpPr txBox="1"/>
            <p:nvPr/>
          </p:nvSpPr>
          <p:spPr>
            <a:xfrm>
              <a:off x="4205864" y="4446621"/>
              <a:ext cx="272832" cy="430887"/>
            </a:xfrm>
            <a:prstGeom prst="rect">
              <a:avLst/>
            </a:prstGeom>
            <a:noFill/>
          </p:spPr>
          <p:txBody>
            <a:bodyPr wrap="none" rtlCol="0">
              <a:spAutoFit/>
            </a:bodyPr>
            <a:lstStyle/>
            <a:p>
              <a:r>
                <a:rPr lang="fr-FR" sz="2200" b="1" dirty="0">
                  <a:solidFill>
                    <a:srgbClr val="FF0000"/>
                  </a:solidFill>
                  <a:latin typeface="Avenir" panose="02000503020000020003" pitchFamily="2" charset="0"/>
                </a:rPr>
                <a:t>-</a:t>
              </a:r>
            </a:p>
          </p:txBody>
        </p:sp>
        <p:sp>
          <p:nvSpPr>
            <p:cNvPr id="44" name="ZoneTexte 43">
              <a:extLst>
                <a:ext uri="{FF2B5EF4-FFF2-40B4-BE49-F238E27FC236}">
                  <a16:creationId xmlns:a16="http://schemas.microsoft.com/office/drawing/2014/main" id="{34AFAB97-9152-3649-A3DD-A8C735CAD5C9}"/>
                </a:ext>
              </a:extLst>
            </p:cNvPr>
            <p:cNvSpPr txBox="1"/>
            <p:nvPr/>
          </p:nvSpPr>
          <p:spPr>
            <a:xfrm>
              <a:off x="4480744" y="4446621"/>
              <a:ext cx="272832" cy="430887"/>
            </a:xfrm>
            <a:prstGeom prst="rect">
              <a:avLst/>
            </a:prstGeom>
            <a:noFill/>
          </p:spPr>
          <p:txBody>
            <a:bodyPr wrap="none" rtlCol="0">
              <a:spAutoFit/>
            </a:bodyPr>
            <a:lstStyle/>
            <a:p>
              <a:r>
                <a:rPr lang="fr-FR" sz="2200" b="1" dirty="0">
                  <a:solidFill>
                    <a:srgbClr val="FF0000"/>
                  </a:solidFill>
                  <a:latin typeface="Avenir" panose="02000503020000020003" pitchFamily="2" charset="0"/>
                </a:rPr>
                <a:t>-</a:t>
              </a:r>
            </a:p>
          </p:txBody>
        </p:sp>
        <p:sp>
          <p:nvSpPr>
            <p:cNvPr id="45" name="ZoneTexte 44">
              <a:extLst>
                <a:ext uri="{FF2B5EF4-FFF2-40B4-BE49-F238E27FC236}">
                  <a16:creationId xmlns:a16="http://schemas.microsoft.com/office/drawing/2014/main" id="{D891B900-893A-B84E-9E32-36F0EC476BE7}"/>
                </a:ext>
              </a:extLst>
            </p:cNvPr>
            <p:cNvSpPr txBox="1"/>
            <p:nvPr/>
          </p:nvSpPr>
          <p:spPr>
            <a:xfrm>
              <a:off x="4755624" y="4446621"/>
              <a:ext cx="272832" cy="430887"/>
            </a:xfrm>
            <a:prstGeom prst="rect">
              <a:avLst/>
            </a:prstGeom>
            <a:noFill/>
          </p:spPr>
          <p:txBody>
            <a:bodyPr wrap="none" rtlCol="0">
              <a:spAutoFit/>
            </a:bodyPr>
            <a:lstStyle/>
            <a:p>
              <a:r>
                <a:rPr lang="fr-FR" sz="2200" b="1" dirty="0">
                  <a:solidFill>
                    <a:srgbClr val="FF0000"/>
                  </a:solidFill>
                  <a:latin typeface="Avenir" panose="02000503020000020003" pitchFamily="2" charset="0"/>
                </a:rPr>
                <a:t>-</a:t>
              </a:r>
            </a:p>
          </p:txBody>
        </p:sp>
        <p:sp>
          <p:nvSpPr>
            <p:cNvPr id="46" name="ZoneTexte 45">
              <a:extLst>
                <a:ext uri="{FF2B5EF4-FFF2-40B4-BE49-F238E27FC236}">
                  <a16:creationId xmlns:a16="http://schemas.microsoft.com/office/drawing/2014/main" id="{6D81A7A5-B879-184D-BF35-7F9D2011B91A}"/>
                </a:ext>
              </a:extLst>
            </p:cNvPr>
            <p:cNvSpPr txBox="1"/>
            <p:nvPr/>
          </p:nvSpPr>
          <p:spPr>
            <a:xfrm>
              <a:off x="5030505" y="4446621"/>
              <a:ext cx="272832" cy="430887"/>
            </a:xfrm>
            <a:prstGeom prst="rect">
              <a:avLst/>
            </a:prstGeom>
            <a:noFill/>
          </p:spPr>
          <p:txBody>
            <a:bodyPr wrap="none" rtlCol="0">
              <a:spAutoFit/>
            </a:bodyPr>
            <a:lstStyle/>
            <a:p>
              <a:r>
                <a:rPr lang="fr-FR" sz="2200" b="1" dirty="0">
                  <a:solidFill>
                    <a:srgbClr val="FF0000"/>
                  </a:solidFill>
                  <a:latin typeface="Avenir" panose="02000503020000020003" pitchFamily="2" charset="0"/>
                </a:rPr>
                <a:t>-</a:t>
              </a:r>
            </a:p>
          </p:txBody>
        </p:sp>
        <p:sp>
          <p:nvSpPr>
            <p:cNvPr id="47" name="ZoneTexte 46">
              <a:extLst>
                <a:ext uri="{FF2B5EF4-FFF2-40B4-BE49-F238E27FC236}">
                  <a16:creationId xmlns:a16="http://schemas.microsoft.com/office/drawing/2014/main" id="{8F1C11B7-101E-3142-9AAD-93A392F8B98A}"/>
                </a:ext>
              </a:extLst>
            </p:cNvPr>
            <p:cNvSpPr txBox="1"/>
            <p:nvPr/>
          </p:nvSpPr>
          <p:spPr>
            <a:xfrm>
              <a:off x="4017822" y="5802185"/>
              <a:ext cx="272832" cy="430887"/>
            </a:xfrm>
            <a:prstGeom prst="rect">
              <a:avLst/>
            </a:prstGeom>
            <a:noFill/>
          </p:spPr>
          <p:txBody>
            <a:bodyPr wrap="none" rtlCol="0">
              <a:spAutoFit/>
            </a:bodyPr>
            <a:lstStyle/>
            <a:p>
              <a:r>
                <a:rPr lang="fr-FR" sz="2200" b="1" dirty="0">
                  <a:solidFill>
                    <a:srgbClr val="FF0000"/>
                  </a:solidFill>
                  <a:latin typeface="Avenir" panose="02000503020000020003" pitchFamily="2" charset="0"/>
                </a:rPr>
                <a:t>-</a:t>
              </a:r>
            </a:p>
          </p:txBody>
        </p:sp>
        <p:sp>
          <p:nvSpPr>
            <p:cNvPr id="48" name="ZoneTexte 47">
              <a:extLst>
                <a:ext uri="{FF2B5EF4-FFF2-40B4-BE49-F238E27FC236}">
                  <a16:creationId xmlns:a16="http://schemas.microsoft.com/office/drawing/2014/main" id="{62412C06-0BFC-0446-891F-FADFF9226D6C}"/>
                </a:ext>
              </a:extLst>
            </p:cNvPr>
            <p:cNvSpPr txBox="1"/>
            <p:nvPr/>
          </p:nvSpPr>
          <p:spPr>
            <a:xfrm>
              <a:off x="4292702" y="5802185"/>
              <a:ext cx="272832" cy="430887"/>
            </a:xfrm>
            <a:prstGeom prst="rect">
              <a:avLst/>
            </a:prstGeom>
            <a:noFill/>
          </p:spPr>
          <p:txBody>
            <a:bodyPr wrap="none" rtlCol="0">
              <a:spAutoFit/>
            </a:bodyPr>
            <a:lstStyle/>
            <a:p>
              <a:r>
                <a:rPr lang="fr-FR" sz="2200" b="1" dirty="0">
                  <a:solidFill>
                    <a:srgbClr val="FF0000"/>
                  </a:solidFill>
                  <a:latin typeface="Avenir" panose="02000503020000020003" pitchFamily="2" charset="0"/>
                </a:rPr>
                <a:t>-</a:t>
              </a:r>
            </a:p>
          </p:txBody>
        </p:sp>
        <p:sp>
          <p:nvSpPr>
            <p:cNvPr id="49" name="ZoneTexte 48">
              <a:extLst>
                <a:ext uri="{FF2B5EF4-FFF2-40B4-BE49-F238E27FC236}">
                  <a16:creationId xmlns:a16="http://schemas.microsoft.com/office/drawing/2014/main" id="{63D31120-3AF3-5E4E-BBB9-18C6C5081C38}"/>
                </a:ext>
              </a:extLst>
            </p:cNvPr>
            <p:cNvSpPr txBox="1"/>
            <p:nvPr/>
          </p:nvSpPr>
          <p:spPr>
            <a:xfrm>
              <a:off x="4567582" y="5802185"/>
              <a:ext cx="272832" cy="430887"/>
            </a:xfrm>
            <a:prstGeom prst="rect">
              <a:avLst/>
            </a:prstGeom>
            <a:noFill/>
          </p:spPr>
          <p:txBody>
            <a:bodyPr wrap="none" rtlCol="0">
              <a:spAutoFit/>
            </a:bodyPr>
            <a:lstStyle/>
            <a:p>
              <a:r>
                <a:rPr lang="fr-FR" sz="2200" b="1" dirty="0">
                  <a:solidFill>
                    <a:srgbClr val="FF0000"/>
                  </a:solidFill>
                  <a:latin typeface="Avenir" panose="02000503020000020003" pitchFamily="2" charset="0"/>
                </a:rPr>
                <a:t>-</a:t>
              </a:r>
            </a:p>
          </p:txBody>
        </p:sp>
        <p:cxnSp>
          <p:nvCxnSpPr>
            <p:cNvPr id="16" name="Connecteur droit avec flèche 15">
              <a:extLst>
                <a:ext uri="{FF2B5EF4-FFF2-40B4-BE49-F238E27FC236}">
                  <a16:creationId xmlns:a16="http://schemas.microsoft.com/office/drawing/2014/main" id="{8DF7230D-2E83-1E44-84DA-8437B10FB744}"/>
                </a:ext>
              </a:extLst>
            </p:cNvPr>
            <p:cNvCxnSpPr>
              <a:stCxn id="37" idx="3"/>
            </p:cNvCxnSpPr>
            <p:nvPr/>
          </p:nvCxnSpPr>
          <p:spPr>
            <a:xfrm flipV="1">
              <a:off x="5353030" y="4008475"/>
              <a:ext cx="967330" cy="613"/>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FE8E0744-9CDA-C744-97C5-BD6D1337CB15}"/>
                </a:ext>
              </a:extLst>
            </p:cNvPr>
            <p:cNvCxnSpPr/>
            <p:nvPr/>
          </p:nvCxnSpPr>
          <p:spPr>
            <a:xfrm flipV="1">
              <a:off x="5353030" y="4672697"/>
              <a:ext cx="967330" cy="6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EF06E2CB-FFD7-6943-9C56-A22E7B196F51}"/>
                </a:ext>
              </a:extLst>
            </p:cNvPr>
            <p:cNvCxnSpPr>
              <a:cxnSpLocks/>
            </p:cNvCxnSpPr>
            <p:nvPr/>
          </p:nvCxnSpPr>
          <p:spPr>
            <a:xfrm flipV="1">
              <a:off x="4890496" y="5502739"/>
              <a:ext cx="1429865" cy="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8DE7AA81-CD00-0C4E-B584-1F7197B5E24E}"/>
                </a:ext>
              </a:extLst>
            </p:cNvPr>
            <p:cNvCxnSpPr>
              <a:cxnSpLocks/>
            </p:cNvCxnSpPr>
            <p:nvPr/>
          </p:nvCxnSpPr>
          <p:spPr>
            <a:xfrm flipV="1">
              <a:off x="4890495" y="6028260"/>
              <a:ext cx="1429865"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C8DE16AC-E4DE-0745-B6C7-A64456717868}"/>
                </a:ext>
              </a:extLst>
            </p:cNvPr>
            <p:cNvSpPr txBox="1"/>
            <p:nvPr/>
          </p:nvSpPr>
          <p:spPr>
            <a:xfrm>
              <a:off x="6377606" y="3803632"/>
              <a:ext cx="2650597" cy="400110"/>
            </a:xfrm>
            <a:prstGeom prst="rect">
              <a:avLst/>
            </a:prstGeom>
            <a:noFill/>
          </p:spPr>
          <p:txBody>
            <a:bodyPr wrap="none" rtlCol="0">
              <a:spAutoFit/>
            </a:bodyPr>
            <a:lstStyle/>
            <a:p>
              <a:r>
                <a:rPr lang="fr-FR" sz="2000" dirty="0">
                  <a:latin typeface="Avenir" panose="02000503020000020003" pitchFamily="2" charset="0"/>
                </a:rPr>
                <a:t>Atteinte des objectifs</a:t>
              </a:r>
            </a:p>
          </p:txBody>
        </p:sp>
        <p:sp>
          <p:nvSpPr>
            <p:cNvPr id="55" name="ZoneTexte 54">
              <a:extLst>
                <a:ext uri="{FF2B5EF4-FFF2-40B4-BE49-F238E27FC236}">
                  <a16:creationId xmlns:a16="http://schemas.microsoft.com/office/drawing/2014/main" id="{60381780-E2B9-8E4C-BB75-CE893290ADA5}"/>
                </a:ext>
              </a:extLst>
            </p:cNvPr>
            <p:cNvSpPr txBox="1"/>
            <p:nvPr/>
          </p:nvSpPr>
          <p:spPr>
            <a:xfrm>
              <a:off x="6402252" y="4462008"/>
              <a:ext cx="2687210" cy="400110"/>
            </a:xfrm>
            <a:prstGeom prst="rect">
              <a:avLst/>
            </a:prstGeom>
            <a:noFill/>
          </p:spPr>
          <p:txBody>
            <a:bodyPr wrap="none" rtlCol="0">
              <a:spAutoFit/>
            </a:bodyPr>
            <a:lstStyle/>
            <a:p>
              <a:r>
                <a:rPr lang="fr-FR" sz="2000" dirty="0">
                  <a:latin typeface="Avenir" panose="02000503020000020003" pitchFamily="2" charset="0"/>
                </a:rPr>
                <a:t>Mauvaise qualité, etc.</a:t>
              </a:r>
            </a:p>
          </p:txBody>
        </p:sp>
        <p:sp>
          <p:nvSpPr>
            <p:cNvPr id="56" name="ZoneTexte 55">
              <a:extLst>
                <a:ext uri="{FF2B5EF4-FFF2-40B4-BE49-F238E27FC236}">
                  <a16:creationId xmlns:a16="http://schemas.microsoft.com/office/drawing/2014/main" id="{AE29C214-FBA1-C54A-935F-3DC1320362F3}"/>
                </a:ext>
              </a:extLst>
            </p:cNvPr>
            <p:cNvSpPr txBox="1"/>
            <p:nvPr/>
          </p:nvSpPr>
          <p:spPr>
            <a:xfrm>
              <a:off x="6402252" y="5148182"/>
              <a:ext cx="2687210" cy="707886"/>
            </a:xfrm>
            <a:prstGeom prst="rect">
              <a:avLst/>
            </a:prstGeom>
            <a:noFill/>
          </p:spPr>
          <p:txBody>
            <a:bodyPr wrap="square" rtlCol="0">
              <a:spAutoFit/>
            </a:bodyPr>
            <a:lstStyle/>
            <a:p>
              <a:r>
                <a:rPr lang="fr-FR" sz="2000" dirty="0">
                  <a:latin typeface="Avenir" panose="02000503020000020003" pitchFamily="2" charset="0"/>
                </a:rPr>
                <a:t>Développement des compétences</a:t>
              </a:r>
            </a:p>
          </p:txBody>
        </p:sp>
        <p:sp>
          <p:nvSpPr>
            <p:cNvPr id="57" name="ZoneTexte 56">
              <a:extLst>
                <a:ext uri="{FF2B5EF4-FFF2-40B4-BE49-F238E27FC236}">
                  <a16:creationId xmlns:a16="http://schemas.microsoft.com/office/drawing/2014/main" id="{A4363E75-B250-F245-99A9-CB7AB8711C82}"/>
                </a:ext>
              </a:extLst>
            </p:cNvPr>
            <p:cNvSpPr txBox="1"/>
            <p:nvPr/>
          </p:nvSpPr>
          <p:spPr>
            <a:xfrm>
              <a:off x="6382902" y="5847736"/>
              <a:ext cx="2687210" cy="707886"/>
            </a:xfrm>
            <a:prstGeom prst="rect">
              <a:avLst/>
            </a:prstGeom>
            <a:noFill/>
          </p:spPr>
          <p:txBody>
            <a:bodyPr wrap="square" rtlCol="0">
              <a:spAutoFit/>
            </a:bodyPr>
            <a:lstStyle/>
            <a:p>
              <a:r>
                <a:rPr lang="fr-FR" sz="2000" dirty="0">
                  <a:latin typeface="Avenir" panose="02000503020000020003" pitchFamily="2" charset="0"/>
                </a:rPr>
                <a:t>Fatigue, douleurs, AT/MP</a:t>
              </a:r>
            </a:p>
          </p:txBody>
        </p:sp>
        <p:grpSp>
          <p:nvGrpSpPr>
            <p:cNvPr id="58" name="Groupe 57">
              <a:extLst>
                <a:ext uri="{FF2B5EF4-FFF2-40B4-BE49-F238E27FC236}">
                  <a16:creationId xmlns:a16="http://schemas.microsoft.com/office/drawing/2014/main" id="{F397485E-21B6-2B41-AF71-F45087D9770B}"/>
                </a:ext>
              </a:extLst>
            </p:cNvPr>
            <p:cNvGrpSpPr>
              <a:grpSpLocks noChangeAspect="1"/>
            </p:cNvGrpSpPr>
            <p:nvPr/>
          </p:nvGrpSpPr>
          <p:grpSpPr>
            <a:xfrm>
              <a:off x="823155" y="3933291"/>
              <a:ext cx="829687" cy="2306985"/>
              <a:chOff x="1415073" y="3569108"/>
              <a:chExt cx="424331" cy="1179872"/>
            </a:xfrm>
            <a:solidFill>
              <a:schemeClr val="accent4"/>
            </a:solidFill>
          </p:grpSpPr>
          <p:sp>
            <p:nvSpPr>
              <p:cNvPr id="59" name="Rectangle à coins arrondis 58">
                <a:extLst>
                  <a:ext uri="{FF2B5EF4-FFF2-40B4-BE49-F238E27FC236}">
                    <a16:creationId xmlns:a16="http://schemas.microsoft.com/office/drawing/2014/main" id="{257B2864-4EA5-6344-8206-EA45E84CE2E3}"/>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à coins arrondis 59">
                <a:extLst>
                  <a:ext uri="{FF2B5EF4-FFF2-40B4-BE49-F238E27FC236}">
                    <a16:creationId xmlns:a16="http://schemas.microsoft.com/office/drawing/2014/main" id="{E7620F03-EAC9-BB41-87AC-6A70497FABC5}"/>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à coins arrondis 60">
                <a:extLst>
                  <a:ext uri="{FF2B5EF4-FFF2-40B4-BE49-F238E27FC236}">
                    <a16:creationId xmlns:a16="http://schemas.microsoft.com/office/drawing/2014/main" id="{21DD2C32-7756-CC43-B4A0-318EDA3D915C}"/>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Rectangle à coins arrondis 61">
                <a:extLst>
                  <a:ext uri="{FF2B5EF4-FFF2-40B4-BE49-F238E27FC236}">
                    <a16:creationId xmlns:a16="http://schemas.microsoft.com/office/drawing/2014/main" id="{BC7595A9-EAC4-2040-8169-719F08490E87}"/>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AB92A55E-21A4-5547-BE98-67C43FB3C8DE}"/>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à coins arrondis 63">
                <a:extLst>
                  <a:ext uri="{FF2B5EF4-FFF2-40B4-BE49-F238E27FC236}">
                    <a16:creationId xmlns:a16="http://schemas.microsoft.com/office/drawing/2014/main" id="{92AC9A31-AB11-DD46-9338-966AD394D074}"/>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5" name="Groupe 64">
              <a:extLst>
                <a:ext uri="{FF2B5EF4-FFF2-40B4-BE49-F238E27FC236}">
                  <a16:creationId xmlns:a16="http://schemas.microsoft.com/office/drawing/2014/main" id="{2EA81A28-4C78-9544-88F2-CB5782F2741C}"/>
                </a:ext>
              </a:extLst>
            </p:cNvPr>
            <p:cNvGrpSpPr/>
            <p:nvPr/>
          </p:nvGrpSpPr>
          <p:grpSpPr>
            <a:xfrm>
              <a:off x="3116139" y="4481039"/>
              <a:ext cx="1076837" cy="1076837"/>
              <a:chOff x="3786692" y="5532655"/>
              <a:chExt cx="1076837" cy="1076837"/>
            </a:xfrm>
          </p:grpSpPr>
          <p:sp>
            <p:nvSpPr>
              <p:cNvPr id="66" name="Ellipse 65">
                <a:extLst>
                  <a:ext uri="{FF2B5EF4-FFF2-40B4-BE49-F238E27FC236}">
                    <a16:creationId xmlns:a16="http://schemas.microsoft.com/office/drawing/2014/main" id="{993EEDFE-70A9-E347-8018-F2592653A34B}"/>
                  </a:ext>
                </a:extLst>
              </p:cNvPr>
              <p:cNvSpPr>
                <a:spLocks noChangeAspect="1"/>
              </p:cNvSpPr>
              <p:nvPr/>
            </p:nvSpPr>
            <p:spPr>
              <a:xfrm>
                <a:off x="3786692" y="5532655"/>
                <a:ext cx="1076837" cy="107683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Égal 66">
                <a:extLst>
                  <a:ext uri="{FF2B5EF4-FFF2-40B4-BE49-F238E27FC236}">
                    <a16:creationId xmlns:a16="http://schemas.microsoft.com/office/drawing/2014/main" id="{CCF23FDF-5DCF-0D4E-A846-A3544429B2C0}"/>
                  </a:ext>
                </a:extLst>
              </p:cNvPr>
              <p:cNvSpPr/>
              <p:nvPr/>
            </p:nvSpPr>
            <p:spPr>
              <a:xfrm>
                <a:off x="3902993" y="5762863"/>
                <a:ext cx="844235" cy="616421"/>
              </a:xfrm>
              <a:prstGeom prst="mathEqua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grpSp>
        <p:nvGrpSpPr>
          <p:cNvPr id="69" name="Groupe 68">
            <a:extLst>
              <a:ext uri="{FF2B5EF4-FFF2-40B4-BE49-F238E27FC236}">
                <a16:creationId xmlns:a16="http://schemas.microsoft.com/office/drawing/2014/main" id="{13B49694-35D4-2540-85CA-92CA284A2E94}"/>
              </a:ext>
            </a:extLst>
          </p:cNvPr>
          <p:cNvGrpSpPr/>
          <p:nvPr/>
        </p:nvGrpSpPr>
        <p:grpSpPr>
          <a:xfrm>
            <a:off x="440574" y="314077"/>
            <a:ext cx="11338560" cy="729788"/>
            <a:chOff x="1004505" y="2379906"/>
            <a:chExt cx="11338560" cy="729788"/>
          </a:xfrm>
        </p:grpSpPr>
        <p:sp>
          <p:nvSpPr>
            <p:cNvPr id="70" name="ZoneTexte 69">
              <a:extLst>
                <a:ext uri="{FF2B5EF4-FFF2-40B4-BE49-F238E27FC236}">
                  <a16:creationId xmlns:a16="http://schemas.microsoft.com/office/drawing/2014/main" id="{DA770754-5E6F-A549-B55B-CC77E4A74294}"/>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71" name="Connecteur droit 70">
              <a:extLst>
                <a:ext uri="{FF2B5EF4-FFF2-40B4-BE49-F238E27FC236}">
                  <a16:creationId xmlns:a16="http://schemas.microsoft.com/office/drawing/2014/main" id="{4B4A44BA-F194-5940-A510-05A464D3AAAD}"/>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1366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1958975"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5 : </a:t>
            </a:r>
            <a:r>
              <a:rPr lang="fr-FR" sz="2000" dirty="0">
                <a:solidFill>
                  <a:schemeClr val="tx1"/>
                </a:solidFill>
                <a:latin typeface="Avenir" panose="02000503020000020003" pitchFamily="2" charset="0"/>
              </a:rPr>
              <a:t>travailler, c’est </a:t>
            </a:r>
            <a:r>
              <a:rPr lang="fr-FR" sz="2000" b="1" dirty="0">
                <a:solidFill>
                  <a:schemeClr val="tx1"/>
                </a:solidFill>
                <a:latin typeface="Avenir" panose="02000503020000020003" pitchFamily="2" charset="0"/>
              </a:rPr>
              <a:t>engager son être tout entier</a:t>
            </a:r>
          </a:p>
        </p:txBody>
      </p:sp>
      <p:sp>
        <p:nvSpPr>
          <p:cNvPr id="41" name="Flèche vers la droite 40">
            <a:extLst>
              <a:ext uri="{FF2B5EF4-FFF2-40B4-BE49-F238E27FC236}">
                <a16:creationId xmlns:a16="http://schemas.microsoft.com/office/drawing/2014/main" id="{F2CD67F5-F1A1-184D-B429-FBF856063BB1}"/>
              </a:ext>
            </a:extLst>
          </p:cNvPr>
          <p:cNvSpPr/>
          <p:nvPr/>
        </p:nvSpPr>
        <p:spPr>
          <a:xfrm>
            <a:off x="100314" y="4553132"/>
            <a:ext cx="8686800" cy="1021976"/>
          </a:xfrm>
          <a:prstGeom prst="rightArrow">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panose="02000503020000020003" pitchFamily="2" charset="0"/>
              </a:rPr>
              <a:t>On travaille avec son corps (</a:t>
            </a:r>
            <a:r>
              <a:rPr lang="fr-FR" b="1" dirty="0">
                <a:solidFill>
                  <a:schemeClr val="tx1"/>
                </a:solidFill>
                <a:latin typeface="Avenir" panose="02000503020000020003" pitchFamily="2" charset="0"/>
              </a:rPr>
              <a:t>dimension physique</a:t>
            </a:r>
            <a:r>
              <a:rPr lang="fr-FR" dirty="0">
                <a:solidFill>
                  <a:schemeClr val="tx1"/>
                </a:solidFill>
                <a:latin typeface="Avenir" panose="02000503020000020003" pitchFamily="2" charset="0"/>
              </a:rPr>
              <a:t>)</a:t>
            </a:r>
          </a:p>
        </p:txBody>
      </p:sp>
      <p:grpSp>
        <p:nvGrpSpPr>
          <p:cNvPr id="58" name="Groupe 57">
            <a:extLst>
              <a:ext uri="{FF2B5EF4-FFF2-40B4-BE49-F238E27FC236}">
                <a16:creationId xmlns:a16="http://schemas.microsoft.com/office/drawing/2014/main" id="{F397485E-21B6-2B41-AF71-F45087D9770B}"/>
              </a:ext>
            </a:extLst>
          </p:cNvPr>
          <p:cNvGrpSpPr>
            <a:grpSpLocks noChangeAspect="1"/>
          </p:cNvGrpSpPr>
          <p:nvPr/>
        </p:nvGrpSpPr>
        <p:grpSpPr>
          <a:xfrm>
            <a:off x="-700091" y="3567392"/>
            <a:ext cx="1600811" cy="4451133"/>
            <a:chOff x="1415073" y="3569108"/>
            <a:chExt cx="424331" cy="1179872"/>
          </a:xfrm>
          <a:solidFill>
            <a:schemeClr val="accent4"/>
          </a:solidFill>
        </p:grpSpPr>
        <p:sp>
          <p:nvSpPr>
            <p:cNvPr id="59" name="Rectangle à coins arrondis 58">
              <a:extLst>
                <a:ext uri="{FF2B5EF4-FFF2-40B4-BE49-F238E27FC236}">
                  <a16:creationId xmlns:a16="http://schemas.microsoft.com/office/drawing/2014/main" id="{257B2864-4EA5-6344-8206-EA45E84CE2E3}"/>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à coins arrondis 59">
              <a:extLst>
                <a:ext uri="{FF2B5EF4-FFF2-40B4-BE49-F238E27FC236}">
                  <a16:creationId xmlns:a16="http://schemas.microsoft.com/office/drawing/2014/main" id="{E7620F03-EAC9-BB41-87AC-6A70497FABC5}"/>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à coins arrondis 61">
              <a:extLst>
                <a:ext uri="{FF2B5EF4-FFF2-40B4-BE49-F238E27FC236}">
                  <a16:creationId xmlns:a16="http://schemas.microsoft.com/office/drawing/2014/main" id="{BC7595A9-EAC4-2040-8169-719F08490E87}"/>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AB92A55E-21A4-5547-BE98-67C43FB3C8DE}"/>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à coins arrondis 63">
              <a:extLst>
                <a:ext uri="{FF2B5EF4-FFF2-40B4-BE49-F238E27FC236}">
                  <a16:creationId xmlns:a16="http://schemas.microsoft.com/office/drawing/2014/main" id="{92AC9A31-AB11-DD46-9338-966AD394D074}"/>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à coins arrondis 60">
              <a:extLst>
                <a:ext uri="{FF2B5EF4-FFF2-40B4-BE49-F238E27FC236}">
                  <a16:creationId xmlns:a16="http://schemas.microsoft.com/office/drawing/2014/main" id="{21DD2C32-7756-CC43-B4A0-318EDA3D915C}"/>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5" name="Groupe 14">
            <a:extLst>
              <a:ext uri="{FF2B5EF4-FFF2-40B4-BE49-F238E27FC236}">
                <a16:creationId xmlns:a16="http://schemas.microsoft.com/office/drawing/2014/main" id="{58D3EB57-8C8D-2E46-887D-E649DEB427F1}"/>
              </a:ext>
            </a:extLst>
          </p:cNvPr>
          <p:cNvGrpSpPr/>
          <p:nvPr/>
        </p:nvGrpSpPr>
        <p:grpSpPr>
          <a:xfrm>
            <a:off x="440574" y="314077"/>
            <a:ext cx="11338560" cy="729788"/>
            <a:chOff x="1004505" y="2379906"/>
            <a:chExt cx="11338560" cy="729788"/>
          </a:xfrm>
        </p:grpSpPr>
        <p:sp>
          <p:nvSpPr>
            <p:cNvPr id="16" name="ZoneTexte 15">
              <a:extLst>
                <a:ext uri="{FF2B5EF4-FFF2-40B4-BE49-F238E27FC236}">
                  <a16:creationId xmlns:a16="http://schemas.microsoft.com/office/drawing/2014/main" id="{BB302033-1A81-144B-9883-549640C87953}"/>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17" name="Connecteur droit 16">
              <a:extLst>
                <a:ext uri="{FF2B5EF4-FFF2-40B4-BE49-F238E27FC236}">
                  <a16:creationId xmlns:a16="http://schemas.microsoft.com/office/drawing/2014/main" id="{38652DB1-8513-D841-8596-8730C02193F5}"/>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60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1958975"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5 : </a:t>
            </a:r>
            <a:r>
              <a:rPr lang="fr-FR" sz="2000" dirty="0">
                <a:solidFill>
                  <a:schemeClr val="tx1"/>
                </a:solidFill>
                <a:latin typeface="Avenir" panose="02000503020000020003" pitchFamily="2" charset="0"/>
              </a:rPr>
              <a:t>travailler, c’est </a:t>
            </a:r>
            <a:r>
              <a:rPr lang="fr-FR" sz="2000" b="1" dirty="0">
                <a:solidFill>
                  <a:schemeClr val="tx1"/>
                </a:solidFill>
                <a:latin typeface="Avenir" panose="02000503020000020003" pitchFamily="2" charset="0"/>
              </a:rPr>
              <a:t>engager son être tout entier</a:t>
            </a:r>
          </a:p>
        </p:txBody>
      </p:sp>
      <p:sp>
        <p:nvSpPr>
          <p:cNvPr id="2" name="Flèche vers la droite 1">
            <a:extLst>
              <a:ext uri="{FF2B5EF4-FFF2-40B4-BE49-F238E27FC236}">
                <a16:creationId xmlns:a16="http://schemas.microsoft.com/office/drawing/2014/main" id="{585E9F82-A1DD-F646-9515-65D6116E5214}"/>
              </a:ext>
            </a:extLst>
          </p:cNvPr>
          <p:cNvSpPr/>
          <p:nvPr/>
        </p:nvSpPr>
        <p:spPr>
          <a:xfrm>
            <a:off x="12049" y="3491510"/>
            <a:ext cx="8779532" cy="1021976"/>
          </a:xfrm>
          <a:prstGeom prst="rightArrow">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panose="02000503020000020003" pitchFamily="2" charset="0"/>
              </a:rPr>
              <a:t>On travaille avec son esprit (</a:t>
            </a:r>
            <a:r>
              <a:rPr lang="fr-FR" b="1" dirty="0">
                <a:solidFill>
                  <a:schemeClr val="tx1"/>
                </a:solidFill>
                <a:latin typeface="Avenir" panose="02000503020000020003" pitchFamily="2" charset="0"/>
              </a:rPr>
              <a:t>dimension cognitive</a:t>
            </a:r>
            <a:r>
              <a:rPr lang="fr-FR" dirty="0">
                <a:solidFill>
                  <a:schemeClr val="tx1"/>
                </a:solidFill>
                <a:latin typeface="Avenir" panose="02000503020000020003" pitchFamily="2" charset="0"/>
              </a:rPr>
              <a:t>)</a:t>
            </a:r>
          </a:p>
        </p:txBody>
      </p:sp>
      <p:sp>
        <p:nvSpPr>
          <p:cNvPr id="41" name="Flèche vers la droite 40">
            <a:extLst>
              <a:ext uri="{FF2B5EF4-FFF2-40B4-BE49-F238E27FC236}">
                <a16:creationId xmlns:a16="http://schemas.microsoft.com/office/drawing/2014/main" id="{F2CD67F5-F1A1-184D-B429-FBF856063BB1}"/>
              </a:ext>
            </a:extLst>
          </p:cNvPr>
          <p:cNvSpPr/>
          <p:nvPr/>
        </p:nvSpPr>
        <p:spPr>
          <a:xfrm>
            <a:off x="104781" y="4553132"/>
            <a:ext cx="8686800" cy="1021976"/>
          </a:xfrm>
          <a:prstGeom prst="rightArrow">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panose="02000503020000020003" pitchFamily="2" charset="0"/>
              </a:rPr>
              <a:t>On travaille avec son corps (</a:t>
            </a:r>
            <a:r>
              <a:rPr lang="fr-FR" b="1" dirty="0">
                <a:solidFill>
                  <a:schemeClr val="tx1"/>
                </a:solidFill>
                <a:latin typeface="Avenir" panose="02000503020000020003" pitchFamily="2" charset="0"/>
              </a:rPr>
              <a:t>dimension physique</a:t>
            </a:r>
            <a:r>
              <a:rPr lang="fr-FR" dirty="0">
                <a:solidFill>
                  <a:schemeClr val="tx1"/>
                </a:solidFill>
                <a:latin typeface="Avenir" panose="02000503020000020003" pitchFamily="2" charset="0"/>
              </a:rPr>
              <a:t>)</a:t>
            </a:r>
          </a:p>
        </p:txBody>
      </p:sp>
      <p:grpSp>
        <p:nvGrpSpPr>
          <p:cNvPr id="58" name="Groupe 57">
            <a:extLst>
              <a:ext uri="{FF2B5EF4-FFF2-40B4-BE49-F238E27FC236}">
                <a16:creationId xmlns:a16="http://schemas.microsoft.com/office/drawing/2014/main" id="{F397485E-21B6-2B41-AF71-F45087D9770B}"/>
              </a:ext>
            </a:extLst>
          </p:cNvPr>
          <p:cNvGrpSpPr>
            <a:grpSpLocks noChangeAspect="1"/>
          </p:cNvGrpSpPr>
          <p:nvPr/>
        </p:nvGrpSpPr>
        <p:grpSpPr>
          <a:xfrm>
            <a:off x="-695624" y="3567392"/>
            <a:ext cx="1600811" cy="4451133"/>
            <a:chOff x="1415073" y="3569108"/>
            <a:chExt cx="424331" cy="1179872"/>
          </a:xfrm>
          <a:solidFill>
            <a:schemeClr val="accent4"/>
          </a:solidFill>
        </p:grpSpPr>
        <p:sp>
          <p:nvSpPr>
            <p:cNvPr id="59" name="Rectangle à coins arrondis 58">
              <a:extLst>
                <a:ext uri="{FF2B5EF4-FFF2-40B4-BE49-F238E27FC236}">
                  <a16:creationId xmlns:a16="http://schemas.microsoft.com/office/drawing/2014/main" id="{257B2864-4EA5-6344-8206-EA45E84CE2E3}"/>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à coins arrondis 59">
              <a:extLst>
                <a:ext uri="{FF2B5EF4-FFF2-40B4-BE49-F238E27FC236}">
                  <a16:creationId xmlns:a16="http://schemas.microsoft.com/office/drawing/2014/main" id="{E7620F03-EAC9-BB41-87AC-6A70497FABC5}"/>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à coins arrondis 61">
              <a:extLst>
                <a:ext uri="{FF2B5EF4-FFF2-40B4-BE49-F238E27FC236}">
                  <a16:creationId xmlns:a16="http://schemas.microsoft.com/office/drawing/2014/main" id="{BC7595A9-EAC4-2040-8169-719F08490E87}"/>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AB92A55E-21A4-5547-BE98-67C43FB3C8DE}"/>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à coins arrondis 63">
              <a:extLst>
                <a:ext uri="{FF2B5EF4-FFF2-40B4-BE49-F238E27FC236}">
                  <a16:creationId xmlns:a16="http://schemas.microsoft.com/office/drawing/2014/main" id="{92AC9A31-AB11-DD46-9338-966AD394D074}"/>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à coins arrondis 60">
              <a:extLst>
                <a:ext uri="{FF2B5EF4-FFF2-40B4-BE49-F238E27FC236}">
                  <a16:creationId xmlns:a16="http://schemas.microsoft.com/office/drawing/2014/main" id="{21DD2C32-7756-CC43-B4A0-318EDA3D915C}"/>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6" name="Groupe 15">
            <a:extLst>
              <a:ext uri="{FF2B5EF4-FFF2-40B4-BE49-F238E27FC236}">
                <a16:creationId xmlns:a16="http://schemas.microsoft.com/office/drawing/2014/main" id="{EE95409D-0834-1A4C-9617-C3AE2EAED522}"/>
              </a:ext>
            </a:extLst>
          </p:cNvPr>
          <p:cNvGrpSpPr/>
          <p:nvPr/>
        </p:nvGrpSpPr>
        <p:grpSpPr>
          <a:xfrm>
            <a:off x="440574" y="314077"/>
            <a:ext cx="11338560" cy="729788"/>
            <a:chOff x="1004505" y="2379906"/>
            <a:chExt cx="11338560" cy="729788"/>
          </a:xfrm>
        </p:grpSpPr>
        <p:sp>
          <p:nvSpPr>
            <p:cNvPr id="17" name="ZoneTexte 16">
              <a:extLst>
                <a:ext uri="{FF2B5EF4-FFF2-40B4-BE49-F238E27FC236}">
                  <a16:creationId xmlns:a16="http://schemas.microsoft.com/office/drawing/2014/main" id="{795561F1-9425-9B49-BC8E-3C3153370A57}"/>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18" name="Connecteur droit 17">
              <a:extLst>
                <a:ext uri="{FF2B5EF4-FFF2-40B4-BE49-F238E27FC236}">
                  <a16:creationId xmlns:a16="http://schemas.microsoft.com/office/drawing/2014/main" id="{ED8B3907-37C5-2D47-8E51-B3CB3E092169}"/>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3510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1958975"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5 : </a:t>
            </a:r>
            <a:r>
              <a:rPr lang="fr-FR" sz="2000" dirty="0">
                <a:solidFill>
                  <a:schemeClr val="tx1"/>
                </a:solidFill>
                <a:latin typeface="Avenir" panose="02000503020000020003" pitchFamily="2" charset="0"/>
              </a:rPr>
              <a:t>travailler, c’est </a:t>
            </a:r>
            <a:r>
              <a:rPr lang="fr-FR" sz="2000" b="1" dirty="0">
                <a:solidFill>
                  <a:schemeClr val="tx1"/>
                </a:solidFill>
                <a:latin typeface="Avenir" panose="02000503020000020003" pitchFamily="2" charset="0"/>
              </a:rPr>
              <a:t>engager son être tout entier</a:t>
            </a:r>
          </a:p>
        </p:txBody>
      </p:sp>
      <p:sp>
        <p:nvSpPr>
          <p:cNvPr id="2" name="Flèche vers la droite 1">
            <a:extLst>
              <a:ext uri="{FF2B5EF4-FFF2-40B4-BE49-F238E27FC236}">
                <a16:creationId xmlns:a16="http://schemas.microsoft.com/office/drawing/2014/main" id="{585E9F82-A1DD-F646-9515-65D6116E5214}"/>
              </a:ext>
            </a:extLst>
          </p:cNvPr>
          <p:cNvSpPr/>
          <p:nvPr/>
        </p:nvSpPr>
        <p:spPr>
          <a:xfrm>
            <a:off x="19563" y="3491510"/>
            <a:ext cx="8779532" cy="1021976"/>
          </a:xfrm>
          <a:prstGeom prst="rightArrow">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panose="02000503020000020003" pitchFamily="2" charset="0"/>
              </a:rPr>
              <a:t>On travaille avec son esprit (</a:t>
            </a:r>
            <a:r>
              <a:rPr lang="fr-FR" b="1" dirty="0">
                <a:solidFill>
                  <a:schemeClr val="tx1"/>
                </a:solidFill>
                <a:latin typeface="Avenir" panose="02000503020000020003" pitchFamily="2" charset="0"/>
              </a:rPr>
              <a:t>dimension cognitive</a:t>
            </a:r>
            <a:r>
              <a:rPr lang="fr-FR" dirty="0">
                <a:solidFill>
                  <a:schemeClr val="tx1"/>
                </a:solidFill>
                <a:latin typeface="Avenir" panose="02000503020000020003" pitchFamily="2" charset="0"/>
              </a:rPr>
              <a:t>)</a:t>
            </a:r>
          </a:p>
        </p:txBody>
      </p:sp>
      <p:sp>
        <p:nvSpPr>
          <p:cNvPr id="41" name="Flèche vers la droite 40">
            <a:extLst>
              <a:ext uri="{FF2B5EF4-FFF2-40B4-BE49-F238E27FC236}">
                <a16:creationId xmlns:a16="http://schemas.microsoft.com/office/drawing/2014/main" id="{F2CD67F5-F1A1-184D-B429-FBF856063BB1}"/>
              </a:ext>
            </a:extLst>
          </p:cNvPr>
          <p:cNvSpPr/>
          <p:nvPr/>
        </p:nvSpPr>
        <p:spPr>
          <a:xfrm>
            <a:off x="112295" y="4553132"/>
            <a:ext cx="8686800" cy="1021976"/>
          </a:xfrm>
          <a:prstGeom prst="rightArrow">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panose="02000503020000020003" pitchFamily="2" charset="0"/>
              </a:rPr>
              <a:t>On travaille avec son corps (</a:t>
            </a:r>
            <a:r>
              <a:rPr lang="fr-FR" b="1" dirty="0">
                <a:solidFill>
                  <a:schemeClr val="tx1"/>
                </a:solidFill>
                <a:latin typeface="Avenir" panose="02000503020000020003" pitchFamily="2" charset="0"/>
              </a:rPr>
              <a:t>dimension physique</a:t>
            </a:r>
            <a:r>
              <a:rPr lang="fr-FR" dirty="0">
                <a:solidFill>
                  <a:schemeClr val="tx1"/>
                </a:solidFill>
                <a:latin typeface="Avenir" panose="02000503020000020003" pitchFamily="2" charset="0"/>
              </a:rPr>
              <a:t>)</a:t>
            </a:r>
          </a:p>
        </p:txBody>
      </p:sp>
      <p:sp>
        <p:nvSpPr>
          <p:cNvPr id="52" name="Flèche vers la droite 51">
            <a:extLst>
              <a:ext uri="{FF2B5EF4-FFF2-40B4-BE49-F238E27FC236}">
                <a16:creationId xmlns:a16="http://schemas.microsoft.com/office/drawing/2014/main" id="{07401D9A-17F8-E449-8A28-5706481C2C0A}"/>
              </a:ext>
            </a:extLst>
          </p:cNvPr>
          <p:cNvSpPr/>
          <p:nvPr/>
        </p:nvSpPr>
        <p:spPr>
          <a:xfrm>
            <a:off x="347701" y="5614754"/>
            <a:ext cx="8451394" cy="1021976"/>
          </a:xfrm>
          <a:prstGeom prst="rightArrow">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panose="02000503020000020003" pitchFamily="2" charset="0"/>
              </a:rPr>
              <a:t>On travaille avec les autres (</a:t>
            </a:r>
            <a:r>
              <a:rPr lang="fr-FR" b="1" dirty="0">
                <a:solidFill>
                  <a:schemeClr val="tx1"/>
                </a:solidFill>
                <a:latin typeface="Avenir" panose="02000503020000020003" pitchFamily="2" charset="0"/>
              </a:rPr>
              <a:t>dimension socio-affective</a:t>
            </a:r>
            <a:r>
              <a:rPr lang="fr-FR" dirty="0">
                <a:solidFill>
                  <a:schemeClr val="tx1"/>
                </a:solidFill>
                <a:latin typeface="Avenir" panose="02000503020000020003" pitchFamily="2" charset="0"/>
              </a:rPr>
              <a:t>)</a:t>
            </a:r>
          </a:p>
        </p:txBody>
      </p:sp>
      <p:grpSp>
        <p:nvGrpSpPr>
          <p:cNvPr id="58" name="Groupe 57">
            <a:extLst>
              <a:ext uri="{FF2B5EF4-FFF2-40B4-BE49-F238E27FC236}">
                <a16:creationId xmlns:a16="http://schemas.microsoft.com/office/drawing/2014/main" id="{F397485E-21B6-2B41-AF71-F45087D9770B}"/>
              </a:ext>
            </a:extLst>
          </p:cNvPr>
          <p:cNvGrpSpPr>
            <a:grpSpLocks noChangeAspect="1"/>
          </p:cNvGrpSpPr>
          <p:nvPr/>
        </p:nvGrpSpPr>
        <p:grpSpPr>
          <a:xfrm>
            <a:off x="-688110" y="3567392"/>
            <a:ext cx="1600811" cy="4451133"/>
            <a:chOff x="1415073" y="3569108"/>
            <a:chExt cx="424331" cy="1179872"/>
          </a:xfrm>
          <a:solidFill>
            <a:schemeClr val="accent4"/>
          </a:solidFill>
        </p:grpSpPr>
        <p:sp>
          <p:nvSpPr>
            <p:cNvPr id="59" name="Rectangle à coins arrondis 58">
              <a:extLst>
                <a:ext uri="{FF2B5EF4-FFF2-40B4-BE49-F238E27FC236}">
                  <a16:creationId xmlns:a16="http://schemas.microsoft.com/office/drawing/2014/main" id="{257B2864-4EA5-6344-8206-EA45E84CE2E3}"/>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à coins arrondis 59">
              <a:extLst>
                <a:ext uri="{FF2B5EF4-FFF2-40B4-BE49-F238E27FC236}">
                  <a16:creationId xmlns:a16="http://schemas.microsoft.com/office/drawing/2014/main" id="{E7620F03-EAC9-BB41-87AC-6A70497FABC5}"/>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à coins arrondis 61">
              <a:extLst>
                <a:ext uri="{FF2B5EF4-FFF2-40B4-BE49-F238E27FC236}">
                  <a16:creationId xmlns:a16="http://schemas.microsoft.com/office/drawing/2014/main" id="{BC7595A9-EAC4-2040-8169-719F08490E87}"/>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AB92A55E-21A4-5547-BE98-67C43FB3C8DE}"/>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à coins arrondis 63">
              <a:extLst>
                <a:ext uri="{FF2B5EF4-FFF2-40B4-BE49-F238E27FC236}">
                  <a16:creationId xmlns:a16="http://schemas.microsoft.com/office/drawing/2014/main" id="{92AC9A31-AB11-DD46-9338-966AD394D074}"/>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à coins arrondis 60">
              <a:extLst>
                <a:ext uri="{FF2B5EF4-FFF2-40B4-BE49-F238E27FC236}">
                  <a16:creationId xmlns:a16="http://schemas.microsoft.com/office/drawing/2014/main" id="{21DD2C32-7756-CC43-B4A0-318EDA3D915C}"/>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 name="Groupe 16">
            <a:extLst>
              <a:ext uri="{FF2B5EF4-FFF2-40B4-BE49-F238E27FC236}">
                <a16:creationId xmlns:a16="http://schemas.microsoft.com/office/drawing/2014/main" id="{FC25A177-9386-2F4D-8778-A475384D0EFC}"/>
              </a:ext>
            </a:extLst>
          </p:cNvPr>
          <p:cNvGrpSpPr/>
          <p:nvPr/>
        </p:nvGrpSpPr>
        <p:grpSpPr>
          <a:xfrm>
            <a:off x="440574" y="314077"/>
            <a:ext cx="11338560" cy="729788"/>
            <a:chOff x="1004505" y="2379906"/>
            <a:chExt cx="11338560" cy="729788"/>
          </a:xfrm>
        </p:grpSpPr>
        <p:sp>
          <p:nvSpPr>
            <p:cNvPr id="18" name="ZoneTexte 17">
              <a:extLst>
                <a:ext uri="{FF2B5EF4-FFF2-40B4-BE49-F238E27FC236}">
                  <a16:creationId xmlns:a16="http://schemas.microsoft.com/office/drawing/2014/main" id="{AE0A97CE-A709-9145-B48E-B14A05704A58}"/>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19" name="Connecteur droit 18">
              <a:extLst>
                <a:ext uri="{FF2B5EF4-FFF2-40B4-BE49-F238E27FC236}">
                  <a16:creationId xmlns:a16="http://schemas.microsoft.com/office/drawing/2014/main" id="{E94EB04C-8FA9-9340-9E10-7B8BA193847D}"/>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4925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5C365797-37F3-F641-882F-711353262783}"/>
              </a:ext>
            </a:extLst>
          </p:cNvPr>
          <p:cNvGrpSpPr/>
          <p:nvPr/>
        </p:nvGrpSpPr>
        <p:grpSpPr>
          <a:xfrm>
            <a:off x="1762711" y="2345393"/>
            <a:ext cx="8666578" cy="2673139"/>
            <a:chOff x="419624" y="2490533"/>
            <a:chExt cx="8666578" cy="2673139"/>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525045"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6 : </a:t>
              </a:r>
              <a:r>
                <a:rPr lang="fr-FR" sz="2000" dirty="0">
                  <a:solidFill>
                    <a:schemeClr val="tx1"/>
                  </a:solidFill>
                  <a:latin typeface="Avenir" panose="02000503020000020003" pitchFamily="2" charset="0"/>
                </a:rPr>
                <a:t>entre </a:t>
              </a:r>
              <a:r>
                <a:rPr lang="fr-FR" sz="2000" b="1" dirty="0">
                  <a:solidFill>
                    <a:schemeClr val="tx1"/>
                  </a:solidFill>
                  <a:latin typeface="Avenir" panose="02000503020000020003" pitchFamily="2" charset="0"/>
                </a:rPr>
                <a:t>travail prescrit</a:t>
              </a:r>
              <a:r>
                <a:rPr lang="fr-FR" sz="2000" dirty="0">
                  <a:solidFill>
                    <a:schemeClr val="tx1"/>
                  </a:solidFill>
                  <a:latin typeface="Avenir" panose="02000503020000020003" pitchFamily="2" charset="0"/>
                </a:rPr>
                <a:t> et </a:t>
              </a:r>
              <a:r>
                <a:rPr lang="fr-FR" sz="2000" b="1" dirty="0">
                  <a:solidFill>
                    <a:schemeClr val="tx1"/>
                  </a:solidFill>
                  <a:latin typeface="Avenir" panose="02000503020000020003" pitchFamily="2" charset="0"/>
                </a:rPr>
                <a:t>travail réel</a:t>
              </a:r>
              <a:r>
                <a:rPr lang="fr-FR" sz="2000" dirty="0">
                  <a:solidFill>
                    <a:schemeClr val="tx1"/>
                  </a:solidFill>
                  <a:latin typeface="Avenir" panose="02000503020000020003" pitchFamily="2" charset="0"/>
                </a:rPr>
                <a:t>, il y a toujours un écart</a:t>
              </a:r>
              <a:endParaRPr lang="fr-FR" sz="2000" b="1" dirty="0">
                <a:solidFill>
                  <a:schemeClr val="tx1"/>
                </a:solidFill>
                <a:latin typeface="Avenir" panose="02000503020000020003" pitchFamily="2" charset="0"/>
              </a:endParaRPr>
            </a:p>
          </p:txBody>
        </p:sp>
        <p:sp>
          <p:nvSpPr>
            <p:cNvPr id="16" name="Rectangle à coins arrondis 15">
              <a:extLst>
                <a:ext uri="{FF2B5EF4-FFF2-40B4-BE49-F238E27FC236}">
                  <a16:creationId xmlns:a16="http://schemas.microsoft.com/office/drawing/2014/main" id="{4C7CFC98-8B49-1741-8B29-639FE36BA922}"/>
                </a:ext>
              </a:extLst>
            </p:cNvPr>
            <p:cNvSpPr/>
            <p:nvPr/>
          </p:nvSpPr>
          <p:spPr>
            <a:xfrm>
              <a:off x="419624" y="3765181"/>
              <a:ext cx="3911172" cy="1398491"/>
            </a:xfrm>
            <a:prstGeom prst="roundRect">
              <a:avLst>
                <a:gd name="adj" fmla="val 720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Avenir" panose="02000503020000020003" pitchFamily="2" charset="0"/>
                </a:rPr>
                <a:t>Travail prescrit</a:t>
              </a:r>
            </a:p>
            <a:p>
              <a:pPr algn="ctr"/>
              <a:endParaRPr lang="fr-FR" sz="2000" b="1" dirty="0">
                <a:solidFill>
                  <a:schemeClr val="tx1"/>
                </a:solidFill>
                <a:latin typeface="Avenir" panose="02000503020000020003" pitchFamily="2" charset="0"/>
              </a:endParaRPr>
            </a:p>
            <a:p>
              <a:pPr algn="ctr"/>
              <a:r>
                <a:rPr lang="fr-FR" sz="2000" dirty="0">
                  <a:solidFill>
                    <a:schemeClr val="tx1"/>
                  </a:solidFill>
                  <a:latin typeface="Avenir" panose="02000503020000020003" pitchFamily="2" charset="0"/>
                </a:rPr>
                <a:t>C’est ce que l’on </a:t>
              </a:r>
              <a:r>
                <a:rPr lang="fr-FR" sz="2000" b="1" dirty="0">
                  <a:solidFill>
                    <a:schemeClr val="tx1"/>
                  </a:solidFill>
                  <a:latin typeface="Avenir" panose="02000503020000020003" pitchFamily="2" charset="0"/>
                </a:rPr>
                <a:t>doit</a:t>
              </a:r>
              <a:r>
                <a:rPr lang="fr-FR" sz="2000" dirty="0">
                  <a:solidFill>
                    <a:schemeClr val="tx1"/>
                  </a:solidFill>
                  <a:latin typeface="Avenir" panose="02000503020000020003" pitchFamily="2" charset="0"/>
                </a:rPr>
                <a:t> faire.</a:t>
              </a:r>
            </a:p>
            <a:p>
              <a:pPr algn="ctr"/>
              <a:endParaRPr lang="fr-FR" sz="2000" dirty="0">
                <a:solidFill>
                  <a:schemeClr val="tx1"/>
                </a:solidFill>
                <a:latin typeface="Avenir" panose="02000503020000020003" pitchFamily="2" charset="0"/>
              </a:endParaRPr>
            </a:p>
          </p:txBody>
        </p:sp>
        <p:sp>
          <p:nvSpPr>
            <p:cNvPr id="17" name="Rectangle à coins arrondis 16">
              <a:extLst>
                <a:ext uri="{FF2B5EF4-FFF2-40B4-BE49-F238E27FC236}">
                  <a16:creationId xmlns:a16="http://schemas.microsoft.com/office/drawing/2014/main" id="{15755176-0388-7143-90E5-437E9FB3FAE9}"/>
                </a:ext>
              </a:extLst>
            </p:cNvPr>
            <p:cNvSpPr/>
            <p:nvPr/>
          </p:nvSpPr>
          <p:spPr>
            <a:xfrm>
              <a:off x="5175031" y="3765181"/>
              <a:ext cx="3911171" cy="1398491"/>
            </a:xfrm>
            <a:prstGeom prst="roundRect">
              <a:avLst>
                <a:gd name="adj" fmla="val 720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Avenir" panose="02000503020000020003" pitchFamily="2" charset="0"/>
                </a:rPr>
                <a:t>Travail réel</a:t>
              </a:r>
            </a:p>
            <a:p>
              <a:pPr algn="ctr"/>
              <a:endParaRPr lang="fr-FR" sz="500" b="1" dirty="0">
                <a:solidFill>
                  <a:schemeClr val="tx1"/>
                </a:solidFill>
                <a:latin typeface="Avenir" panose="02000503020000020003" pitchFamily="2" charset="0"/>
              </a:endParaRPr>
            </a:p>
            <a:p>
              <a:pPr algn="ctr"/>
              <a:r>
                <a:rPr lang="fr-FR" sz="2000" dirty="0">
                  <a:solidFill>
                    <a:schemeClr val="tx1"/>
                  </a:solidFill>
                  <a:latin typeface="Avenir" panose="02000503020000020003" pitchFamily="2" charset="0"/>
                </a:rPr>
                <a:t>Ce que ça me demande réellement de faire.</a:t>
              </a:r>
            </a:p>
            <a:p>
              <a:pPr algn="ctr"/>
              <a:endParaRPr lang="fr-FR" sz="2000" dirty="0">
                <a:solidFill>
                  <a:schemeClr val="tx1"/>
                </a:solidFill>
                <a:latin typeface="Avenir" panose="02000503020000020003" pitchFamily="2" charset="0"/>
              </a:endParaRPr>
            </a:p>
          </p:txBody>
        </p:sp>
      </p:grpSp>
      <p:grpSp>
        <p:nvGrpSpPr>
          <p:cNvPr id="8" name="Groupe 7">
            <a:extLst>
              <a:ext uri="{FF2B5EF4-FFF2-40B4-BE49-F238E27FC236}">
                <a16:creationId xmlns:a16="http://schemas.microsoft.com/office/drawing/2014/main" id="{AA882C2A-412B-284C-8A3E-39ABCA978450}"/>
              </a:ext>
            </a:extLst>
          </p:cNvPr>
          <p:cNvGrpSpPr/>
          <p:nvPr/>
        </p:nvGrpSpPr>
        <p:grpSpPr>
          <a:xfrm>
            <a:off x="440574" y="314077"/>
            <a:ext cx="11338560" cy="729788"/>
            <a:chOff x="1004505" y="2379906"/>
            <a:chExt cx="11338560" cy="729788"/>
          </a:xfrm>
        </p:grpSpPr>
        <p:sp>
          <p:nvSpPr>
            <p:cNvPr id="10" name="ZoneTexte 9">
              <a:extLst>
                <a:ext uri="{FF2B5EF4-FFF2-40B4-BE49-F238E27FC236}">
                  <a16:creationId xmlns:a16="http://schemas.microsoft.com/office/drawing/2014/main" id="{19010555-7E10-BF42-8104-578B6E74425C}"/>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12" name="Connecteur droit 11">
              <a:extLst>
                <a:ext uri="{FF2B5EF4-FFF2-40B4-BE49-F238E27FC236}">
                  <a16:creationId xmlns:a16="http://schemas.microsoft.com/office/drawing/2014/main" id="{5530D481-FBBC-9E4C-B5AA-36FB3C6821A4}"/>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681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79147E9F-34FD-204D-B3EC-3E7E2F6E492F}"/>
              </a:ext>
            </a:extLst>
          </p:cNvPr>
          <p:cNvGrpSpPr/>
          <p:nvPr/>
        </p:nvGrpSpPr>
        <p:grpSpPr>
          <a:xfrm>
            <a:off x="1762711" y="2345393"/>
            <a:ext cx="8666578" cy="4168452"/>
            <a:chOff x="419624" y="2490533"/>
            <a:chExt cx="8666578" cy="4168452"/>
          </a:xfrm>
        </p:grpSpPr>
        <p:sp>
          <p:nvSpPr>
            <p:cNvPr id="11" name="Rectangle à coins arrondis 10">
              <a:extLst>
                <a:ext uri="{FF2B5EF4-FFF2-40B4-BE49-F238E27FC236}">
                  <a16:creationId xmlns:a16="http://schemas.microsoft.com/office/drawing/2014/main" id="{7EA64F8B-28E7-D346-8974-E42AFE0CB341}"/>
                </a:ext>
              </a:extLst>
            </p:cNvPr>
            <p:cNvSpPr/>
            <p:nvPr/>
          </p:nvSpPr>
          <p:spPr>
            <a:xfrm>
              <a:off x="525045" y="2490533"/>
              <a:ext cx="8274050" cy="675455"/>
            </a:xfrm>
            <a:prstGeom prst="roundRect">
              <a:avLst>
                <a:gd name="adj" fmla="val 720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venir" panose="02000503020000020003" pitchFamily="2" charset="0"/>
                </a:rPr>
                <a:t>Principe 6 : </a:t>
              </a:r>
              <a:r>
                <a:rPr lang="fr-FR" sz="2000" dirty="0">
                  <a:solidFill>
                    <a:schemeClr val="tx1"/>
                  </a:solidFill>
                  <a:latin typeface="Avenir" panose="02000503020000020003" pitchFamily="2" charset="0"/>
                </a:rPr>
                <a:t>entre </a:t>
              </a:r>
              <a:r>
                <a:rPr lang="fr-FR" sz="2000" b="1" dirty="0">
                  <a:solidFill>
                    <a:schemeClr val="tx1"/>
                  </a:solidFill>
                  <a:latin typeface="Avenir" panose="02000503020000020003" pitchFamily="2" charset="0"/>
                </a:rPr>
                <a:t>travail prescrit</a:t>
              </a:r>
              <a:r>
                <a:rPr lang="fr-FR" sz="2000" dirty="0">
                  <a:solidFill>
                    <a:schemeClr val="tx1"/>
                  </a:solidFill>
                  <a:latin typeface="Avenir" panose="02000503020000020003" pitchFamily="2" charset="0"/>
                </a:rPr>
                <a:t> et </a:t>
              </a:r>
              <a:r>
                <a:rPr lang="fr-FR" sz="2000" b="1" dirty="0">
                  <a:solidFill>
                    <a:schemeClr val="tx1"/>
                  </a:solidFill>
                  <a:latin typeface="Avenir" panose="02000503020000020003" pitchFamily="2" charset="0"/>
                </a:rPr>
                <a:t>travail réel</a:t>
              </a:r>
              <a:r>
                <a:rPr lang="fr-FR" sz="2000" dirty="0">
                  <a:solidFill>
                    <a:schemeClr val="tx1"/>
                  </a:solidFill>
                  <a:latin typeface="Avenir" panose="02000503020000020003" pitchFamily="2" charset="0"/>
                </a:rPr>
                <a:t>, il y a toujours un écart</a:t>
              </a:r>
              <a:endParaRPr lang="fr-FR" sz="2000" b="1" dirty="0">
                <a:solidFill>
                  <a:schemeClr val="tx1"/>
                </a:solidFill>
                <a:latin typeface="Avenir" panose="02000503020000020003" pitchFamily="2" charset="0"/>
              </a:endParaRPr>
            </a:p>
          </p:txBody>
        </p:sp>
        <p:sp>
          <p:nvSpPr>
            <p:cNvPr id="16" name="Rectangle à coins arrondis 15">
              <a:extLst>
                <a:ext uri="{FF2B5EF4-FFF2-40B4-BE49-F238E27FC236}">
                  <a16:creationId xmlns:a16="http://schemas.microsoft.com/office/drawing/2014/main" id="{4C7CFC98-8B49-1741-8B29-639FE36BA922}"/>
                </a:ext>
              </a:extLst>
            </p:cNvPr>
            <p:cNvSpPr/>
            <p:nvPr/>
          </p:nvSpPr>
          <p:spPr>
            <a:xfrm>
              <a:off x="419624" y="3765181"/>
              <a:ext cx="3911172" cy="1398491"/>
            </a:xfrm>
            <a:prstGeom prst="roundRect">
              <a:avLst>
                <a:gd name="adj" fmla="val 720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Avenir" panose="02000503020000020003" pitchFamily="2" charset="0"/>
                </a:rPr>
                <a:t>Travail prescrit</a:t>
              </a:r>
            </a:p>
            <a:p>
              <a:pPr algn="ctr"/>
              <a:endParaRPr lang="fr-FR" sz="2000" b="1" dirty="0">
                <a:solidFill>
                  <a:schemeClr val="tx1"/>
                </a:solidFill>
                <a:latin typeface="Avenir" panose="02000503020000020003" pitchFamily="2" charset="0"/>
              </a:endParaRPr>
            </a:p>
            <a:p>
              <a:pPr algn="ctr"/>
              <a:r>
                <a:rPr lang="fr-FR" sz="2000" dirty="0">
                  <a:solidFill>
                    <a:schemeClr val="tx1"/>
                  </a:solidFill>
                  <a:latin typeface="Avenir" panose="02000503020000020003" pitchFamily="2" charset="0"/>
                </a:rPr>
                <a:t>C’est ce que l’on doit faire.</a:t>
              </a:r>
            </a:p>
            <a:p>
              <a:pPr algn="ctr"/>
              <a:endParaRPr lang="fr-FR" sz="2000" dirty="0">
                <a:solidFill>
                  <a:schemeClr val="tx1"/>
                </a:solidFill>
                <a:latin typeface="Avenir" panose="02000503020000020003" pitchFamily="2" charset="0"/>
              </a:endParaRPr>
            </a:p>
          </p:txBody>
        </p:sp>
        <p:sp>
          <p:nvSpPr>
            <p:cNvPr id="17" name="Rectangle à coins arrondis 16">
              <a:extLst>
                <a:ext uri="{FF2B5EF4-FFF2-40B4-BE49-F238E27FC236}">
                  <a16:creationId xmlns:a16="http://schemas.microsoft.com/office/drawing/2014/main" id="{15755176-0388-7143-90E5-437E9FB3FAE9}"/>
                </a:ext>
              </a:extLst>
            </p:cNvPr>
            <p:cNvSpPr/>
            <p:nvPr/>
          </p:nvSpPr>
          <p:spPr>
            <a:xfrm>
              <a:off x="5175031" y="3765181"/>
              <a:ext cx="3911171" cy="1398491"/>
            </a:xfrm>
            <a:prstGeom prst="roundRect">
              <a:avLst>
                <a:gd name="adj" fmla="val 720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Avenir" panose="02000503020000020003" pitchFamily="2" charset="0"/>
                </a:rPr>
                <a:t>Travail réel</a:t>
              </a:r>
            </a:p>
            <a:p>
              <a:pPr algn="ctr"/>
              <a:endParaRPr lang="fr-FR" sz="500" b="1" dirty="0">
                <a:solidFill>
                  <a:schemeClr val="tx1"/>
                </a:solidFill>
                <a:latin typeface="Avenir" panose="02000503020000020003" pitchFamily="2" charset="0"/>
              </a:endParaRPr>
            </a:p>
            <a:p>
              <a:pPr algn="ctr"/>
              <a:r>
                <a:rPr lang="fr-FR" sz="2000" dirty="0">
                  <a:solidFill>
                    <a:schemeClr val="tx1"/>
                  </a:solidFill>
                  <a:latin typeface="Avenir" panose="02000503020000020003" pitchFamily="2" charset="0"/>
                </a:rPr>
                <a:t>Ce que ça me demande réellement de faire.</a:t>
              </a:r>
            </a:p>
            <a:p>
              <a:pPr algn="ctr"/>
              <a:endParaRPr lang="fr-FR" sz="2000" dirty="0">
                <a:solidFill>
                  <a:schemeClr val="tx1"/>
                </a:solidFill>
                <a:latin typeface="Avenir" panose="02000503020000020003" pitchFamily="2" charset="0"/>
              </a:endParaRPr>
            </a:p>
          </p:txBody>
        </p:sp>
        <p:grpSp>
          <p:nvGrpSpPr>
            <p:cNvPr id="5" name="Groupe 4">
              <a:extLst>
                <a:ext uri="{FF2B5EF4-FFF2-40B4-BE49-F238E27FC236}">
                  <a16:creationId xmlns:a16="http://schemas.microsoft.com/office/drawing/2014/main" id="{42D34E8A-954D-2343-B4BF-83666874FF2C}"/>
                </a:ext>
              </a:extLst>
            </p:cNvPr>
            <p:cNvGrpSpPr/>
            <p:nvPr/>
          </p:nvGrpSpPr>
          <p:grpSpPr>
            <a:xfrm>
              <a:off x="4214495" y="3926007"/>
              <a:ext cx="1076837" cy="1076837"/>
              <a:chOff x="3786692" y="5532655"/>
              <a:chExt cx="1076837" cy="1076837"/>
            </a:xfrm>
          </p:grpSpPr>
          <p:sp>
            <p:nvSpPr>
              <p:cNvPr id="4" name="Ellipse 3">
                <a:extLst>
                  <a:ext uri="{FF2B5EF4-FFF2-40B4-BE49-F238E27FC236}">
                    <a16:creationId xmlns:a16="http://schemas.microsoft.com/office/drawing/2014/main" id="{37C6E632-7BC6-FC48-B285-03437514BBC2}"/>
                  </a:ext>
                </a:extLst>
              </p:cNvPr>
              <p:cNvSpPr>
                <a:spLocks noChangeAspect="1"/>
              </p:cNvSpPr>
              <p:nvPr/>
            </p:nvSpPr>
            <p:spPr>
              <a:xfrm>
                <a:off x="3786692" y="5532655"/>
                <a:ext cx="1076837" cy="107683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Différent de 2">
                <a:extLst>
                  <a:ext uri="{FF2B5EF4-FFF2-40B4-BE49-F238E27FC236}">
                    <a16:creationId xmlns:a16="http://schemas.microsoft.com/office/drawing/2014/main" id="{A83227BD-AF3F-484B-B088-FCBF105D68C4}"/>
                  </a:ext>
                </a:extLst>
              </p:cNvPr>
              <p:cNvSpPr/>
              <p:nvPr/>
            </p:nvSpPr>
            <p:spPr>
              <a:xfrm>
                <a:off x="3902993" y="5762863"/>
                <a:ext cx="844235" cy="616421"/>
              </a:xfrm>
              <a:prstGeom prst="mathNotEqual">
                <a:avLst>
                  <a:gd name="adj1" fmla="val 23520"/>
                  <a:gd name="adj2" fmla="val 6600000"/>
                  <a:gd name="adj3" fmla="val 1176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6" name="Rectangle à coins arrondis 5">
              <a:extLst>
                <a:ext uri="{FF2B5EF4-FFF2-40B4-BE49-F238E27FC236}">
                  <a16:creationId xmlns:a16="http://schemas.microsoft.com/office/drawing/2014/main" id="{C7FEEDB0-6D1B-104E-B902-9D289E9C3ACC}"/>
                </a:ext>
              </a:extLst>
            </p:cNvPr>
            <p:cNvSpPr/>
            <p:nvPr/>
          </p:nvSpPr>
          <p:spPr>
            <a:xfrm>
              <a:off x="979668" y="5393880"/>
              <a:ext cx="7546489" cy="126510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Avenir" panose="02000503020000020003" pitchFamily="2" charset="0"/>
                </a:rPr>
                <a:t>(1) la prescription ne peut pas tout prévoir </a:t>
              </a:r>
              <a:r>
                <a:rPr lang="fr-FR" b="1" dirty="0">
                  <a:solidFill>
                    <a:schemeClr val="tx1"/>
                  </a:solidFill>
                  <a:latin typeface="Avenir" panose="02000503020000020003" pitchFamily="2" charset="0"/>
                </a:rPr>
                <a:t>(principe 3)</a:t>
              </a:r>
            </a:p>
            <a:p>
              <a:endParaRPr lang="fr-FR" sz="1000" b="1" dirty="0">
                <a:solidFill>
                  <a:schemeClr val="tx1"/>
                </a:solidFill>
                <a:latin typeface="Avenir" panose="02000503020000020003" pitchFamily="2" charset="0"/>
              </a:endParaRPr>
            </a:p>
            <a:p>
              <a:r>
                <a:rPr lang="fr-FR" dirty="0">
                  <a:solidFill>
                    <a:schemeClr val="tx1"/>
                  </a:solidFill>
                  <a:latin typeface="Avenir" panose="02000503020000020003" pitchFamily="2" charset="0"/>
                </a:rPr>
                <a:t>(2) Chaque travailleur et travailleuse développe des façons de faire en fonction de ce qu’il est </a:t>
              </a:r>
              <a:r>
                <a:rPr lang="fr-FR" b="1" dirty="0">
                  <a:solidFill>
                    <a:schemeClr val="tx1"/>
                  </a:solidFill>
                  <a:latin typeface="Avenir" panose="02000503020000020003" pitchFamily="2" charset="0"/>
                </a:rPr>
                <a:t>(principe 1)</a:t>
              </a:r>
            </a:p>
          </p:txBody>
        </p:sp>
        <p:cxnSp>
          <p:nvCxnSpPr>
            <p:cNvPr id="12" name="Connecteur droit 11">
              <a:extLst>
                <a:ext uri="{FF2B5EF4-FFF2-40B4-BE49-F238E27FC236}">
                  <a16:creationId xmlns:a16="http://schemas.microsoft.com/office/drawing/2014/main" id="{94151237-1702-5547-8293-35D6D97B7FB0}"/>
                </a:ext>
              </a:extLst>
            </p:cNvPr>
            <p:cNvCxnSpPr>
              <a:stCxn id="4" idx="4"/>
              <a:endCxn id="6" idx="0"/>
            </p:cNvCxnSpPr>
            <p:nvPr/>
          </p:nvCxnSpPr>
          <p:spPr>
            <a:xfrm flipH="1">
              <a:off x="4752913" y="5002843"/>
              <a:ext cx="1" cy="3910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2260CA1A-F0AF-E445-A1BE-886392F20A04}"/>
              </a:ext>
            </a:extLst>
          </p:cNvPr>
          <p:cNvGrpSpPr/>
          <p:nvPr/>
        </p:nvGrpSpPr>
        <p:grpSpPr>
          <a:xfrm>
            <a:off x="440574" y="314077"/>
            <a:ext cx="11338560" cy="729788"/>
            <a:chOff x="1004505" y="2379906"/>
            <a:chExt cx="11338560" cy="729788"/>
          </a:xfrm>
        </p:grpSpPr>
        <p:sp>
          <p:nvSpPr>
            <p:cNvPr id="18" name="ZoneTexte 17">
              <a:extLst>
                <a:ext uri="{FF2B5EF4-FFF2-40B4-BE49-F238E27FC236}">
                  <a16:creationId xmlns:a16="http://schemas.microsoft.com/office/drawing/2014/main" id="{9B4FF46A-3BF8-D74C-9572-FCB3335FE175}"/>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TRAVAILLER ? </a:t>
              </a:r>
            </a:p>
          </p:txBody>
        </p:sp>
        <p:cxnSp>
          <p:nvCxnSpPr>
            <p:cNvPr id="19" name="Connecteur droit 18">
              <a:extLst>
                <a:ext uri="{FF2B5EF4-FFF2-40B4-BE49-F238E27FC236}">
                  <a16:creationId xmlns:a16="http://schemas.microsoft.com/office/drawing/2014/main" id="{198E44AB-3D9B-DD4C-B199-0E0063DAE816}"/>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1071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Flèche vers le bas 48"/>
          <p:cNvSpPr/>
          <p:nvPr/>
        </p:nvSpPr>
        <p:spPr>
          <a:xfrm>
            <a:off x="8389272" y="4476380"/>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16250"/>
                </a:moveTo>
                <a:lnTo>
                  <a:pt x="5400" y="16250"/>
                </a:lnTo>
                <a:lnTo>
                  <a:pt x="5400" y="0"/>
                </a:lnTo>
                <a:lnTo>
                  <a:pt x="16200" y="0"/>
                </a:lnTo>
                <a:lnTo>
                  <a:pt x="16200" y="16250"/>
                </a:lnTo>
                <a:lnTo>
                  <a:pt x="21600" y="16250"/>
                </a:lnTo>
                <a:lnTo>
                  <a:pt x="10800" y="21600"/>
                </a:lnTo>
                <a:close/>
              </a:path>
            </a:pathLst>
          </a:custGeom>
          <a:solidFill>
            <a:srgbClr val="00B050"/>
          </a:solidFill>
          <a:ln w="12700">
            <a:miter lim="400000"/>
          </a:ln>
        </p:spPr>
        <p:txBody>
          <a:bodyPr lIns="45719" rIns="45719" anchor="ctr"/>
          <a:lstStyle/>
          <a:p>
            <a:pPr algn="ctr">
              <a:defRPr>
                <a:solidFill>
                  <a:srgbClr val="FFFFFF"/>
                </a:solidFill>
              </a:defRPr>
            </a:pPr>
            <a:endParaRPr/>
          </a:p>
        </p:txBody>
      </p:sp>
      <p:sp>
        <p:nvSpPr>
          <p:cNvPr id="777" name="Flèche vers le bas 49"/>
          <p:cNvSpPr/>
          <p:nvPr/>
        </p:nvSpPr>
        <p:spPr>
          <a:xfrm>
            <a:off x="3130677" y="4510357"/>
            <a:ext cx="484634" cy="978409"/>
          </a:xfrm>
          <a:custGeom>
            <a:avLst/>
            <a:gdLst/>
            <a:ahLst/>
            <a:cxnLst>
              <a:cxn ang="0">
                <a:pos x="wd2" y="hd2"/>
              </a:cxn>
              <a:cxn ang="5400000">
                <a:pos x="wd2" y="hd2"/>
              </a:cxn>
              <a:cxn ang="10800000">
                <a:pos x="wd2" y="hd2"/>
              </a:cxn>
              <a:cxn ang="16200000">
                <a:pos x="wd2" y="hd2"/>
              </a:cxn>
            </a:cxnLst>
            <a:rect l="0" t="0" r="r" b="b"/>
            <a:pathLst>
              <a:path w="21600" h="21600" extrusionOk="0">
                <a:moveTo>
                  <a:pt x="0" y="16250"/>
                </a:moveTo>
                <a:lnTo>
                  <a:pt x="5400" y="16250"/>
                </a:lnTo>
                <a:lnTo>
                  <a:pt x="5400" y="0"/>
                </a:lnTo>
                <a:lnTo>
                  <a:pt x="16200" y="0"/>
                </a:lnTo>
                <a:lnTo>
                  <a:pt x="16200" y="16250"/>
                </a:lnTo>
                <a:lnTo>
                  <a:pt x="21600" y="16250"/>
                </a:lnTo>
                <a:lnTo>
                  <a:pt x="10800" y="21600"/>
                </a:lnTo>
                <a:close/>
              </a:path>
            </a:pathLst>
          </a:custGeom>
          <a:solidFill>
            <a:srgbClr val="00B050"/>
          </a:solidFill>
          <a:ln w="12700">
            <a:miter lim="400000"/>
          </a:ln>
        </p:spPr>
        <p:txBody>
          <a:bodyPr lIns="45719" rIns="45719" anchor="ctr"/>
          <a:lstStyle/>
          <a:p>
            <a:pPr algn="ctr">
              <a:defRPr>
                <a:solidFill>
                  <a:srgbClr val="FFFFFF"/>
                </a:solidFill>
              </a:defRPr>
            </a:pPr>
            <a:endParaRPr/>
          </a:p>
        </p:txBody>
      </p:sp>
      <p:sp>
        <p:nvSpPr>
          <p:cNvPr id="778" name="Connecteur droit 4"/>
          <p:cNvSpPr/>
          <p:nvPr/>
        </p:nvSpPr>
        <p:spPr>
          <a:xfrm>
            <a:off x="1981201" y="1268413"/>
            <a:ext cx="8064501" cy="1"/>
          </a:xfrm>
          <a:prstGeom prst="line">
            <a:avLst/>
          </a:prstGeom>
          <a:ln w="38100">
            <a:solidFill>
              <a:srgbClr val="242156"/>
            </a:solidFill>
          </a:ln>
        </p:spPr>
        <p:txBody>
          <a:bodyPr lIns="45719" rIns="45719"/>
          <a:lstStyle/>
          <a:p>
            <a:endParaRPr/>
          </a:p>
        </p:txBody>
      </p:sp>
      <p:sp>
        <p:nvSpPr>
          <p:cNvPr id="779" name="Titre 5"/>
          <p:cNvSpPr txBox="1"/>
          <p:nvPr/>
        </p:nvSpPr>
        <p:spPr>
          <a:xfrm>
            <a:off x="1828800" y="386089"/>
            <a:ext cx="8229600"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800">
                <a:solidFill>
                  <a:srgbClr val="242156"/>
                </a:solidFill>
                <a:latin typeface="Avenir Heavy"/>
                <a:ea typeface="Avenir Heavy"/>
                <a:cs typeface="Avenir Heavy"/>
                <a:sym typeface="Avenir Heavy"/>
              </a:defRPr>
            </a:lvl1pPr>
          </a:lstStyle>
          <a:p>
            <a:r>
              <a:rPr dirty="0"/>
              <a:t>La </a:t>
            </a:r>
            <a:r>
              <a:rPr dirty="0" err="1"/>
              <a:t>mobilisation</a:t>
            </a:r>
            <a:r>
              <a:rPr dirty="0"/>
              <a:t> de la dimension </a:t>
            </a:r>
            <a:r>
              <a:rPr lang="fr-CA" dirty="0"/>
              <a:t>socioaffective</a:t>
            </a:r>
            <a:endParaRPr dirty="0"/>
          </a:p>
        </p:txBody>
      </p:sp>
      <p:sp>
        <p:nvSpPr>
          <p:cNvPr id="780" name="Rectangle 1"/>
          <p:cNvSpPr txBox="1"/>
          <p:nvPr/>
        </p:nvSpPr>
        <p:spPr>
          <a:xfrm>
            <a:off x="3810000" y="1997074"/>
            <a:ext cx="45720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 </a:t>
            </a:r>
          </a:p>
        </p:txBody>
      </p:sp>
      <p:sp>
        <p:nvSpPr>
          <p:cNvPr id="781" name="Rectangle à coins arrondis 44"/>
          <p:cNvSpPr/>
          <p:nvPr/>
        </p:nvSpPr>
        <p:spPr>
          <a:xfrm>
            <a:off x="1828800" y="1673280"/>
            <a:ext cx="8466444" cy="3097504"/>
          </a:xfrm>
          <a:prstGeom prst="roundRect">
            <a:avLst>
              <a:gd name="adj" fmla="val 16667"/>
            </a:avLst>
          </a:prstGeom>
          <a:solidFill>
            <a:srgbClr val="FFFFFF"/>
          </a:solidFill>
          <a:ln w="19050">
            <a:solidFill>
              <a:srgbClr val="00B050"/>
            </a:solidFill>
            <a:prstDash val="dash"/>
          </a:ln>
        </p:spPr>
        <p:txBody>
          <a:bodyPr lIns="45719" rIns="45719" anchor="ctr"/>
          <a:lstStyle/>
          <a:p>
            <a:pPr algn="ctr">
              <a:defRPr>
                <a:solidFill>
                  <a:srgbClr val="FFFFFF"/>
                </a:solidFill>
              </a:defRPr>
            </a:pPr>
            <a:endParaRPr/>
          </a:p>
        </p:txBody>
      </p:sp>
      <p:grpSp>
        <p:nvGrpSpPr>
          <p:cNvPr id="826" name="Grouper 43"/>
          <p:cNvGrpSpPr/>
          <p:nvPr/>
        </p:nvGrpSpPr>
        <p:grpSpPr>
          <a:xfrm>
            <a:off x="5184087" y="1847413"/>
            <a:ext cx="4458200" cy="2733879"/>
            <a:chOff x="-1" y="0"/>
            <a:chExt cx="4458198" cy="2733878"/>
          </a:xfrm>
        </p:grpSpPr>
        <p:sp>
          <p:nvSpPr>
            <p:cNvPr id="782" name="Triangle 42"/>
            <p:cNvSpPr/>
            <p:nvPr/>
          </p:nvSpPr>
          <p:spPr>
            <a:xfrm>
              <a:off x="1426315" y="766885"/>
              <a:ext cx="1617256" cy="1250281"/>
            </a:xfrm>
            <a:prstGeom prst="triangle">
              <a:avLst/>
            </a:prstGeom>
            <a:noFill/>
            <a:ln w="38100" cap="flat">
              <a:solidFill>
                <a:srgbClr val="00B05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nvGrpSpPr>
            <p:cNvPr id="794" name="Grouper 5"/>
            <p:cNvGrpSpPr/>
            <p:nvPr/>
          </p:nvGrpSpPr>
          <p:grpSpPr>
            <a:xfrm>
              <a:off x="1276135" y="0"/>
              <a:ext cx="1905927" cy="1013074"/>
              <a:chOff x="0" y="0"/>
              <a:chExt cx="1905926" cy="1013073"/>
            </a:xfrm>
          </p:grpSpPr>
          <p:grpSp>
            <p:nvGrpSpPr>
              <p:cNvPr id="790" name="Group 4"/>
              <p:cNvGrpSpPr/>
              <p:nvPr/>
            </p:nvGrpSpPr>
            <p:grpSpPr>
              <a:xfrm>
                <a:off x="795564" y="0"/>
                <a:ext cx="325014" cy="808582"/>
                <a:chOff x="0" y="0"/>
                <a:chExt cx="325012" cy="808581"/>
              </a:xfrm>
            </p:grpSpPr>
            <p:sp>
              <p:nvSpPr>
                <p:cNvPr id="783" name="Oval 5"/>
                <p:cNvSpPr/>
                <p:nvPr/>
              </p:nvSpPr>
              <p:spPr>
                <a:xfrm>
                  <a:off x="86830" y="0"/>
                  <a:ext cx="141137" cy="141867"/>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784" name="AutoShape 6"/>
                <p:cNvSpPr/>
                <p:nvPr/>
              </p:nvSpPr>
              <p:spPr>
                <a:xfrm rot="514288">
                  <a:off x="22107" y="188279"/>
                  <a:ext cx="57310" cy="30095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785" name="AutoShape 7"/>
                <p:cNvSpPr/>
                <p:nvPr/>
              </p:nvSpPr>
              <p:spPr>
                <a:xfrm>
                  <a:off x="84834" y="357001"/>
                  <a:ext cx="72992" cy="45128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786" name="AutoShape 8"/>
                <p:cNvSpPr/>
                <p:nvPr/>
              </p:nvSpPr>
              <p:spPr>
                <a:xfrm>
                  <a:off x="169515" y="357293"/>
                  <a:ext cx="72992" cy="45128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787" name="AutoShape 9"/>
                <p:cNvSpPr/>
                <p:nvPr/>
              </p:nvSpPr>
              <p:spPr>
                <a:xfrm>
                  <a:off x="85404" y="187987"/>
                  <a:ext cx="156533" cy="298622"/>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788" name="AutoShape 10"/>
                <p:cNvSpPr/>
                <p:nvPr/>
              </p:nvSpPr>
              <p:spPr>
                <a:xfrm>
                  <a:off x="41210" y="157629"/>
                  <a:ext cx="244065" cy="12026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789" name="AutoShape 11"/>
                <p:cNvSpPr/>
                <p:nvPr/>
              </p:nvSpPr>
              <p:spPr>
                <a:xfrm rot="21095129">
                  <a:off x="245927" y="187404"/>
                  <a:ext cx="57311" cy="301832"/>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793" name="Rectangle à coins arrondis 1"/>
              <p:cNvGrpSpPr/>
              <p:nvPr/>
            </p:nvGrpSpPr>
            <p:grpSpPr>
              <a:xfrm>
                <a:off x="0" y="448102"/>
                <a:ext cx="1905926" cy="564971"/>
                <a:chOff x="0" y="29936"/>
                <a:chExt cx="1905925" cy="564969"/>
              </a:xfrm>
            </p:grpSpPr>
            <p:sp>
              <p:nvSpPr>
                <p:cNvPr id="791" name="Rectangle aux angles arrondis"/>
                <p:cNvSpPr/>
                <p:nvPr/>
              </p:nvSpPr>
              <p:spPr>
                <a:xfrm>
                  <a:off x="0" y="29936"/>
                  <a:ext cx="1905925" cy="564969"/>
                </a:xfrm>
                <a:prstGeom prst="roundRect">
                  <a:avLst>
                    <a:gd name="adj" fmla="val 16667"/>
                  </a:avLst>
                </a:prstGeom>
                <a:solidFill>
                  <a:srgbClr val="D1EFED"/>
                </a:solidFill>
                <a:ln w="28575" cap="flat">
                  <a:solidFill>
                    <a:srgbClr val="63C8C4"/>
                  </a:solidFill>
                  <a:prstDash val="dash"/>
                  <a:round/>
                </a:ln>
                <a:effectLst/>
              </p:spPr>
              <p:txBody>
                <a:bodyPr wrap="square" lIns="45719" tIns="45719" rIns="45719" bIns="45719" numCol="1" anchor="ctr">
                  <a:noAutofit/>
                </a:bodyPr>
                <a:lstStyle/>
                <a:p>
                  <a:pPr algn="ctr">
                    <a:defRPr>
                      <a:solidFill>
                        <a:srgbClr val="FFFFFF"/>
                      </a:solidFill>
                    </a:defRPr>
                  </a:pPr>
                  <a:endParaRPr/>
                </a:p>
              </p:txBody>
            </p:sp>
            <p:sp>
              <p:nvSpPr>
                <p:cNvPr id="792" name="Exigences individuelles"/>
                <p:cNvSpPr txBox="1"/>
                <p:nvPr/>
              </p:nvSpPr>
              <p:spPr>
                <a:xfrm>
                  <a:off x="27578" y="66201"/>
                  <a:ext cx="1850768" cy="4924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242156"/>
                      </a:solidFill>
                    </a:defRPr>
                  </a:lvl1pPr>
                </a:lstStyle>
                <a:p>
                  <a:r>
                    <a:t>Exigences individuelles</a:t>
                  </a:r>
                </a:p>
              </p:txBody>
            </p:sp>
          </p:grpSp>
        </p:grpSp>
        <p:grpSp>
          <p:nvGrpSpPr>
            <p:cNvPr id="797" name="Rectangle à coins arrondis 16"/>
            <p:cNvGrpSpPr/>
            <p:nvPr/>
          </p:nvGrpSpPr>
          <p:grpSpPr>
            <a:xfrm>
              <a:off x="-1" y="1693431"/>
              <a:ext cx="1905927" cy="564971"/>
              <a:chOff x="0" y="29936"/>
              <a:chExt cx="1905925" cy="564969"/>
            </a:xfrm>
          </p:grpSpPr>
          <p:sp>
            <p:nvSpPr>
              <p:cNvPr id="795" name="Rectangle aux angles arrondis"/>
              <p:cNvSpPr/>
              <p:nvPr/>
            </p:nvSpPr>
            <p:spPr>
              <a:xfrm>
                <a:off x="0" y="29936"/>
                <a:ext cx="1905925" cy="564969"/>
              </a:xfrm>
              <a:prstGeom prst="roundRect">
                <a:avLst>
                  <a:gd name="adj" fmla="val 16667"/>
                </a:avLst>
              </a:prstGeom>
              <a:solidFill>
                <a:srgbClr val="FFE175"/>
              </a:solidFill>
              <a:ln w="28575" cap="flat">
                <a:solidFill>
                  <a:srgbClr val="FFEBA4"/>
                </a:solidFill>
                <a:prstDash val="dash"/>
                <a:round/>
              </a:ln>
              <a:effectLst/>
            </p:spPr>
            <p:txBody>
              <a:bodyPr wrap="square" lIns="45719" tIns="45719" rIns="45719" bIns="45719" numCol="1" anchor="ctr">
                <a:noAutofit/>
              </a:bodyPr>
              <a:lstStyle/>
              <a:p>
                <a:pPr algn="ctr">
                  <a:defRPr>
                    <a:solidFill>
                      <a:srgbClr val="242156"/>
                    </a:solidFill>
                  </a:defRPr>
                </a:pPr>
                <a:endParaRPr/>
              </a:p>
            </p:txBody>
          </p:sp>
          <p:sp>
            <p:nvSpPr>
              <p:cNvPr id="796" name="Exigences du travail"/>
              <p:cNvSpPr txBox="1"/>
              <p:nvPr/>
            </p:nvSpPr>
            <p:spPr>
              <a:xfrm>
                <a:off x="27578" y="35423"/>
                <a:ext cx="1850768" cy="553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500">
                    <a:solidFill>
                      <a:srgbClr val="242156"/>
                    </a:solidFill>
                  </a:defRPr>
                </a:lvl1pPr>
              </a:lstStyle>
              <a:p>
                <a:r>
                  <a:rPr dirty="0"/>
                  <a:t>Exigences </a:t>
                </a:r>
                <a:r>
                  <a:rPr lang="fr-CA" dirty="0"/>
                  <a:t>de l’organisation</a:t>
                </a:r>
                <a:endParaRPr dirty="0"/>
              </a:p>
            </p:txBody>
          </p:sp>
        </p:grpSp>
        <p:grpSp>
          <p:nvGrpSpPr>
            <p:cNvPr id="825" name="Grouper 2"/>
            <p:cNvGrpSpPr/>
            <p:nvPr/>
          </p:nvGrpSpPr>
          <p:grpSpPr>
            <a:xfrm>
              <a:off x="2552270" y="1693431"/>
              <a:ext cx="1905927" cy="1040447"/>
              <a:chOff x="0" y="29936"/>
              <a:chExt cx="1905926" cy="1040446"/>
            </a:xfrm>
          </p:grpSpPr>
          <p:grpSp>
            <p:nvGrpSpPr>
              <p:cNvPr id="805" name="Group 4"/>
              <p:cNvGrpSpPr/>
              <p:nvPr/>
            </p:nvGrpSpPr>
            <p:grpSpPr>
              <a:xfrm>
                <a:off x="262320" y="261800"/>
                <a:ext cx="325013" cy="808582"/>
                <a:chOff x="0" y="0"/>
                <a:chExt cx="325012" cy="808581"/>
              </a:xfrm>
            </p:grpSpPr>
            <p:sp>
              <p:nvSpPr>
                <p:cNvPr id="798" name="Oval 5"/>
                <p:cNvSpPr/>
                <p:nvPr/>
              </p:nvSpPr>
              <p:spPr>
                <a:xfrm rot="10800000">
                  <a:off x="97046" y="666715"/>
                  <a:ext cx="141137" cy="141867"/>
                </a:xfrm>
                <a:prstGeom prst="ellipse">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799" name="AutoShape 6"/>
                <p:cNvSpPr/>
                <p:nvPr/>
              </p:nvSpPr>
              <p:spPr>
                <a:xfrm rot="11314288">
                  <a:off x="245595" y="319345"/>
                  <a:ext cx="57311" cy="30095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00" name="AutoShape 7"/>
                <p:cNvSpPr/>
                <p:nvPr/>
              </p:nvSpPr>
              <p:spPr>
                <a:xfrm rot="10800000">
                  <a:off x="167187" y="291"/>
                  <a:ext cx="72992" cy="4512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01" name="AutoShape 8"/>
                <p:cNvSpPr/>
                <p:nvPr/>
              </p:nvSpPr>
              <p:spPr>
                <a:xfrm rot="10800000">
                  <a:off x="82506" y="0"/>
                  <a:ext cx="72992" cy="45128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02" name="AutoShape 9"/>
                <p:cNvSpPr/>
                <p:nvPr/>
              </p:nvSpPr>
              <p:spPr>
                <a:xfrm rot="10800000">
                  <a:off x="83076" y="321972"/>
                  <a:ext cx="156533" cy="298622"/>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03" name="AutoShape 10"/>
                <p:cNvSpPr/>
                <p:nvPr/>
              </p:nvSpPr>
              <p:spPr>
                <a:xfrm rot="10800000">
                  <a:off x="39738" y="530686"/>
                  <a:ext cx="244065" cy="120266"/>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04" name="AutoShape 11"/>
                <p:cNvSpPr/>
                <p:nvPr/>
              </p:nvSpPr>
              <p:spPr>
                <a:xfrm rot="10295127">
                  <a:off x="21775" y="319345"/>
                  <a:ext cx="57311" cy="301833"/>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grpSp>
          <p:grpSp>
            <p:nvGrpSpPr>
              <p:cNvPr id="813" name="Group 4"/>
              <p:cNvGrpSpPr/>
              <p:nvPr/>
            </p:nvGrpSpPr>
            <p:grpSpPr>
              <a:xfrm>
                <a:off x="798182" y="261800"/>
                <a:ext cx="325014" cy="808582"/>
                <a:chOff x="0" y="0"/>
                <a:chExt cx="325012" cy="808581"/>
              </a:xfrm>
            </p:grpSpPr>
            <p:sp>
              <p:nvSpPr>
                <p:cNvPr id="806" name="Oval 5"/>
                <p:cNvSpPr/>
                <p:nvPr/>
              </p:nvSpPr>
              <p:spPr>
                <a:xfrm rot="10800000">
                  <a:off x="97046" y="666715"/>
                  <a:ext cx="141137" cy="141867"/>
                </a:xfrm>
                <a:prstGeom prst="ellipse">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07" name="AutoShape 6"/>
                <p:cNvSpPr/>
                <p:nvPr/>
              </p:nvSpPr>
              <p:spPr>
                <a:xfrm rot="11314288">
                  <a:off x="245595" y="319345"/>
                  <a:ext cx="57311" cy="30095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08" name="AutoShape 7"/>
                <p:cNvSpPr/>
                <p:nvPr/>
              </p:nvSpPr>
              <p:spPr>
                <a:xfrm rot="10800000">
                  <a:off x="167187" y="291"/>
                  <a:ext cx="72992" cy="4512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09" name="AutoShape 8"/>
                <p:cNvSpPr/>
                <p:nvPr/>
              </p:nvSpPr>
              <p:spPr>
                <a:xfrm rot="10800000">
                  <a:off x="82506" y="0"/>
                  <a:ext cx="72992" cy="45128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10" name="AutoShape 9"/>
                <p:cNvSpPr/>
                <p:nvPr/>
              </p:nvSpPr>
              <p:spPr>
                <a:xfrm rot="10800000">
                  <a:off x="83076" y="321972"/>
                  <a:ext cx="156533" cy="298622"/>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11" name="AutoShape 10"/>
                <p:cNvSpPr/>
                <p:nvPr/>
              </p:nvSpPr>
              <p:spPr>
                <a:xfrm rot="10800000">
                  <a:off x="39738" y="530686"/>
                  <a:ext cx="244065" cy="120266"/>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12" name="AutoShape 11"/>
                <p:cNvSpPr/>
                <p:nvPr/>
              </p:nvSpPr>
              <p:spPr>
                <a:xfrm rot="10295127">
                  <a:off x="21775" y="319345"/>
                  <a:ext cx="57311" cy="301833"/>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grpSp>
          <p:grpSp>
            <p:nvGrpSpPr>
              <p:cNvPr id="821" name="Group 4"/>
              <p:cNvGrpSpPr/>
              <p:nvPr/>
            </p:nvGrpSpPr>
            <p:grpSpPr>
              <a:xfrm>
                <a:off x="1334045" y="261800"/>
                <a:ext cx="325014" cy="808582"/>
                <a:chOff x="0" y="0"/>
                <a:chExt cx="325012" cy="808581"/>
              </a:xfrm>
            </p:grpSpPr>
            <p:sp>
              <p:nvSpPr>
                <p:cNvPr id="814" name="Oval 5"/>
                <p:cNvSpPr/>
                <p:nvPr/>
              </p:nvSpPr>
              <p:spPr>
                <a:xfrm rot="10800000">
                  <a:off x="97046" y="666715"/>
                  <a:ext cx="141137" cy="141867"/>
                </a:xfrm>
                <a:prstGeom prst="ellipse">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15" name="AutoShape 6"/>
                <p:cNvSpPr/>
                <p:nvPr/>
              </p:nvSpPr>
              <p:spPr>
                <a:xfrm rot="11314288">
                  <a:off x="245595" y="319345"/>
                  <a:ext cx="57311" cy="30095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16" name="AutoShape 7"/>
                <p:cNvSpPr/>
                <p:nvPr/>
              </p:nvSpPr>
              <p:spPr>
                <a:xfrm rot="10800000">
                  <a:off x="167187" y="291"/>
                  <a:ext cx="72992" cy="4512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17" name="AutoShape 8"/>
                <p:cNvSpPr/>
                <p:nvPr/>
              </p:nvSpPr>
              <p:spPr>
                <a:xfrm rot="10800000">
                  <a:off x="82506" y="0"/>
                  <a:ext cx="72992" cy="45128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18" name="AutoShape 9"/>
                <p:cNvSpPr/>
                <p:nvPr/>
              </p:nvSpPr>
              <p:spPr>
                <a:xfrm rot="10800000">
                  <a:off x="83076" y="321972"/>
                  <a:ext cx="156533" cy="298622"/>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19" name="AutoShape 10"/>
                <p:cNvSpPr/>
                <p:nvPr/>
              </p:nvSpPr>
              <p:spPr>
                <a:xfrm rot="10800000">
                  <a:off x="39738" y="530686"/>
                  <a:ext cx="244065" cy="120266"/>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20" name="AutoShape 11"/>
                <p:cNvSpPr/>
                <p:nvPr/>
              </p:nvSpPr>
              <p:spPr>
                <a:xfrm rot="10295127">
                  <a:off x="21775" y="319345"/>
                  <a:ext cx="57311" cy="301833"/>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grpSp>
          <p:grpSp>
            <p:nvGrpSpPr>
              <p:cNvPr id="824" name="Rectangle à coins arrondis 17"/>
              <p:cNvGrpSpPr/>
              <p:nvPr/>
            </p:nvGrpSpPr>
            <p:grpSpPr>
              <a:xfrm>
                <a:off x="0" y="29936"/>
                <a:ext cx="1905926" cy="564971"/>
                <a:chOff x="0" y="29936"/>
                <a:chExt cx="1905925" cy="564969"/>
              </a:xfrm>
            </p:grpSpPr>
            <p:sp>
              <p:nvSpPr>
                <p:cNvPr id="822" name="Rectangle aux angles arrondis"/>
                <p:cNvSpPr/>
                <p:nvPr/>
              </p:nvSpPr>
              <p:spPr>
                <a:xfrm>
                  <a:off x="0" y="29936"/>
                  <a:ext cx="1905925" cy="564969"/>
                </a:xfrm>
                <a:prstGeom prst="roundRect">
                  <a:avLst>
                    <a:gd name="adj" fmla="val 16667"/>
                  </a:avLst>
                </a:prstGeom>
                <a:solidFill>
                  <a:srgbClr val="F4C2C7"/>
                </a:solidFill>
                <a:ln w="28575" cap="flat">
                  <a:solidFill>
                    <a:srgbClr val="E8858F"/>
                  </a:solidFill>
                  <a:prstDash val="dash"/>
                  <a:round/>
                </a:ln>
                <a:effectLst/>
              </p:spPr>
              <p:txBody>
                <a:bodyPr wrap="square" lIns="0" tIns="0" rIns="0" bIns="0" numCol="1" anchor="ctr">
                  <a:noAutofit/>
                </a:bodyPr>
                <a:lstStyle/>
                <a:p>
                  <a:pPr algn="ctr">
                    <a:defRPr>
                      <a:solidFill>
                        <a:srgbClr val="242156"/>
                      </a:solidFill>
                    </a:defRPr>
                  </a:pPr>
                  <a:endParaRPr/>
                </a:p>
              </p:txBody>
            </p:sp>
            <p:sp>
              <p:nvSpPr>
                <p:cNvPr id="823" name="Exigences du collectif"/>
                <p:cNvSpPr txBox="1"/>
                <p:nvPr/>
              </p:nvSpPr>
              <p:spPr>
                <a:xfrm>
                  <a:off x="27578" y="197005"/>
                  <a:ext cx="1850768" cy="2308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a:solidFill>
                        <a:srgbClr val="242156"/>
                      </a:solidFill>
                    </a:defRPr>
                  </a:lvl1pPr>
                </a:lstStyle>
                <a:p>
                  <a:r>
                    <a:t>Exigences du collectif</a:t>
                  </a:r>
                </a:p>
              </p:txBody>
            </p:sp>
          </p:grpSp>
        </p:grpSp>
      </p:grpSp>
      <p:sp>
        <p:nvSpPr>
          <p:cNvPr id="827" name="Content Placeholder 2"/>
          <p:cNvSpPr txBox="1"/>
          <p:nvPr/>
        </p:nvSpPr>
        <p:spPr>
          <a:xfrm>
            <a:off x="1981201" y="5512370"/>
            <a:ext cx="3503181"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400"/>
              </a:spcBef>
              <a:defRPr sz="2000">
                <a:solidFill>
                  <a:srgbClr val="242156"/>
                </a:solidFill>
                <a:latin typeface="Avenir Heavy"/>
                <a:ea typeface="Avenir Heavy"/>
                <a:cs typeface="Avenir Heavy"/>
                <a:sym typeface="Avenir Heavy"/>
              </a:defRPr>
            </a:lvl1pPr>
          </a:lstStyle>
          <a:p>
            <a:r>
              <a:t>Développement de la santé</a:t>
            </a:r>
          </a:p>
        </p:txBody>
      </p:sp>
      <p:sp>
        <p:nvSpPr>
          <p:cNvPr id="828" name="Content Placeholder 2"/>
          <p:cNvSpPr txBox="1"/>
          <p:nvPr/>
        </p:nvSpPr>
        <p:spPr>
          <a:xfrm>
            <a:off x="5882069" y="5512370"/>
            <a:ext cx="423322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400"/>
              </a:spcBef>
              <a:defRPr sz="2000">
                <a:solidFill>
                  <a:srgbClr val="242156"/>
                </a:solidFill>
                <a:latin typeface="Avenir Heavy"/>
                <a:ea typeface="Avenir Heavy"/>
                <a:cs typeface="Avenir Heavy"/>
                <a:sym typeface="Avenir Heavy"/>
              </a:defRPr>
            </a:lvl1pPr>
          </a:lstStyle>
          <a:p>
            <a:r>
              <a:t>Développement de la performance</a:t>
            </a:r>
          </a:p>
        </p:txBody>
      </p:sp>
      <p:sp>
        <p:nvSpPr>
          <p:cNvPr id="829" name="Content Placeholder 2"/>
          <p:cNvSpPr txBox="1">
            <a:spLocks noGrp="1"/>
          </p:cNvSpPr>
          <p:nvPr>
            <p:ph type="body" sz="quarter" idx="1"/>
          </p:nvPr>
        </p:nvSpPr>
        <p:spPr>
          <a:xfrm>
            <a:off x="2079062" y="1892332"/>
            <a:ext cx="3756140" cy="1192431"/>
          </a:xfrm>
          <a:prstGeom prst="rect">
            <a:avLst/>
          </a:prstGeom>
        </p:spPr>
        <p:txBody>
          <a:bodyPr>
            <a:normAutofit/>
          </a:bodyPr>
          <a:lstStyle/>
          <a:p>
            <a:pPr marL="0" indent="0" defTabSz="425195">
              <a:spcBef>
                <a:spcPts val="400"/>
              </a:spcBef>
              <a:buSzTx/>
              <a:buNone/>
              <a:defRPr sz="1860">
                <a:solidFill>
                  <a:srgbClr val="242156"/>
                </a:solidFill>
                <a:latin typeface="Avenir Heavy"/>
                <a:ea typeface="Avenir Heavy"/>
                <a:cs typeface="Avenir Heavy"/>
                <a:sym typeface="Avenir Heavy"/>
              </a:defRPr>
            </a:pPr>
            <a:r>
              <a:t>La mobilisation de la dimension psychosociale : </a:t>
            </a:r>
          </a:p>
          <a:p>
            <a:pPr marL="0" indent="0" defTabSz="425195">
              <a:spcBef>
                <a:spcPts val="400"/>
              </a:spcBef>
              <a:buSzTx/>
              <a:buNone/>
              <a:defRPr sz="1860">
                <a:solidFill>
                  <a:srgbClr val="242156"/>
                </a:solidFill>
              </a:defRPr>
            </a:pPr>
            <a:r>
              <a:t>la recherche d’un équilibre entre…</a:t>
            </a:r>
          </a:p>
        </p:txBody>
      </p:sp>
    </p:spTree>
    <p:extLst>
      <p:ext uri="{BB962C8B-B14F-4D97-AF65-F5344CB8AC3E}">
        <p14:creationId xmlns:p14="http://schemas.microsoft.com/office/powerpoint/2010/main" val="2063185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Connecteur droit 4"/>
          <p:cNvSpPr/>
          <p:nvPr/>
        </p:nvSpPr>
        <p:spPr>
          <a:xfrm>
            <a:off x="1981201" y="1268413"/>
            <a:ext cx="8064501" cy="1"/>
          </a:xfrm>
          <a:prstGeom prst="line">
            <a:avLst/>
          </a:prstGeom>
          <a:ln w="38100">
            <a:solidFill>
              <a:srgbClr val="242156"/>
            </a:solidFill>
          </a:ln>
        </p:spPr>
        <p:txBody>
          <a:bodyPr lIns="45719" rIns="45719"/>
          <a:lstStyle/>
          <a:p>
            <a:endParaRPr/>
          </a:p>
        </p:txBody>
      </p:sp>
      <p:sp>
        <p:nvSpPr>
          <p:cNvPr id="832" name="Titre 5"/>
          <p:cNvSpPr txBox="1"/>
          <p:nvPr/>
        </p:nvSpPr>
        <p:spPr>
          <a:xfrm>
            <a:off x="1828800" y="170648"/>
            <a:ext cx="8229600"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800">
                <a:solidFill>
                  <a:srgbClr val="242156"/>
                </a:solidFill>
                <a:latin typeface="Avenir Heavy"/>
                <a:ea typeface="Avenir Heavy"/>
                <a:cs typeface="Avenir Heavy"/>
                <a:sym typeface="Avenir Heavy"/>
              </a:defRPr>
            </a:lvl1pPr>
          </a:lstStyle>
          <a:p>
            <a:r>
              <a:rPr dirty="0"/>
              <a:t>La </a:t>
            </a:r>
            <a:r>
              <a:rPr dirty="0" err="1"/>
              <a:t>mobilisation</a:t>
            </a:r>
            <a:r>
              <a:rPr dirty="0"/>
              <a:t> de la dimension </a:t>
            </a:r>
            <a:r>
              <a:rPr lang="fr-CA" dirty="0"/>
              <a:t>socioaffective</a:t>
            </a:r>
            <a:r>
              <a:rPr dirty="0"/>
              <a:t> </a:t>
            </a:r>
            <a:r>
              <a:rPr dirty="0" err="1"/>
              <a:t>empêchée</a:t>
            </a:r>
            <a:endParaRPr dirty="0"/>
          </a:p>
        </p:txBody>
      </p:sp>
      <p:sp>
        <p:nvSpPr>
          <p:cNvPr id="833" name="Rectangle 1"/>
          <p:cNvSpPr txBox="1"/>
          <p:nvPr/>
        </p:nvSpPr>
        <p:spPr>
          <a:xfrm>
            <a:off x="3795011" y="2716595"/>
            <a:ext cx="4572001"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 </a:t>
            </a:r>
          </a:p>
        </p:txBody>
      </p:sp>
      <p:grpSp>
        <p:nvGrpSpPr>
          <p:cNvPr id="874" name="Grouper 45"/>
          <p:cNvGrpSpPr/>
          <p:nvPr/>
        </p:nvGrpSpPr>
        <p:grpSpPr>
          <a:xfrm>
            <a:off x="1692274" y="2199226"/>
            <a:ext cx="2679859" cy="1461888"/>
            <a:chOff x="0" y="0"/>
            <a:chExt cx="2679857" cy="1461887"/>
          </a:xfrm>
        </p:grpSpPr>
        <p:sp>
          <p:nvSpPr>
            <p:cNvPr id="834" name="Rectangle à coins arrondis 44"/>
            <p:cNvSpPr/>
            <p:nvPr/>
          </p:nvSpPr>
          <p:spPr>
            <a:xfrm>
              <a:off x="0" y="0"/>
              <a:ext cx="2679858" cy="1461888"/>
            </a:xfrm>
            <a:prstGeom prst="roundRect">
              <a:avLst>
                <a:gd name="adj" fmla="val 16667"/>
              </a:avLst>
            </a:prstGeom>
            <a:noFill/>
            <a:ln w="19050" cap="flat">
              <a:solidFill>
                <a:srgbClr val="FF0000"/>
              </a:solidFill>
              <a:prstDash val="dash"/>
              <a:round/>
            </a:ln>
            <a:effectLst/>
          </p:spPr>
          <p:txBody>
            <a:bodyPr wrap="square" lIns="45719" tIns="45719" rIns="45719" bIns="45719" numCol="1" anchor="ctr">
              <a:noAutofit/>
            </a:bodyPr>
            <a:lstStyle/>
            <a:p>
              <a:pPr algn="ctr">
                <a:defRPr>
                  <a:solidFill>
                    <a:srgbClr val="FFFFFF"/>
                  </a:solidFill>
                </a:defRPr>
              </a:pPr>
              <a:endParaRPr/>
            </a:p>
          </p:txBody>
        </p:sp>
        <p:grpSp>
          <p:nvGrpSpPr>
            <p:cNvPr id="873" name="Grouper 43"/>
            <p:cNvGrpSpPr/>
            <p:nvPr/>
          </p:nvGrpSpPr>
          <p:grpSpPr>
            <a:xfrm>
              <a:off x="287891" y="82182"/>
              <a:ext cx="2104076" cy="1290273"/>
              <a:chOff x="0" y="0"/>
              <a:chExt cx="2104074" cy="1290271"/>
            </a:xfrm>
          </p:grpSpPr>
          <p:sp>
            <p:nvSpPr>
              <p:cNvPr id="835" name="Triangle 42"/>
              <p:cNvSpPr/>
              <p:nvPr/>
            </p:nvSpPr>
            <p:spPr>
              <a:xfrm>
                <a:off x="673159" y="361936"/>
                <a:ext cx="763275" cy="590079"/>
              </a:xfrm>
              <a:prstGeom prst="triangle">
                <a:avLst/>
              </a:prstGeom>
              <a:noFill/>
              <a:ln w="3810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nvGrpSpPr>
              <p:cNvPr id="845" name="Grouper 5"/>
              <p:cNvGrpSpPr/>
              <p:nvPr/>
            </p:nvGrpSpPr>
            <p:grpSpPr>
              <a:xfrm>
                <a:off x="602280" y="0"/>
                <a:ext cx="899515" cy="478126"/>
                <a:chOff x="0" y="0"/>
                <a:chExt cx="899513" cy="478125"/>
              </a:xfrm>
            </p:grpSpPr>
            <p:grpSp>
              <p:nvGrpSpPr>
                <p:cNvPr id="843" name="Group 4"/>
                <p:cNvGrpSpPr/>
                <p:nvPr/>
              </p:nvGrpSpPr>
              <p:grpSpPr>
                <a:xfrm>
                  <a:off x="375472" y="0"/>
                  <a:ext cx="153392" cy="381616"/>
                  <a:chOff x="0" y="0"/>
                  <a:chExt cx="153391" cy="381615"/>
                </a:xfrm>
              </p:grpSpPr>
              <p:sp>
                <p:nvSpPr>
                  <p:cNvPr id="836" name="Oval 5"/>
                  <p:cNvSpPr/>
                  <p:nvPr/>
                </p:nvSpPr>
                <p:spPr>
                  <a:xfrm>
                    <a:off x="40980" y="0"/>
                    <a:ext cx="66611" cy="66954"/>
                  </a:xfrm>
                  <a:prstGeom prst="ellipse">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endParaRPr/>
                  </a:p>
                </p:txBody>
              </p:sp>
              <p:sp>
                <p:nvSpPr>
                  <p:cNvPr id="837" name="AutoShape 6"/>
                  <p:cNvSpPr/>
                  <p:nvPr/>
                </p:nvSpPr>
                <p:spPr>
                  <a:xfrm rot="514288">
                    <a:off x="10433" y="88859"/>
                    <a:ext cx="27049" cy="142039"/>
                  </a:xfrm>
                  <a:prstGeom prst="roundRect">
                    <a:avLst>
                      <a:gd name="adj" fmla="val 50000"/>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endParaRPr/>
                  </a:p>
                </p:txBody>
              </p:sp>
              <p:sp>
                <p:nvSpPr>
                  <p:cNvPr id="838" name="AutoShape 7"/>
                  <p:cNvSpPr/>
                  <p:nvPr/>
                </p:nvSpPr>
                <p:spPr>
                  <a:xfrm>
                    <a:off x="40038" y="168489"/>
                    <a:ext cx="34449" cy="21298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839" name="AutoShape 8"/>
                  <p:cNvSpPr/>
                  <p:nvPr/>
                </p:nvSpPr>
                <p:spPr>
                  <a:xfrm>
                    <a:off x="80003" y="168627"/>
                    <a:ext cx="34450" cy="21298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840" name="AutoShape 9"/>
                  <p:cNvSpPr/>
                  <p:nvPr/>
                </p:nvSpPr>
                <p:spPr>
                  <a:xfrm>
                    <a:off x="40307" y="88722"/>
                    <a:ext cx="73877" cy="140936"/>
                  </a:xfrm>
                  <a:prstGeom prst="roundRect">
                    <a:avLst>
                      <a:gd name="adj" fmla="val 50000"/>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endParaRPr/>
                  </a:p>
                </p:txBody>
              </p:sp>
              <p:sp>
                <p:nvSpPr>
                  <p:cNvPr id="841" name="AutoShape 10"/>
                  <p:cNvSpPr/>
                  <p:nvPr/>
                </p:nvSpPr>
                <p:spPr>
                  <a:xfrm>
                    <a:off x="19449" y="74394"/>
                    <a:ext cx="115189" cy="56761"/>
                  </a:xfrm>
                  <a:prstGeom prst="roundRect">
                    <a:avLst>
                      <a:gd name="adj" fmla="val 50000"/>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endParaRPr/>
                  </a:p>
                </p:txBody>
              </p:sp>
              <p:sp>
                <p:nvSpPr>
                  <p:cNvPr id="842" name="AutoShape 11"/>
                  <p:cNvSpPr/>
                  <p:nvPr/>
                </p:nvSpPr>
                <p:spPr>
                  <a:xfrm rot="21095129">
                    <a:off x="116067" y="88446"/>
                    <a:ext cx="27048" cy="142452"/>
                  </a:xfrm>
                  <a:prstGeom prst="roundRect">
                    <a:avLst>
                      <a:gd name="adj" fmla="val 50000"/>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endParaRPr/>
                  </a:p>
                </p:txBody>
              </p:sp>
            </p:grpSp>
            <p:sp>
              <p:nvSpPr>
                <p:cNvPr id="844" name="Rectangle à coins arrondis 1"/>
                <p:cNvSpPr/>
                <p:nvPr/>
              </p:nvSpPr>
              <p:spPr>
                <a:xfrm>
                  <a:off x="0" y="211485"/>
                  <a:ext cx="899514" cy="266641"/>
                </a:xfrm>
                <a:prstGeom prst="roundRect">
                  <a:avLst>
                    <a:gd name="adj" fmla="val 16667"/>
                  </a:avLst>
                </a:prstGeom>
                <a:solidFill>
                  <a:srgbClr val="D9D9D9"/>
                </a:solidFill>
                <a:ln w="28575" cap="flat">
                  <a:solidFill>
                    <a:srgbClr val="D9D9D9"/>
                  </a:solidFill>
                  <a:prstDash val="dash"/>
                  <a:round/>
                </a:ln>
                <a:effectLst/>
              </p:spPr>
              <p:txBody>
                <a:bodyPr wrap="square" lIns="45719" tIns="45719" rIns="45719" bIns="45719" numCol="1" anchor="ctr">
                  <a:noAutofit/>
                </a:bodyPr>
                <a:lstStyle/>
                <a:p>
                  <a:pPr algn="ctr">
                    <a:defRPr>
                      <a:solidFill>
                        <a:srgbClr val="242156"/>
                      </a:solidFill>
                    </a:defRPr>
                  </a:pPr>
                  <a:endParaRPr/>
                </a:p>
              </p:txBody>
            </p:sp>
          </p:grpSp>
          <p:sp>
            <p:nvSpPr>
              <p:cNvPr id="846" name="Rectangle à coins arrondis 16"/>
              <p:cNvSpPr/>
              <p:nvPr/>
            </p:nvSpPr>
            <p:spPr>
              <a:xfrm>
                <a:off x="-1" y="799226"/>
                <a:ext cx="899515" cy="266641"/>
              </a:xfrm>
              <a:prstGeom prst="roundRect">
                <a:avLst>
                  <a:gd name="adj" fmla="val 16667"/>
                </a:avLst>
              </a:prstGeom>
              <a:solidFill>
                <a:srgbClr val="FFE175"/>
              </a:solidFill>
              <a:ln w="28575" cap="flat">
                <a:solidFill>
                  <a:srgbClr val="FFEBA4"/>
                </a:solidFill>
                <a:prstDash val="dash"/>
                <a:round/>
              </a:ln>
              <a:effectLst/>
            </p:spPr>
            <p:txBody>
              <a:bodyPr wrap="square" lIns="45719" tIns="45719" rIns="45719" bIns="45719" numCol="1" anchor="ctr">
                <a:noAutofit/>
              </a:bodyPr>
              <a:lstStyle/>
              <a:p>
                <a:pPr algn="ctr">
                  <a:defRPr>
                    <a:solidFill>
                      <a:srgbClr val="242156"/>
                    </a:solidFill>
                  </a:defRPr>
                </a:pPr>
                <a:endParaRPr/>
              </a:p>
            </p:txBody>
          </p:sp>
          <p:grpSp>
            <p:nvGrpSpPr>
              <p:cNvPr id="872" name="Grouper 2"/>
              <p:cNvGrpSpPr/>
              <p:nvPr/>
            </p:nvGrpSpPr>
            <p:grpSpPr>
              <a:xfrm>
                <a:off x="1204560" y="799226"/>
                <a:ext cx="899515" cy="491046"/>
                <a:chOff x="0" y="0"/>
                <a:chExt cx="899513" cy="491044"/>
              </a:xfrm>
            </p:grpSpPr>
            <p:grpSp>
              <p:nvGrpSpPr>
                <p:cNvPr id="854" name="Group 4"/>
                <p:cNvGrpSpPr/>
                <p:nvPr/>
              </p:nvGrpSpPr>
              <p:grpSpPr>
                <a:xfrm>
                  <a:off x="123803" y="109429"/>
                  <a:ext cx="153393" cy="381616"/>
                  <a:chOff x="0" y="0"/>
                  <a:chExt cx="153391" cy="381615"/>
                </a:xfrm>
              </p:grpSpPr>
              <p:sp>
                <p:nvSpPr>
                  <p:cNvPr id="847" name="Oval 5"/>
                  <p:cNvSpPr/>
                  <p:nvPr/>
                </p:nvSpPr>
                <p:spPr>
                  <a:xfrm rot="10800000">
                    <a:off x="45801" y="314661"/>
                    <a:ext cx="66611" cy="66955"/>
                  </a:xfrm>
                  <a:prstGeom prst="ellipse">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48" name="AutoShape 6"/>
                  <p:cNvSpPr/>
                  <p:nvPr/>
                </p:nvSpPr>
                <p:spPr>
                  <a:xfrm rot="11314288">
                    <a:off x="115910" y="150717"/>
                    <a:ext cx="27049" cy="14203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49" name="AutoShape 7"/>
                  <p:cNvSpPr/>
                  <p:nvPr/>
                </p:nvSpPr>
                <p:spPr>
                  <a:xfrm rot="10800000">
                    <a:off x="78905" y="137"/>
                    <a:ext cx="34449"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50" name="AutoShape 8"/>
                  <p:cNvSpPr/>
                  <p:nvPr/>
                </p:nvSpPr>
                <p:spPr>
                  <a:xfrm rot="10800000">
                    <a:off x="38939" y="0"/>
                    <a:ext cx="34450"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51" name="AutoShape 9"/>
                  <p:cNvSpPr/>
                  <p:nvPr/>
                </p:nvSpPr>
                <p:spPr>
                  <a:xfrm rot="10800000">
                    <a:off x="39208" y="151957"/>
                    <a:ext cx="73877" cy="1409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52" name="AutoShape 10"/>
                  <p:cNvSpPr/>
                  <p:nvPr/>
                </p:nvSpPr>
                <p:spPr>
                  <a:xfrm rot="10800000">
                    <a:off x="18754" y="250460"/>
                    <a:ext cx="115189" cy="56761"/>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53" name="AutoShape 11"/>
                  <p:cNvSpPr/>
                  <p:nvPr/>
                </p:nvSpPr>
                <p:spPr>
                  <a:xfrm rot="10295127">
                    <a:off x="10277" y="150717"/>
                    <a:ext cx="27048" cy="142452"/>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grpSp>
            <p:grpSp>
              <p:nvGrpSpPr>
                <p:cNvPr id="862" name="Group 4"/>
                <p:cNvGrpSpPr/>
                <p:nvPr/>
              </p:nvGrpSpPr>
              <p:grpSpPr>
                <a:xfrm>
                  <a:off x="376707" y="109429"/>
                  <a:ext cx="153393" cy="381616"/>
                  <a:chOff x="0" y="0"/>
                  <a:chExt cx="153391" cy="381615"/>
                </a:xfrm>
              </p:grpSpPr>
              <p:sp>
                <p:nvSpPr>
                  <p:cNvPr id="855" name="Oval 5"/>
                  <p:cNvSpPr/>
                  <p:nvPr/>
                </p:nvSpPr>
                <p:spPr>
                  <a:xfrm rot="10800000">
                    <a:off x="45801" y="314661"/>
                    <a:ext cx="66611" cy="66955"/>
                  </a:xfrm>
                  <a:prstGeom prst="ellipse">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56" name="AutoShape 6"/>
                  <p:cNvSpPr/>
                  <p:nvPr/>
                </p:nvSpPr>
                <p:spPr>
                  <a:xfrm rot="11314288">
                    <a:off x="115910" y="150717"/>
                    <a:ext cx="27049" cy="14203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57" name="AutoShape 7"/>
                  <p:cNvSpPr/>
                  <p:nvPr/>
                </p:nvSpPr>
                <p:spPr>
                  <a:xfrm rot="10800000">
                    <a:off x="78905" y="137"/>
                    <a:ext cx="34449"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58" name="AutoShape 8"/>
                  <p:cNvSpPr/>
                  <p:nvPr/>
                </p:nvSpPr>
                <p:spPr>
                  <a:xfrm rot="10800000">
                    <a:off x="38939" y="0"/>
                    <a:ext cx="34450"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59" name="AutoShape 9"/>
                  <p:cNvSpPr/>
                  <p:nvPr/>
                </p:nvSpPr>
                <p:spPr>
                  <a:xfrm rot="10800000">
                    <a:off x="39208" y="151957"/>
                    <a:ext cx="73877" cy="1409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60" name="AutoShape 10"/>
                  <p:cNvSpPr/>
                  <p:nvPr/>
                </p:nvSpPr>
                <p:spPr>
                  <a:xfrm rot="10800000">
                    <a:off x="18754" y="250460"/>
                    <a:ext cx="115189" cy="56761"/>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61" name="AutoShape 11"/>
                  <p:cNvSpPr/>
                  <p:nvPr/>
                </p:nvSpPr>
                <p:spPr>
                  <a:xfrm rot="10295127">
                    <a:off x="10277" y="150717"/>
                    <a:ext cx="27048" cy="142452"/>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grpSp>
            <p:grpSp>
              <p:nvGrpSpPr>
                <p:cNvPr id="870" name="Group 4"/>
                <p:cNvGrpSpPr/>
                <p:nvPr/>
              </p:nvGrpSpPr>
              <p:grpSpPr>
                <a:xfrm>
                  <a:off x="629611" y="109429"/>
                  <a:ext cx="153393" cy="381616"/>
                  <a:chOff x="0" y="0"/>
                  <a:chExt cx="153391" cy="381615"/>
                </a:xfrm>
              </p:grpSpPr>
              <p:sp>
                <p:nvSpPr>
                  <p:cNvPr id="863" name="Oval 5"/>
                  <p:cNvSpPr/>
                  <p:nvPr/>
                </p:nvSpPr>
                <p:spPr>
                  <a:xfrm rot="10800000">
                    <a:off x="45801" y="314661"/>
                    <a:ext cx="66611" cy="66955"/>
                  </a:xfrm>
                  <a:prstGeom prst="ellipse">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64" name="AutoShape 6"/>
                  <p:cNvSpPr/>
                  <p:nvPr/>
                </p:nvSpPr>
                <p:spPr>
                  <a:xfrm rot="11314288">
                    <a:off x="115910" y="150717"/>
                    <a:ext cx="27049" cy="14203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65" name="AutoShape 7"/>
                  <p:cNvSpPr/>
                  <p:nvPr/>
                </p:nvSpPr>
                <p:spPr>
                  <a:xfrm rot="10800000">
                    <a:off x="78905" y="137"/>
                    <a:ext cx="34449"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66" name="AutoShape 8"/>
                  <p:cNvSpPr/>
                  <p:nvPr/>
                </p:nvSpPr>
                <p:spPr>
                  <a:xfrm rot="10800000">
                    <a:off x="38939" y="0"/>
                    <a:ext cx="34450"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67" name="AutoShape 9"/>
                  <p:cNvSpPr/>
                  <p:nvPr/>
                </p:nvSpPr>
                <p:spPr>
                  <a:xfrm rot="10800000">
                    <a:off x="39208" y="151957"/>
                    <a:ext cx="73877" cy="1409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68" name="AutoShape 10"/>
                  <p:cNvSpPr/>
                  <p:nvPr/>
                </p:nvSpPr>
                <p:spPr>
                  <a:xfrm rot="10800000">
                    <a:off x="18754" y="250460"/>
                    <a:ext cx="115189" cy="56761"/>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869" name="AutoShape 11"/>
                  <p:cNvSpPr/>
                  <p:nvPr/>
                </p:nvSpPr>
                <p:spPr>
                  <a:xfrm rot="10295127">
                    <a:off x="10277" y="150717"/>
                    <a:ext cx="27048" cy="142452"/>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grpSp>
            <p:sp>
              <p:nvSpPr>
                <p:cNvPr id="871" name="Rectangle à coins arrondis 17"/>
                <p:cNvSpPr/>
                <p:nvPr/>
              </p:nvSpPr>
              <p:spPr>
                <a:xfrm>
                  <a:off x="0" y="-1"/>
                  <a:ext cx="899514" cy="266642"/>
                </a:xfrm>
                <a:prstGeom prst="roundRect">
                  <a:avLst>
                    <a:gd name="adj" fmla="val 16667"/>
                  </a:avLst>
                </a:prstGeom>
                <a:solidFill>
                  <a:srgbClr val="F4C2C7"/>
                </a:solidFill>
                <a:ln w="28575" cap="flat">
                  <a:solidFill>
                    <a:srgbClr val="E8858F"/>
                  </a:solidFill>
                  <a:prstDash val="dash"/>
                  <a:round/>
                </a:ln>
                <a:effectLst/>
              </p:spPr>
              <p:txBody>
                <a:bodyPr wrap="square" lIns="45719" tIns="45719" rIns="45719" bIns="45719" numCol="1" anchor="ctr">
                  <a:noAutofit/>
                </a:bodyPr>
                <a:lstStyle/>
                <a:p>
                  <a:pPr algn="ctr">
                    <a:defRPr>
                      <a:solidFill>
                        <a:srgbClr val="242156"/>
                      </a:solidFill>
                    </a:defRPr>
                  </a:pPr>
                  <a:endParaRPr/>
                </a:p>
              </p:txBody>
            </p:sp>
          </p:grpSp>
        </p:grpSp>
      </p:grpSp>
      <p:sp>
        <p:nvSpPr>
          <p:cNvPr id="875" name="Flèche vers le bas 48"/>
          <p:cNvSpPr/>
          <p:nvPr/>
        </p:nvSpPr>
        <p:spPr>
          <a:xfrm>
            <a:off x="8244076" y="3863963"/>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16250"/>
                </a:moveTo>
                <a:lnTo>
                  <a:pt x="5400" y="16250"/>
                </a:lnTo>
                <a:lnTo>
                  <a:pt x="5400" y="0"/>
                </a:lnTo>
                <a:lnTo>
                  <a:pt x="16200" y="0"/>
                </a:lnTo>
                <a:lnTo>
                  <a:pt x="16200" y="16250"/>
                </a:lnTo>
                <a:lnTo>
                  <a:pt x="21600" y="16250"/>
                </a:lnTo>
                <a:lnTo>
                  <a:pt x="10800" y="21600"/>
                </a:lnTo>
                <a:close/>
              </a:path>
            </a:pathLst>
          </a:custGeom>
          <a:solidFill>
            <a:srgbClr val="FF0000"/>
          </a:solidFill>
          <a:ln>
            <a:solidFill>
              <a:srgbClr val="FF0000"/>
            </a:solidFill>
          </a:ln>
        </p:spPr>
        <p:txBody>
          <a:bodyPr lIns="45719" rIns="45719" anchor="ctr"/>
          <a:lstStyle/>
          <a:p>
            <a:pPr algn="ctr">
              <a:defRPr>
                <a:solidFill>
                  <a:srgbClr val="FFFFFF"/>
                </a:solidFill>
              </a:defRPr>
            </a:pPr>
            <a:endParaRPr/>
          </a:p>
        </p:txBody>
      </p:sp>
      <p:sp>
        <p:nvSpPr>
          <p:cNvPr id="876" name="Flèche vers le bas 49"/>
          <p:cNvSpPr/>
          <p:nvPr/>
        </p:nvSpPr>
        <p:spPr>
          <a:xfrm>
            <a:off x="2897288" y="3863963"/>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16250"/>
                </a:moveTo>
                <a:lnTo>
                  <a:pt x="5400" y="16250"/>
                </a:lnTo>
                <a:lnTo>
                  <a:pt x="5400" y="0"/>
                </a:lnTo>
                <a:lnTo>
                  <a:pt x="16200" y="0"/>
                </a:lnTo>
                <a:lnTo>
                  <a:pt x="16200" y="16250"/>
                </a:lnTo>
                <a:lnTo>
                  <a:pt x="21600" y="16250"/>
                </a:lnTo>
                <a:lnTo>
                  <a:pt x="10800" y="21600"/>
                </a:lnTo>
                <a:close/>
              </a:path>
            </a:pathLst>
          </a:custGeom>
          <a:solidFill>
            <a:srgbClr val="FF0000"/>
          </a:solidFill>
          <a:ln>
            <a:solidFill>
              <a:srgbClr val="FF0000"/>
            </a:solidFill>
          </a:ln>
        </p:spPr>
        <p:txBody>
          <a:bodyPr lIns="45719" rIns="45719" anchor="ctr"/>
          <a:lstStyle/>
          <a:p>
            <a:pPr algn="ctr">
              <a:defRPr>
                <a:solidFill>
                  <a:srgbClr val="FFFFFF"/>
                </a:solidFill>
              </a:defRPr>
            </a:pPr>
            <a:endParaRPr/>
          </a:p>
        </p:txBody>
      </p:sp>
      <p:sp>
        <p:nvSpPr>
          <p:cNvPr id="877" name="Content Placeholder 2"/>
          <p:cNvSpPr txBox="1"/>
          <p:nvPr/>
        </p:nvSpPr>
        <p:spPr>
          <a:xfrm>
            <a:off x="1828599" y="4857361"/>
            <a:ext cx="3503181" cy="13234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400"/>
              </a:spcBef>
              <a:defRPr sz="2000">
                <a:solidFill>
                  <a:srgbClr val="242156"/>
                </a:solidFill>
                <a:latin typeface="Avenir Heavy"/>
                <a:ea typeface="Avenir Heavy"/>
                <a:cs typeface="Avenir Heavy"/>
                <a:sym typeface="Avenir Heavy"/>
              </a:defRPr>
            </a:lvl1pPr>
          </a:lstStyle>
          <a:p>
            <a:r>
              <a:t>Troubles psychosociaux, désengagement, tensions, sentiment de faire du mauvais travail</a:t>
            </a:r>
          </a:p>
        </p:txBody>
      </p:sp>
      <p:sp>
        <p:nvSpPr>
          <p:cNvPr id="878" name="Content Placeholder 2"/>
          <p:cNvSpPr txBox="1"/>
          <p:nvPr/>
        </p:nvSpPr>
        <p:spPr>
          <a:xfrm>
            <a:off x="6315242" y="4857361"/>
            <a:ext cx="4233222" cy="1015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400"/>
              </a:spcBef>
              <a:defRPr sz="2000">
                <a:solidFill>
                  <a:srgbClr val="242156"/>
                </a:solidFill>
                <a:latin typeface="Avenir Heavy"/>
                <a:ea typeface="Avenir Heavy"/>
                <a:cs typeface="Avenir Heavy"/>
                <a:sym typeface="Avenir Heavy"/>
              </a:defRPr>
            </a:lvl1pPr>
          </a:lstStyle>
          <a:p>
            <a:r>
              <a:t>Non performance (problèmes de qualité, problèmes de production, etc.)</a:t>
            </a:r>
          </a:p>
        </p:txBody>
      </p:sp>
      <p:sp>
        <p:nvSpPr>
          <p:cNvPr id="879" name="Rectangle à coins arrondis 53"/>
          <p:cNvSpPr/>
          <p:nvPr/>
        </p:nvSpPr>
        <p:spPr>
          <a:xfrm>
            <a:off x="4729965" y="2207441"/>
            <a:ext cx="2679859" cy="1461888"/>
          </a:xfrm>
          <a:prstGeom prst="roundRect">
            <a:avLst>
              <a:gd name="adj" fmla="val 16667"/>
            </a:avLst>
          </a:prstGeom>
          <a:ln w="19050">
            <a:solidFill>
              <a:srgbClr val="FF0000"/>
            </a:solidFill>
            <a:prstDash val="dash"/>
          </a:ln>
        </p:spPr>
        <p:txBody>
          <a:bodyPr lIns="45719" rIns="45719" anchor="ctr"/>
          <a:lstStyle/>
          <a:p>
            <a:pPr algn="ctr">
              <a:defRPr>
                <a:solidFill>
                  <a:srgbClr val="FFFFFF"/>
                </a:solidFill>
              </a:defRPr>
            </a:pPr>
            <a:endParaRPr/>
          </a:p>
        </p:txBody>
      </p:sp>
      <p:sp>
        <p:nvSpPr>
          <p:cNvPr id="880" name="Triangle 55"/>
          <p:cNvSpPr/>
          <p:nvPr/>
        </p:nvSpPr>
        <p:spPr>
          <a:xfrm>
            <a:off x="5691016" y="2651561"/>
            <a:ext cx="763276" cy="590078"/>
          </a:xfrm>
          <a:prstGeom prst="triangle">
            <a:avLst/>
          </a:prstGeom>
          <a:ln w="38100">
            <a:solidFill>
              <a:srgbClr val="FF0000"/>
            </a:solidFill>
          </a:ln>
        </p:spPr>
        <p:txBody>
          <a:bodyPr lIns="45719" rIns="45719" anchor="ctr"/>
          <a:lstStyle/>
          <a:p>
            <a:pPr algn="ctr">
              <a:defRPr>
                <a:solidFill>
                  <a:srgbClr val="FFFFFF"/>
                </a:solidFill>
              </a:defRPr>
            </a:pPr>
            <a:endParaRPr/>
          </a:p>
        </p:txBody>
      </p:sp>
      <p:grpSp>
        <p:nvGrpSpPr>
          <p:cNvPr id="888" name="Group 4"/>
          <p:cNvGrpSpPr/>
          <p:nvPr/>
        </p:nvGrpSpPr>
        <p:grpSpPr>
          <a:xfrm>
            <a:off x="5995610" y="2289624"/>
            <a:ext cx="153392" cy="381616"/>
            <a:chOff x="0" y="0"/>
            <a:chExt cx="153391" cy="381615"/>
          </a:xfrm>
        </p:grpSpPr>
        <p:sp>
          <p:nvSpPr>
            <p:cNvPr id="881" name="Oval 5"/>
            <p:cNvSpPr/>
            <p:nvPr/>
          </p:nvSpPr>
          <p:spPr>
            <a:xfrm>
              <a:off x="40980" y="0"/>
              <a:ext cx="66611" cy="66954"/>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882" name="AutoShape 6"/>
            <p:cNvSpPr/>
            <p:nvPr/>
          </p:nvSpPr>
          <p:spPr>
            <a:xfrm rot="514288">
              <a:off x="10433" y="88859"/>
              <a:ext cx="27049" cy="14203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883" name="AutoShape 7"/>
            <p:cNvSpPr/>
            <p:nvPr/>
          </p:nvSpPr>
          <p:spPr>
            <a:xfrm>
              <a:off x="40038" y="168489"/>
              <a:ext cx="34449" cy="21298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884" name="AutoShape 8"/>
            <p:cNvSpPr/>
            <p:nvPr/>
          </p:nvSpPr>
          <p:spPr>
            <a:xfrm>
              <a:off x="80003" y="168626"/>
              <a:ext cx="34450" cy="212990"/>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885" name="AutoShape 9"/>
            <p:cNvSpPr/>
            <p:nvPr/>
          </p:nvSpPr>
          <p:spPr>
            <a:xfrm>
              <a:off x="40307" y="88722"/>
              <a:ext cx="73877" cy="14093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886" name="AutoShape 10"/>
            <p:cNvSpPr/>
            <p:nvPr/>
          </p:nvSpPr>
          <p:spPr>
            <a:xfrm>
              <a:off x="19449" y="74394"/>
              <a:ext cx="115189" cy="56761"/>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887" name="AutoShape 11"/>
            <p:cNvSpPr/>
            <p:nvPr/>
          </p:nvSpPr>
          <p:spPr>
            <a:xfrm rot="21095129">
              <a:off x="116067" y="88446"/>
              <a:ext cx="27048" cy="142452"/>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sp>
        <p:nvSpPr>
          <p:cNvPr id="889" name="Rectangle à coins arrondis 85"/>
          <p:cNvSpPr/>
          <p:nvPr/>
        </p:nvSpPr>
        <p:spPr>
          <a:xfrm>
            <a:off x="5620138" y="2501109"/>
            <a:ext cx="899515" cy="266641"/>
          </a:xfrm>
          <a:prstGeom prst="roundRect">
            <a:avLst>
              <a:gd name="adj" fmla="val 16667"/>
            </a:avLst>
          </a:prstGeom>
          <a:solidFill>
            <a:srgbClr val="D1EFED"/>
          </a:solidFill>
          <a:ln w="28575">
            <a:solidFill>
              <a:srgbClr val="63C8C4"/>
            </a:solidFill>
            <a:prstDash val="dash"/>
          </a:ln>
        </p:spPr>
        <p:txBody>
          <a:bodyPr lIns="45719" rIns="45719" anchor="ctr"/>
          <a:lstStyle/>
          <a:p>
            <a:pPr algn="ctr">
              <a:defRPr>
                <a:solidFill>
                  <a:srgbClr val="242156"/>
                </a:solidFill>
              </a:defRPr>
            </a:pPr>
            <a:endParaRPr/>
          </a:p>
        </p:txBody>
      </p:sp>
      <p:sp>
        <p:nvSpPr>
          <p:cNvPr id="890" name="Rectangle à coins arrondis 57"/>
          <p:cNvSpPr/>
          <p:nvPr/>
        </p:nvSpPr>
        <p:spPr>
          <a:xfrm>
            <a:off x="5017857" y="3088851"/>
            <a:ext cx="899515" cy="266641"/>
          </a:xfrm>
          <a:prstGeom prst="roundRect">
            <a:avLst>
              <a:gd name="adj" fmla="val 16667"/>
            </a:avLst>
          </a:prstGeom>
          <a:solidFill>
            <a:srgbClr val="FFE175"/>
          </a:solidFill>
          <a:ln w="28575">
            <a:solidFill>
              <a:srgbClr val="FFEBA4"/>
            </a:solidFill>
            <a:prstDash val="dash"/>
          </a:ln>
        </p:spPr>
        <p:txBody>
          <a:bodyPr lIns="45719" rIns="45719" anchor="ctr"/>
          <a:lstStyle/>
          <a:p>
            <a:pPr algn="ctr">
              <a:defRPr>
                <a:solidFill>
                  <a:srgbClr val="242156"/>
                </a:solidFill>
              </a:defRPr>
            </a:pPr>
            <a:endParaRPr/>
          </a:p>
        </p:txBody>
      </p:sp>
      <p:grpSp>
        <p:nvGrpSpPr>
          <p:cNvPr id="898" name="Group 4"/>
          <p:cNvGrpSpPr/>
          <p:nvPr/>
        </p:nvGrpSpPr>
        <p:grpSpPr>
          <a:xfrm>
            <a:off x="6346222" y="3198279"/>
            <a:ext cx="153393" cy="381616"/>
            <a:chOff x="0" y="0"/>
            <a:chExt cx="153392" cy="381615"/>
          </a:xfrm>
        </p:grpSpPr>
        <p:sp>
          <p:nvSpPr>
            <p:cNvPr id="891" name="Oval 5"/>
            <p:cNvSpPr/>
            <p:nvPr/>
          </p:nvSpPr>
          <p:spPr>
            <a:xfrm rot="10800000">
              <a:off x="45801" y="314661"/>
              <a:ext cx="66611" cy="66955"/>
            </a:xfrm>
            <a:prstGeom prst="ellipse">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892" name="AutoShape 6"/>
            <p:cNvSpPr/>
            <p:nvPr/>
          </p:nvSpPr>
          <p:spPr>
            <a:xfrm rot="11314288">
              <a:off x="115910" y="150717"/>
              <a:ext cx="27049" cy="142039"/>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893" name="AutoShape 7"/>
            <p:cNvSpPr/>
            <p:nvPr/>
          </p:nvSpPr>
          <p:spPr>
            <a:xfrm rot="10800000">
              <a:off x="78905" y="137"/>
              <a:ext cx="34449" cy="212989"/>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894" name="AutoShape 8"/>
            <p:cNvSpPr/>
            <p:nvPr/>
          </p:nvSpPr>
          <p:spPr>
            <a:xfrm rot="10800000">
              <a:off x="38939" y="0"/>
              <a:ext cx="34450" cy="212989"/>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895" name="AutoShape 9"/>
            <p:cNvSpPr/>
            <p:nvPr/>
          </p:nvSpPr>
          <p:spPr>
            <a:xfrm rot="10800000">
              <a:off x="39208" y="151957"/>
              <a:ext cx="73877" cy="140936"/>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896" name="AutoShape 10"/>
            <p:cNvSpPr/>
            <p:nvPr/>
          </p:nvSpPr>
          <p:spPr>
            <a:xfrm rot="10800000">
              <a:off x="18754" y="250460"/>
              <a:ext cx="115189" cy="56761"/>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897" name="AutoShape 11"/>
            <p:cNvSpPr/>
            <p:nvPr/>
          </p:nvSpPr>
          <p:spPr>
            <a:xfrm rot="10295127">
              <a:off x="10277" y="150717"/>
              <a:ext cx="27048" cy="142452"/>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grpSp>
      <p:grpSp>
        <p:nvGrpSpPr>
          <p:cNvPr id="906" name="Group 4"/>
          <p:cNvGrpSpPr/>
          <p:nvPr/>
        </p:nvGrpSpPr>
        <p:grpSpPr>
          <a:xfrm>
            <a:off x="6599126" y="3198279"/>
            <a:ext cx="153393" cy="381616"/>
            <a:chOff x="0" y="0"/>
            <a:chExt cx="153392" cy="381615"/>
          </a:xfrm>
        </p:grpSpPr>
        <p:sp>
          <p:nvSpPr>
            <p:cNvPr id="899" name="Oval 5"/>
            <p:cNvSpPr/>
            <p:nvPr/>
          </p:nvSpPr>
          <p:spPr>
            <a:xfrm rot="10800000">
              <a:off x="45801" y="314661"/>
              <a:ext cx="66611" cy="66955"/>
            </a:xfrm>
            <a:prstGeom prst="ellipse">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00" name="AutoShape 6"/>
            <p:cNvSpPr/>
            <p:nvPr/>
          </p:nvSpPr>
          <p:spPr>
            <a:xfrm rot="11314288">
              <a:off x="115910" y="150717"/>
              <a:ext cx="27049" cy="142039"/>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01" name="AutoShape 7"/>
            <p:cNvSpPr/>
            <p:nvPr/>
          </p:nvSpPr>
          <p:spPr>
            <a:xfrm rot="10800000">
              <a:off x="78905" y="137"/>
              <a:ext cx="34449" cy="212989"/>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02" name="AutoShape 8"/>
            <p:cNvSpPr/>
            <p:nvPr/>
          </p:nvSpPr>
          <p:spPr>
            <a:xfrm rot="10800000">
              <a:off x="38939" y="0"/>
              <a:ext cx="34450" cy="212989"/>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03" name="AutoShape 9"/>
            <p:cNvSpPr/>
            <p:nvPr/>
          </p:nvSpPr>
          <p:spPr>
            <a:xfrm rot="10800000">
              <a:off x="39208" y="151957"/>
              <a:ext cx="73877" cy="140936"/>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04" name="AutoShape 10"/>
            <p:cNvSpPr/>
            <p:nvPr/>
          </p:nvSpPr>
          <p:spPr>
            <a:xfrm rot="10800000">
              <a:off x="18754" y="250460"/>
              <a:ext cx="115189" cy="56761"/>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05" name="AutoShape 11"/>
            <p:cNvSpPr/>
            <p:nvPr/>
          </p:nvSpPr>
          <p:spPr>
            <a:xfrm rot="10295127">
              <a:off x="10277" y="150717"/>
              <a:ext cx="27048" cy="142452"/>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grpSp>
      <p:grpSp>
        <p:nvGrpSpPr>
          <p:cNvPr id="914" name="Group 4"/>
          <p:cNvGrpSpPr/>
          <p:nvPr/>
        </p:nvGrpSpPr>
        <p:grpSpPr>
          <a:xfrm>
            <a:off x="6852030" y="3198279"/>
            <a:ext cx="153393" cy="381616"/>
            <a:chOff x="0" y="0"/>
            <a:chExt cx="153392" cy="381615"/>
          </a:xfrm>
        </p:grpSpPr>
        <p:sp>
          <p:nvSpPr>
            <p:cNvPr id="907" name="Oval 5"/>
            <p:cNvSpPr/>
            <p:nvPr/>
          </p:nvSpPr>
          <p:spPr>
            <a:xfrm rot="10800000">
              <a:off x="45801" y="314661"/>
              <a:ext cx="66611" cy="66955"/>
            </a:xfrm>
            <a:prstGeom prst="ellipse">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08" name="AutoShape 6"/>
            <p:cNvSpPr/>
            <p:nvPr/>
          </p:nvSpPr>
          <p:spPr>
            <a:xfrm rot="11314288">
              <a:off x="115910" y="150717"/>
              <a:ext cx="27049" cy="142039"/>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09" name="AutoShape 7"/>
            <p:cNvSpPr/>
            <p:nvPr/>
          </p:nvSpPr>
          <p:spPr>
            <a:xfrm rot="10800000">
              <a:off x="78905" y="137"/>
              <a:ext cx="34449" cy="212989"/>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10" name="AutoShape 8"/>
            <p:cNvSpPr/>
            <p:nvPr/>
          </p:nvSpPr>
          <p:spPr>
            <a:xfrm rot="10800000">
              <a:off x="38939" y="0"/>
              <a:ext cx="34450" cy="212989"/>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11" name="AutoShape 9"/>
            <p:cNvSpPr/>
            <p:nvPr/>
          </p:nvSpPr>
          <p:spPr>
            <a:xfrm rot="10800000">
              <a:off x="39208" y="151957"/>
              <a:ext cx="73877" cy="140936"/>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12" name="AutoShape 10"/>
            <p:cNvSpPr/>
            <p:nvPr/>
          </p:nvSpPr>
          <p:spPr>
            <a:xfrm rot="10800000">
              <a:off x="18754" y="250460"/>
              <a:ext cx="115189" cy="56761"/>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sp>
          <p:nvSpPr>
            <p:cNvPr id="913" name="AutoShape 11"/>
            <p:cNvSpPr/>
            <p:nvPr/>
          </p:nvSpPr>
          <p:spPr>
            <a:xfrm rot="10295127">
              <a:off x="10277" y="150717"/>
              <a:ext cx="27048" cy="142452"/>
            </a:xfrm>
            <a:prstGeom prst="roundRect">
              <a:avLst>
                <a:gd name="adj" fmla="val 50000"/>
              </a:avLst>
            </a:prstGeom>
            <a:solidFill>
              <a:srgbClr val="BFBFBF"/>
            </a:solidFill>
            <a:ln w="12700" cap="flat">
              <a:noFill/>
              <a:miter lim="400000"/>
            </a:ln>
            <a:effectLst/>
          </p:spPr>
          <p:txBody>
            <a:bodyPr wrap="square" lIns="45719" tIns="45719" rIns="45719" bIns="45719" numCol="1" anchor="ctr">
              <a:noAutofit/>
            </a:bodyPr>
            <a:lstStyle/>
            <a:p>
              <a:endParaRPr/>
            </a:p>
          </p:txBody>
        </p:sp>
      </p:grpSp>
      <p:sp>
        <p:nvSpPr>
          <p:cNvPr id="915" name="Rectangle à coins arrondis 62"/>
          <p:cNvSpPr/>
          <p:nvPr/>
        </p:nvSpPr>
        <p:spPr>
          <a:xfrm>
            <a:off x="6222418" y="3088851"/>
            <a:ext cx="899515" cy="266641"/>
          </a:xfrm>
          <a:prstGeom prst="roundRect">
            <a:avLst>
              <a:gd name="adj" fmla="val 16667"/>
            </a:avLst>
          </a:prstGeom>
          <a:solidFill>
            <a:srgbClr val="D9D9D9"/>
          </a:solidFill>
          <a:ln w="28575">
            <a:solidFill>
              <a:srgbClr val="A6A6A6"/>
            </a:solidFill>
            <a:prstDash val="dash"/>
          </a:ln>
        </p:spPr>
        <p:txBody>
          <a:bodyPr lIns="45719" rIns="45719" anchor="ctr"/>
          <a:lstStyle/>
          <a:p>
            <a:pPr algn="ctr">
              <a:defRPr>
                <a:solidFill>
                  <a:srgbClr val="242156"/>
                </a:solidFill>
              </a:defRPr>
            </a:pPr>
            <a:endParaRPr/>
          </a:p>
        </p:txBody>
      </p:sp>
      <p:sp>
        <p:nvSpPr>
          <p:cNvPr id="916" name="Rectangle à coins arrondis 94"/>
          <p:cNvSpPr/>
          <p:nvPr/>
        </p:nvSpPr>
        <p:spPr>
          <a:xfrm>
            <a:off x="7767657" y="2199225"/>
            <a:ext cx="2679859" cy="1461888"/>
          </a:xfrm>
          <a:prstGeom prst="roundRect">
            <a:avLst>
              <a:gd name="adj" fmla="val 16667"/>
            </a:avLst>
          </a:prstGeom>
          <a:ln w="19050">
            <a:solidFill>
              <a:srgbClr val="FF0000"/>
            </a:solidFill>
            <a:prstDash val="dash"/>
          </a:ln>
        </p:spPr>
        <p:txBody>
          <a:bodyPr lIns="45719" rIns="45719" anchor="ctr"/>
          <a:lstStyle/>
          <a:p>
            <a:pPr algn="ctr">
              <a:defRPr>
                <a:solidFill>
                  <a:srgbClr val="FFFFFF"/>
                </a:solidFill>
              </a:defRPr>
            </a:pPr>
            <a:endParaRPr/>
          </a:p>
        </p:txBody>
      </p:sp>
      <p:sp>
        <p:nvSpPr>
          <p:cNvPr id="917" name="Triangle 96"/>
          <p:cNvSpPr/>
          <p:nvPr/>
        </p:nvSpPr>
        <p:spPr>
          <a:xfrm>
            <a:off x="8728708" y="2643346"/>
            <a:ext cx="763276" cy="590079"/>
          </a:xfrm>
          <a:prstGeom prst="triangle">
            <a:avLst/>
          </a:prstGeom>
          <a:ln w="38100">
            <a:solidFill>
              <a:srgbClr val="FF0000"/>
            </a:solidFill>
          </a:ln>
        </p:spPr>
        <p:txBody>
          <a:bodyPr lIns="45719" rIns="45719" anchor="ctr"/>
          <a:lstStyle/>
          <a:p>
            <a:pPr algn="ctr">
              <a:defRPr>
                <a:solidFill>
                  <a:srgbClr val="FFFFFF"/>
                </a:solidFill>
              </a:defRPr>
            </a:pPr>
            <a:endParaRPr/>
          </a:p>
        </p:txBody>
      </p:sp>
      <p:grpSp>
        <p:nvGrpSpPr>
          <p:cNvPr id="925" name="Group 4"/>
          <p:cNvGrpSpPr/>
          <p:nvPr/>
        </p:nvGrpSpPr>
        <p:grpSpPr>
          <a:xfrm>
            <a:off x="9033303" y="2281408"/>
            <a:ext cx="153393" cy="381616"/>
            <a:chOff x="0" y="0"/>
            <a:chExt cx="153391" cy="381615"/>
          </a:xfrm>
        </p:grpSpPr>
        <p:sp>
          <p:nvSpPr>
            <p:cNvPr id="918" name="Oval 5"/>
            <p:cNvSpPr/>
            <p:nvPr/>
          </p:nvSpPr>
          <p:spPr>
            <a:xfrm>
              <a:off x="40980" y="0"/>
              <a:ext cx="66611" cy="66954"/>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919" name="AutoShape 6"/>
            <p:cNvSpPr/>
            <p:nvPr/>
          </p:nvSpPr>
          <p:spPr>
            <a:xfrm rot="514288">
              <a:off x="10433" y="88859"/>
              <a:ext cx="27049" cy="14203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920" name="AutoShape 7"/>
            <p:cNvSpPr/>
            <p:nvPr/>
          </p:nvSpPr>
          <p:spPr>
            <a:xfrm>
              <a:off x="40038" y="168489"/>
              <a:ext cx="34449" cy="21298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921" name="AutoShape 8"/>
            <p:cNvSpPr/>
            <p:nvPr/>
          </p:nvSpPr>
          <p:spPr>
            <a:xfrm>
              <a:off x="80003" y="168626"/>
              <a:ext cx="34450" cy="212990"/>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922" name="AutoShape 9"/>
            <p:cNvSpPr/>
            <p:nvPr/>
          </p:nvSpPr>
          <p:spPr>
            <a:xfrm>
              <a:off x="40307" y="88722"/>
              <a:ext cx="73877" cy="14093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923" name="AutoShape 10"/>
            <p:cNvSpPr/>
            <p:nvPr/>
          </p:nvSpPr>
          <p:spPr>
            <a:xfrm>
              <a:off x="19449" y="74394"/>
              <a:ext cx="115189" cy="56761"/>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924" name="AutoShape 11"/>
            <p:cNvSpPr/>
            <p:nvPr/>
          </p:nvSpPr>
          <p:spPr>
            <a:xfrm rot="21095129">
              <a:off x="116067" y="88446"/>
              <a:ext cx="27048" cy="142452"/>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sp>
        <p:nvSpPr>
          <p:cNvPr id="926" name="Rectangle à coins arrondis 126"/>
          <p:cNvSpPr/>
          <p:nvPr/>
        </p:nvSpPr>
        <p:spPr>
          <a:xfrm>
            <a:off x="8657830" y="2492893"/>
            <a:ext cx="899515" cy="266641"/>
          </a:xfrm>
          <a:prstGeom prst="roundRect">
            <a:avLst>
              <a:gd name="adj" fmla="val 16667"/>
            </a:avLst>
          </a:prstGeom>
          <a:solidFill>
            <a:srgbClr val="D1EFED"/>
          </a:solidFill>
          <a:ln w="28575">
            <a:solidFill>
              <a:srgbClr val="63C8C4"/>
            </a:solidFill>
            <a:prstDash val="dash"/>
          </a:ln>
        </p:spPr>
        <p:txBody>
          <a:bodyPr lIns="45719" rIns="45719" anchor="ctr"/>
          <a:lstStyle/>
          <a:p>
            <a:pPr algn="ctr">
              <a:defRPr>
                <a:solidFill>
                  <a:srgbClr val="242156"/>
                </a:solidFill>
              </a:defRPr>
            </a:pPr>
            <a:endParaRPr/>
          </a:p>
        </p:txBody>
      </p:sp>
      <p:sp>
        <p:nvSpPr>
          <p:cNvPr id="927" name="Rectangle à coins arrondis 98"/>
          <p:cNvSpPr/>
          <p:nvPr/>
        </p:nvSpPr>
        <p:spPr>
          <a:xfrm>
            <a:off x="8055550" y="3080635"/>
            <a:ext cx="899515" cy="266641"/>
          </a:xfrm>
          <a:prstGeom prst="roundRect">
            <a:avLst>
              <a:gd name="adj" fmla="val 16667"/>
            </a:avLst>
          </a:prstGeom>
          <a:solidFill>
            <a:srgbClr val="D9D9D9"/>
          </a:solidFill>
          <a:ln w="28575">
            <a:solidFill>
              <a:srgbClr val="BFBFBF"/>
            </a:solidFill>
            <a:prstDash val="dash"/>
          </a:ln>
        </p:spPr>
        <p:txBody>
          <a:bodyPr lIns="45719" rIns="45719" anchor="ctr"/>
          <a:lstStyle/>
          <a:p>
            <a:pPr algn="ctr">
              <a:defRPr>
                <a:solidFill>
                  <a:srgbClr val="242156"/>
                </a:solidFill>
              </a:defRPr>
            </a:pPr>
            <a:endParaRPr/>
          </a:p>
        </p:txBody>
      </p:sp>
      <p:grpSp>
        <p:nvGrpSpPr>
          <p:cNvPr id="935" name="Group 4"/>
          <p:cNvGrpSpPr/>
          <p:nvPr/>
        </p:nvGrpSpPr>
        <p:grpSpPr>
          <a:xfrm>
            <a:off x="9383914" y="3190064"/>
            <a:ext cx="153393" cy="381616"/>
            <a:chOff x="0" y="0"/>
            <a:chExt cx="153392" cy="381615"/>
          </a:xfrm>
        </p:grpSpPr>
        <p:sp>
          <p:nvSpPr>
            <p:cNvPr id="928" name="Oval 5"/>
            <p:cNvSpPr/>
            <p:nvPr/>
          </p:nvSpPr>
          <p:spPr>
            <a:xfrm rot="10800000">
              <a:off x="45801" y="314661"/>
              <a:ext cx="66611" cy="66955"/>
            </a:xfrm>
            <a:prstGeom prst="ellipse">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29" name="AutoShape 6"/>
            <p:cNvSpPr/>
            <p:nvPr/>
          </p:nvSpPr>
          <p:spPr>
            <a:xfrm rot="11314288">
              <a:off x="115910" y="150717"/>
              <a:ext cx="27049" cy="14203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30" name="AutoShape 7"/>
            <p:cNvSpPr/>
            <p:nvPr/>
          </p:nvSpPr>
          <p:spPr>
            <a:xfrm rot="10800000">
              <a:off x="78905" y="137"/>
              <a:ext cx="34449"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31" name="AutoShape 8"/>
            <p:cNvSpPr/>
            <p:nvPr/>
          </p:nvSpPr>
          <p:spPr>
            <a:xfrm rot="10800000">
              <a:off x="38939" y="0"/>
              <a:ext cx="34450"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32" name="AutoShape 9"/>
            <p:cNvSpPr/>
            <p:nvPr/>
          </p:nvSpPr>
          <p:spPr>
            <a:xfrm rot="10800000">
              <a:off x="39208" y="151957"/>
              <a:ext cx="73877" cy="140936"/>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33" name="AutoShape 10"/>
            <p:cNvSpPr/>
            <p:nvPr/>
          </p:nvSpPr>
          <p:spPr>
            <a:xfrm rot="10800000">
              <a:off x="18754" y="250460"/>
              <a:ext cx="115189" cy="56761"/>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34" name="AutoShape 11"/>
            <p:cNvSpPr/>
            <p:nvPr/>
          </p:nvSpPr>
          <p:spPr>
            <a:xfrm rot="10295127">
              <a:off x="10277" y="150717"/>
              <a:ext cx="27048" cy="142452"/>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grpSp>
      <p:grpSp>
        <p:nvGrpSpPr>
          <p:cNvPr id="943" name="Group 4"/>
          <p:cNvGrpSpPr/>
          <p:nvPr/>
        </p:nvGrpSpPr>
        <p:grpSpPr>
          <a:xfrm>
            <a:off x="9636818" y="3190064"/>
            <a:ext cx="153393" cy="381616"/>
            <a:chOff x="0" y="0"/>
            <a:chExt cx="153392" cy="381615"/>
          </a:xfrm>
        </p:grpSpPr>
        <p:sp>
          <p:nvSpPr>
            <p:cNvPr id="936" name="Oval 5"/>
            <p:cNvSpPr/>
            <p:nvPr/>
          </p:nvSpPr>
          <p:spPr>
            <a:xfrm rot="10800000">
              <a:off x="45801" y="314661"/>
              <a:ext cx="66611" cy="66955"/>
            </a:xfrm>
            <a:prstGeom prst="ellipse">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37" name="AutoShape 6"/>
            <p:cNvSpPr/>
            <p:nvPr/>
          </p:nvSpPr>
          <p:spPr>
            <a:xfrm rot="11314288">
              <a:off x="115910" y="150717"/>
              <a:ext cx="27049" cy="14203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38" name="AutoShape 7"/>
            <p:cNvSpPr/>
            <p:nvPr/>
          </p:nvSpPr>
          <p:spPr>
            <a:xfrm rot="10800000">
              <a:off x="78905" y="137"/>
              <a:ext cx="34449"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39" name="AutoShape 8"/>
            <p:cNvSpPr/>
            <p:nvPr/>
          </p:nvSpPr>
          <p:spPr>
            <a:xfrm rot="10800000">
              <a:off x="38939" y="0"/>
              <a:ext cx="34450"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40" name="AutoShape 9"/>
            <p:cNvSpPr/>
            <p:nvPr/>
          </p:nvSpPr>
          <p:spPr>
            <a:xfrm rot="10800000">
              <a:off x="39208" y="151957"/>
              <a:ext cx="73877" cy="140936"/>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41" name="AutoShape 10"/>
            <p:cNvSpPr/>
            <p:nvPr/>
          </p:nvSpPr>
          <p:spPr>
            <a:xfrm rot="10800000">
              <a:off x="18754" y="250460"/>
              <a:ext cx="115189" cy="56761"/>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42" name="AutoShape 11"/>
            <p:cNvSpPr/>
            <p:nvPr/>
          </p:nvSpPr>
          <p:spPr>
            <a:xfrm rot="10295127">
              <a:off x="10277" y="150717"/>
              <a:ext cx="27048" cy="142452"/>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grpSp>
      <p:grpSp>
        <p:nvGrpSpPr>
          <p:cNvPr id="951" name="Group 4"/>
          <p:cNvGrpSpPr/>
          <p:nvPr/>
        </p:nvGrpSpPr>
        <p:grpSpPr>
          <a:xfrm>
            <a:off x="9889722" y="3190064"/>
            <a:ext cx="153393" cy="381616"/>
            <a:chOff x="0" y="0"/>
            <a:chExt cx="153392" cy="381615"/>
          </a:xfrm>
        </p:grpSpPr>
        <p:sp>
          <p:nvSpPr>
            <p:cNvPr id="944" name="Oval 5"/>
            <p:cNvSpPr/>
            <p:nvPr/>
          </p:nvSpPr>
          <p:spPr>
            <a:xfrm rot="10800000">
              <a:off x="45801" y="314661"/>
              <a:ext cx="66611" cy="66955"/>
            </a:xfrm>
            <a:prstGeom prst="ellipse">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45" name="AutoShape 6"/>
            <p:cNvSpPr/>
            <p:nvPr/>
          </p:nvSpPr>
          <p:spPr>
            <a:xfrm rot="11314288">
              <a:off x="115910" y="150717"/>
              <a:ext cx="27049" cy="14203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46" name="AutoShape 7"/>
            <p:cNvSpPr/>
            <p:nvPr/>
          </p:nvSpPr>
          <p:spPr>
            <a:xfrm rot="10800000">
              <a:off x="78905" y="137"/>
              <a:ext cx="34449"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47" name="AutoShape 8"/>
            <p:cNvSpPr/>
            <p:nvPr/>
          </p:nvSpPr>
          <p:spPr>
            <a:xfrm rot="10800000">
              <a:off x="38939" y="0"/>
              <a:ext cx="34450" cy="21298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48" name="AutoShape 9"/>
            <p:cNvSpPr/>
            <p:nvPr/>
          </p:nvSpPr>
          <p:spPr>
            <a:xfrm rot="10800000">
              <a:off x="39208" y="151957"/>
              <a:ext cx="73877" cy="140936"/>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49" name="AutoShape 10"/>
            <p:cNvSpPr/>
            <p:nvPr/>
          </p:nvSpPr>
          <p:spPr>
            <a:xfrm rot="10800000">
              <a:off x="18754" y="250460"/>
              <a:ext cx="115189" cy="56761"/>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sp>
          <p:nvSpPr>
            <p:cNvPr id="950" name="AutoShape 11"/>
            <p:cNvSpPr/>
            <p:nvPr/>
          </p:nvSpPr>
          <p:spPr>
            <a:xfrm rot="10295127">
              <a:off x="10277" y="150717"/>
              <a:ext cx="27048" cy="142452"/>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endParaRPr/>
            </a:p>
          </p:txBody>
        </p:sp>
      </p:grpSp>
      <p:sp>
        <p:nvSpPr>
          <p:cNvPr id="952" name="Rectangle à coins arrondis 103"/>
          <p:cNvSpPr/>
          <p:nvPr/>
        </p:nvSpPr>
        <p:spPr>
          <a:xfrm>
            <a:off x="9260110" y="3080635"/>
            <a:ext cx="899515" cy="266641"/>
          </a:xfrm>
          <a:prstGeom prst="roundRect">
            <a:avLst>
              <a:gd name="adj" fmla="val 16667"/>
            </a:avLst>
          </a:prstGeom>
          <a:solidFill>
            <a:srgbClr val="F4C2C7"/>
          </a:solidFill>
          <a:ln w="28575">
            <a:solidFill>
              <a:srgbClr val="E8858F"/>
            </a:solidFill>
            <a:prstDash val="dash"/>
          </a:ln>
        </p:spPr>
        <p:txBody>
          <a:bodyPr lIns="45719" rIns="45719" anchor="ctr"/>
          <a:lstStyle/>
          <a:p>
            <a:pPr algn="ctr">
              <a:defRPr>
                <a:solidFill>
                  <a:srgbClr val="242156"/>
                </a:solidFill>
              </a:defRPr>
            </a:pPr>
            <a:endParaRPr/>
          </a:p>
        </p:txBody>
      </p:sp>
      <p:sp>
        <p:nvSpPr>
          <p:cNvPr id="953" name="Connecteur droit 47"/>
          <p:cNvSpPr/>
          <p:nvPr/>
        </p:nvSpPr>
        <p:spPr>
          <a:xfrm>
            <a:off x="1692274" y="3872178"/>
            <a:ext cx="8755242" cy="1"/>
          </a:xfrm>
          <a:prstGeom prst="line">
            <a:avLst/>
          </a:prstGeom>
          <a:ln w="25400">
            <a:solidFill>
              <a:srgbClr val="FF0000"/>
            </a:solidFill>
          </a:ln>
        </p:spPr>
        <p:txBody>
          <a:bodyPr lIns="45719" rIns="45719"/>
          <a:lstStyle/>
          <a:p>
            <a:endParaRPr/>
          </a:p>
        </p:txBody>
      </p:sp>
      <p:grpSp>
        <p:nvGrpSpPr>
          <p:cNvPr id="956" name="Bulle ronde 134"/>
          <p:cNvGrpSpPr/>
          <p:nvPr/>
        </p:nvGrpSpPr>
        <p:grpSpPr>
          <a:xfrm>
            <a:off x="2157984" y="1455884"/>
            <a:ext cx="2413420" cy="612650"/>
            <a:chOff x="0" y="0"/>
            <a:chExt cx="2413418" cy="612649"/>
          </a:xfrm>
        </p:grpSpPr>
        <p:sp>
          <p:nvSpPr>
            <p:cNvPr id="954" name="Bulle de texte"/>
            <p:cNvSpPr/>
            <p:nvPr/>
          </p:nvSpPr>
          <p:spPr>
            <a:xfrm>
              <a:off x="0" y="0"/>
              <a:ext cx="2413418" cy="612649"/>
            </a:xfrm>
            <a:prstGeom prst="wedgeEllipseCallout">
              <a:avLst>
                <a:gd name="adj1" fmla="val -10311"/>
                <a:gd name="adj2" fmla="val 77181"/>
              </a:avLst>
            </a:prstGeom>
            <a:solidFill>
              <a:srgbClr val="FFFFFF"/>
            </a:solidFill>
            <a:ln w="9525" cap="flat">
              <a:solidFill>
                <a:srgbClr val="FF0000"/>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955" name="Désengagement"/>
            <p:cNvSpPr txBox="1"/>
            <p:nvPr/>
          </p:nvSpPr>
          <p:spPr>
            <a:xfrm>
              <a:off x="353436" y="129353"/>
              <a:ext cx="1706545" cy="3539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700">
                  <a:solidFill>
                    <a:srgbClr val="242156"/>
                  </a:solidFill>
                </a:defRPr>
              </a:lvl1pPr>
            </a:lstStyle>
            <a:p>
              <a:r>
                <a:t>Désengagement</a:t>
              </a:r>
            </a:p>
          </p:txBody>
        </p:sp>
      </p:grpSp>
      <p:grpSp>
        <p:nvGrpSpPr>
          <p:cNvPr id="959" name="Bulle ronde 137"/>
          <p:cNvGrpSpPr/>
          <p:nvPr/>
        </p:nvGrpSpPr>
        <p:grpSpPr>
          <a:xfrm>
            <a:off x="5178453" y="1480712"/>
            <a:ext cx="2413419" cy="612650"/>
            <a:chOff x="0" y="0"/>
            <a:chExt cx="2413418" cy="612649"/>
          </a:xfrm>
        </p:grpSpPr>
        <p:sp>
          <p:nvSpPr>
            <p:cNvPr id="957" name="Bulle de texte"/>
            <p:cNvSpPr/>
            <p:nvPr/>
          </p:nvSpPr>
          <p:spPr>
            <a:xfrm>
              <a:off x="0" y="0"/>
              <a:ext cx="2413418" cy="612649"/>
            </a:xfrm>
            <a:prstGeom prst="wedgeEllipseCallout">
              <a:avLst>
                <a:gd name="adj1" fmla="val -10932"/>
                <a:gd name="adj2" fmla="val 78404"/>
              </a:avLst>
            </a:prstGeom>
            <a:solidFill>
              <a:srgbClr val="FFFFFF"/>
            </a:solidFill>
            <a:ln w="9525" cap="flat">
              <a:solidFill>
                <a:srgbClr val="FF0000"/>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958" name="Tensions"/>
            <p:cNvSpPr txBox="1"/>
            <p:nvPr/>
          </p:nvSpPr>
          <p:spPr>
            <a:xfrm>
              <a:off x="353436" y="121660"/>
              <a:ext cx="1706545"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Tensions</a:t>
              </a:r>
            </a:p>
          </p:txBody>
        </p:sp>
      </p:grpSp>
      <p:grpSp>
        <p:nvGrpSpPr>
          <p:cNvPr id="962" name="Bulle ronde 138"/>
          <p:cNvGrpSpPr/>
          <p:nvPr/>
        </p:nvGrpSpPr>
        <p:grpSpPr>
          <a:xfrm>
            <a:off x="7767656" y="1484238"/>
            <a:ext cx="2679860" cy="612650"/>
            <a:chOff x="0" y="139446"/>
            <a:chExt cx="2679858" cy="612649"/>
          </a:xfrm>
        </p:grpSpPr>
        <p:sp>
          <p:nvSpPr>
            <p:cNvPr id="960" name="Bulle de texte"/>
            <p:cNvSpPr/>
            <p:nvPr/>
          </p:nvSpPr>
          <p:spPr>
            <a:xfrm>
              <a:off x="0" y="139446"/>
              <a:ext cx="2679858" cy="612649"/>
            </a:xfrm>
            <a:prstGeom prst="wedgeEllipseCallout">
              <a:avLst>
                <a:gd name="adj1" fmla="val -1298"/>
                <a:gd name="adj2" fmla="val 71064"/>
              </a:avLst>
            </a:prstGeom>
            <a:solidFill>
              <a:srgbClr val="FFFFFF"/>
            </a:solidFill>
            <a:ln w="9525" cap="flat">
              <a:solidFill>
                <a:srgbClr val="FF0000"/>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961" name="Sentiment de mal faire son travail"/>
            <p:cNvSpPr txBox="1"/>
            <p:nvPr/>
          </p:nvSpPr>
          <p:spPr>
            <a:xfrm>
              <a:off x="392456" y="199550"/>
              <a:ext cx="189494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242156"/>
                  </a:solidFill>
                </a:defRPr>
              </a:lvl1pPr>
            </a:lstStyle>
            <a:p>
              <a:r>
                <a:t>Sentiment de mal faire son travail</a:t>
              </a:r>
            </a:p>
          </p:txBody>
        </p:sp>
      </p:grpSp>
    </p:spTree>
    <p:extLst>
      <p:ext uri="{BB962C8B-B14F-4D97-AF65-F5344CB8AC3E}">
        <p14:creationId xmlns:p14="http://schemas.microsoft.com/office/powerpoint/2010/main" val="138664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 MODÈLE DU RISQUE</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avec flèche 11">
            <a:extLst>
              <a:ext uri="{FF2B5EF4-FFF2-40B4-BE49-F238E27FC236}">
                <a16:creationId xmlns:a16="http://schemas.microsoft.com/office/drawing/2014/main" id="{98DF0517-3915-E6ED-E36D-06F5BC96A99B}"/>
              </a:ext>
            </a:extLst>
          </p:cNvPr>
          <p:cNvCxnSpPr>
            <a:cxnSpLocks/>
          </p:cNvCxnSpPr>
          <p:nvPr/>
        </p:nvCxnSpPr>
        <p:spPr>
          <a:xfrm>
            <a:off x="5304229" y="3643086"/>
            <a:ext cx="355793"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à coins arrondis 17">
            <a:extLst>
              <a:ext uri="{FF2B5EF4-FFF2-40B4-BE49-F238E27FC236}">
                <a16:creationId xmlns:a16="http://schemas.microsoft.com/office/drawing/2014/main" id="{56B3249F-19B9-8637-10A6-2D1BEC9F85D1}"/>
              </a:ext>
            </a:extLst>
          </p:cNvPr>
          <p:cNvSpPr/>
          <p:nvPr/>
        </p:nvSpPr>
        <p:spPr>
          <a:xfrm>
            <a:off x="6596123" y="3056216"/>
            <a:ext cx="2206071" cy="1196197"/>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latin typeface="Avenir" panose="02000503020000020003" pitchFamily="2" charset="0"/>
              </a:rPr>
              <a:t>Problèmes de santé,</a:t>
            </a:r>
          </a:p>
          <a:p>
            <a:pPr algn="ctr"/>
            <a:r>
              <a:rPr lang="fr-FR" b="1" i="1" dirty="0">
                <a:solidFill>
                  <a:schemeClr val="tx1"/>
                </a:solidFill>
                <a:latin typeface="Avenir" panose="02000503020000020003" pitchFamily="2" charset="0"/>
              </a:rPr>
              <a:t>Comportements délétères</a:t>
            </a:r>
          </a:p>
        </p:txBody>
      </p:sp>
      <p:sp>
        <p:nvSpPr>
          <p:cNvPr id="15" name="Ellipse 14">
            <a:extLst>
              <a:ext uri="{FF2B5EF4-FFF2-40B4-BE49-F238E27FC236}">
                <a16:creationId xmlns:a16="http://schemas.microsoft.com/office/drawing/2014/main" id="{5B686B37-4428-AFFF-A963-B7FEBDB239C6}"/>
              </a:ext>
            </a:extLst>
          </p:cNvPr>
          <p:cNvSpPr/>
          <p:nvPr/>
        </p:nvSpPr>
        <p:spPr>
          <a:xfrm>
            <a:off x="3608122" y="3112193"/>
            <a:ext cx="1580862" cy="1084244"/>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a:solidFill>
                  <a:srgbClr val="FF0000"/>
                </a:solidFill>
                <a:latin typeface="Avenir" panose="02000503020000020003" pitchFamily="2" charset="0"/>
              </a:rPr>
              <a:t>Danger</a:t>
            </a:r>
          </a:p>
        </p:txBody>
      </p:sp>
      <p:cxnSp>
        <p:nvCxnSpPr>
          <p:cNvPr id="35" name="Connecteur droit avec flèche 34">
            <a:extLst>
              <a:ext uri="{FF2B5EF4-FFF2-40B4-BE49-F238E27FC236}">
                <a16:creationId xmlns:a16="http://schemas.microsoft.com/office/drawing/2014/main" id="{29C59402-7467-587F-6F70-0BA1FC9EDD16}"/>
              </a:ext>
            </a:extLst>
          </p:cNvPr>
          <p:cNvCxnSpPr>
            <a:cxnSpLocks/>
          </p:cNvCxnSpPr>
          <p:nvPr/>
        </p:nvCxnSpPr>
        <p:spPr>
          <a:xfrm>
            <a:off x="6185782" y="3643085"/>
            <a:ext cx="355793"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e 38">
            <a:extLst>
              <a:ext uri="{FF2B5EF4-FFF2-40B4-BE49-F238E27FC236}">
                <a16:creationId xmlns:a16="http://schemas.microsoft.com/office/drawing/2014/main" id="{8527A84A-34E1-660E-4CBD-EB198A0FA643}"/>
              </a:ext>
            </a:extLst>
          </p:cNvPr>
          <p:cNvGrpSpPr>
            <a:grpSpLocks noChangeAspect="1"/>
          </p:cNvGrpSpPr>
          <p:nvPr/>
        </p:nvGrpSpPr>
        <p:grpSpPr>
          <a:xfrm>
            <a:off x="5776260" y="2989100"/>
            <a:ext cx="338103" cy="1015213"/>
            <a:chOff x="1415073" y="3569108"/>
            <a:chExt cx="424331" cy="1179872"/>
          </a:xfrm>
          <a:solidFill>
            <a:srgbClr val="7030A0"/>
          </a:solidFill>
        </p:grpSpPr>
        <p:sp>
          <p:nvSpPr>
            <p:cNvPr id="40" name="Rectangle à coins arrondis 5">
              <a:extLst>
                <a:ext uri="{FF2B5EF4-FFF2-40B4-BE49-F238E27FC236}">
                  <a16:creationId xmlns:a16="http://schemas.microsoft.com/office/drawing/2014/main" id="{EA7C1C16-8B51-E93C-BF79-5AF3DD39489F}"/>
                </a:ext>
              </a:extLst>
            </p:cNvPr>
            <p:cNvSpPr/>
            <p:nvPr/>
          </p:nvSpPr>
          <p:spPr>
            <a:xfrm>
              <a:off x="1486574" y="4198374"/>
              <a:ext cx="116084"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6">
              <a:extLst>
                <a:ext uri="{FF2B5EF4-FFF2-40B4-BE49-F238E27FC236}">
                  <a16:creationId xmlns:a16="http://schemas.microsoft.com/office/drawing/2014/main" id="{C25725C0-CED4-C7CE-3093-05188E059D94}"/>
                </a:ext>
              </a:extLst>
            </p:cNvPr>
            <p:cNvSpPr/>
            <p:nvPr/>
          </p:nvSpPr>
          <p:spPr>
            <a:xfrm>
              <a:off x="1661651" y="4198374"/>
              <a:ext cx="110459" cy="5506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à coins arrondis 7">
              <a:extLst>
                <a:ext uri="{FF2B5EF4-FFF2-40B4-BE49-F238E27FC236}">
                  <a16:creationId xmlns:a16="http://schemas.microsoft.com/office/drawing/2014/main" id="{6BA0B127-436B-E4EE-E946-AEEC07B29DAE}"/>
                </a:ext>
              </a:extLst>
            </p:cNvPr>
            <p:cNvSpPr/>
            <p:nvPr/>
          </p:nvSpPr>
          <p:spPr>
            <a:xfrm>
              <a:off x="1482368" y="3795253"/>
              <a:ext cx="289742" cy="5604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à coins arrondis 8">
              <a:extLst>
                <a:ext uri="{FF2B5EF4-FFF2-40B4-BE49-F238E27FC236}">
                  <a16:creationId xmlns:a16="http://schemas.microsoft.com/office/drawing/2014/main" id="{9584777E-FE2C-7212-1482-E75A23EDC510}"/>
                </a:ext>
              </a:extLst>
            </p:cNvPr>
            <p:cNvSpPr/>
            <p:nvPr/>
          </p:nvSpPr>
          <p:spPr>
            <a:xfrm rot="20463757" flipH="1">
              <a:off x="1735023" y="3798663"/>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28FC09D7-F0F4-6E6D-0070-35DBF161796A}"/>
                </a:ext>
              </a:extLst>
            </p:cNvPr>
            <p:cNvSpPr/>
            <p:nvPr/>
          </p:nvSpPr>
          <p:spPr>
            <a:xfrm>
              <a:off x="1519393" y="3569108"/>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à coins arrondis 10">
              <a:extLst>
                <a:ext uri="{FF2B5EF4-FFF2-40B4-BE49-F238E27FC236}">
                  <a16:creationId xmlns:a16="http://schemas.microsoft.com/office/drawing/2014/main" id="{04E9B6C4-293D-2E17-5392-5ACA37001D06}"/>
                </a:ext>
              </a:extLst>
            </p:cNvPr>
            <p:cNvSpPr/>
            <p:nvPr/>
          </p:nvSpPr>
          <p:spPr>
            <a:xfrm rot="1136243">
              <a:off x="1415073" y="3805876"/>
              <a:ext cx="104381" cy="4998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2" name="ZoneTexte 61">
            <a:extLst>
              <a:ext uri="{FF2B5EF4-FFF2-40B4-BE49-F238E27FC236}">
                <a16:creationId xmlns:a16="http://schemas.microsoft.com/office/drawing/2014/main" id="{B2DAF81F-6A45-4253-518F-7F1D9FDC806E}"/>
              </a:ext>
            </a:extLst>
          </p:cNvPr>
          <p:cNvSpPr txBox="1"/>
          <p:nvPr/>
        </p:nvSpPr>
        <p:spPr>
          <a:xfrm>
            <a:off x="3461865" y="1485595"/>
            <a:ext cx="4609962" cy="523220"/>
          </a:xfrm>
          <a:prstGeom prst="rect">
            <a:avLst/>
          </a:prstGeom>
          <a:noFill/>
        </p:spPr>
        <p:txBody>
          <a:bodyPr wrap="square" rtlCol="0">
            <a:spAutoFit/>
          </a:bodyPr>
          <a:lstStyle/>
          <a:p>
            <a:pPr algn="ctr"/>
            <a:r>
              <a:rPr lang="fr-FR" sz="2800" b="1" dirty="0">
                <a:latin typeface="Avenir" panose="02000503020000020003" pitchFamily="2" charset="0"/>
              </a:rPr>
              <a:t>LE TRAVAIL-TÂCHE</a:t>
            </a:r>
          </a:p>
        </p:txBody>
      </p:sp>
      <p:sp>
        <p:nvSpPr>
          <p:cNvPr id="17" name="ZoneTexte 16">
            <a:extLst>
              <a:ext uri="{FF2B5EF4-FFF2-40B4-BE49-F238E27FC236}">
                <a16:creationId xmlns:a16="http://schemas.microsoft.com/office/drawing/2014/main" id="{097E94FD-EB64-724D-9D59-B7651B369194}"/>
              </a:ext>
            </a:extLst>
          </p:cNvPr>
          <p:cNvSpPr txBox="1"/>
          <p:nvPr/>
        </p:nvSpPr>
        <p:spPr>
          <a:xfrm>
            <a:off x="244060" y="2395944"/>
            <a:ext cx="3362816" cy="2954655"/>
          </a:xfrm>
          <a:prstGeom prst="rect">
            <a:avLst/>
          </a:prstGeom>
          <a:noFill/>
        </p:spPr>
        <p:txBody>
          <a:bodyPr wrap="square" rtlCol="0">
            <a:spAutoFit/>
          </a:bodyPr>
          <a:lstStyle/>
          <a:p>
            <a:pPr marL="457200" indent="-457200" algn="l">
              <a:buFontTx/>
              <a:buChar char="-"/>
            </a:pPr>
            <a:r>
              <a:rPr lang="fr-CA" sz="1400" dirty="0">
                <a:solidFill>
                  <a:schemeClr val="tx1"/>
                </a:solidFill>
                <a:latin typeface="Calibri" panose="020F0502020204030204" pitchFamily="34" charset="0"/>
                <a:cs typeface="Calibri" panose="020F0502020204030204" pitchFamily="34" charset="0"/>
              </a:rPr>
              <a:t>La violence physique ou psychologique, violence conjugale, familiale ou à caractère sexuel</a:t>
            </a:r>
          </a:p>
          <a:p>
            <a:pPr marL="457200" indent="-457200" algn="l">
              <a:buFontTx/>
              <a:buChar char="-"/>
            </a:pPr>
            <a:r>
              <a:rPr lang="fr-CA" sz="1400" dirty="0">
                <a:solidFill>
                  <a:schemeClr val="tx1"/>
                </a:solidFill>
                <a:latin typeface="Calibri" panose="020F0502020204030204" pitchFamily="34" charset="0"/>
                <a:cs typeface="Calibri" panose="020F0502020204030204" pitchFamily="34" charset="0"/>
              </a:rPr>
              <a:t>Le harcèlement psychologique ou sexuel</a:t>
            </a:r>
          </a:p>
          <a:p>
            <a:pPr marL="457200" indent="-457200" algn="l">
              <a:buFontTx/>
              <a:buChar char="-"/>
            </a:pPr>
            <a:r>
              <a:rPr lang="fr-CA" sz="1400" dirty="0">
                <a:solidFill>
                  <a:schemeClr val="tx1"/>
                </a:solidFill>
                <a:latin typeface="Calibri" panose="020F0502020204030204" pitchFamily="34" charset="0"/>
                <a:cs typeface="Calibri" panose="020F0502020204030204" pitchFamily="34" charset="0"/>
              </a:rPr>
              <a:t>Le manque de respect ou l’incivilité</a:t>
            </a:r>
          </a:p>
          <a:p>
            <a:pPr marL="457200" indent="-457200" algn="l">
              <a:buFontTx/>
              <a:buChar char="-"/>
            </a:pPr>
            <a:r>
              <a:rPr lang="fr-CA" sz="1400" dirty="0">
                <a:solidFill>
                  <a:schemeClr val="tx1"/>
                </a:solidFill>
                <a:latin typeface="Calibri" panose="020F0502020204030204" pitchFamily="34" charset="0"/>
                <a:cs typeface="Calibri" panose="020F0502020204030204" pitchFamily="34" charset="0"/>
              </a:rPr>
              <a:t>L’exposition à des événements traumatiques</a:t>
            </a:r>
          </a:p>
          <a:p>
            <a:pPr marL="457200" indent="-457200" algn="l">
              <a:buFontTx/>
              <a:buChar char="-"/>
            </a:pPr>
            <a:r>
              <a:rPr lang="fr-CA" sz="1400" dirty="0">
                <a:solidFill>
                  <a:schemeClr val="tx1"/>
                </a:solidFill>
                <a:latin typeface="Calibri" panose="020F0502020204030204" pitchFamily="34" charset="0"/>
                <a:cs typeface="Calibri" panose="020F0502020204030204" pitchFamily="34" charset="0"/>
              </a:rPr>
              <a:t>La charge de travail élevée </a:t>
            </a:r>
          </a:p>
          <a:p>
            <a:pPr marL="342900" indent="-342900" algn="l">
              <a:buFontTx/>
              <a:buChar char="-"/>
            </a:pPr>
            <a:r>
              <a:rPr lang="fr-CA" sz="1400" dirty="0">
                <a:solidFill>
                  <a:schemeClr val="tx1"/>
                </a:solidFill>
                <a:latin typeface="Calibri" panose="020F0502020204030204" pitchFamily="34" charset="0"/>
                <a:cs typeface="Calibri" panose="020F0502020204030204" pitchFamily="34" charset="0"/>
              </a:rPr>
              <a:t>L’autonomie décisionnelle</a:t>
            </a:r>
          </a:p>
          <a:p>
            <a:pPr marL="342900" indent="-342900" algn="l">
              <a:buFontTx/>
              <a:buChar char="-"/>
            </a:pPr>
            <a:r>
              <a:rPr lang="fr-CA" sz="1400" dirty="0">
                <a:solidFill>
                  <a:schemeClr val="tx1"/>
                </a:solidFill>
                <a:latin typeface="Calibri" panose="020F0502020204030204" pitchFamily="34" charset="0"/>
                <a:cs typeface="Calibri" panose="020F0502020204030204" pitchFamily="34" charset="0"/>
              </a:rPr>
              <a:t>La reconnaissance au travail</a:t>
            </a:r>
          </a:p>
          <a:p>
            <a:pPr marL="342900" indent="-342900" algn="l">
              <a:buFontTx/>
              <a:buChar char="-"/>
            </a:pPr>
            <a:r>
              <a:rPr lang="fr-CA" sz="1400" dirty="0">
                <a:solidFill>
                  <a:schemeClr val="tx1"/>
                </a:solidFill>
                <a:latin typeface="Calibri" panose="020F0502020204030204" pitchFamily="34" charset="0"/>
                <a:cs typeface="Calibri" panose="020F0502020204030204" pitchFamily="34" charset="0"/>
              </a:rPr>
              <a:t>L’information et la communication </a:t>
            </a:r>
          </a:p>
          <a:p>
            <a:endParaRPr lang="fr-FR" dirty="0"/>
          </a:p>
        </p:txBody>
      </p:sp>
    </p:spTree>
    <p:extLst>
      <p:ext uri="{BB962C8B-B14F-4D97-AF65-F5344CB8AC3E}">
        <p14:creationId xmlns:p14="http://schemas.microsoft.com/office/powerpoint/2010/main" val="2336786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POUR LE DIRE AUTREMENT</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Ellipse 1">
            <a:extLst>
              <a:ext uri="{FF2B5EF4-FFF2-40B4-BE49-F238E27FC236}">
                <a16:creationId xmlns:a16="http://schemas.microsoft.com/office/drawing/2014/main" id="{D896326D-036E-6A49-B558-FB524714675C}"/>
              </a:ext>
            </a:extLst>
          </p:cNvPr>
          <p:cNvSpPr/>
          <p:nvPr/>
        </p:nvSpPr>
        <p:spPr>
          <a:xfrm>
            <a:off x="4850947" y="3054505"/>
            <a:ext cx="1828800" cy="161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CONFLIT</a:t>
            </a:r>
          </a:p>
        </p:txBody>
      </p:sp>
      <p:sp>
        <p:nvSpPr>
          <p:cNvPr id="4" name="Ellipse 3">
            <a:extLst>
              <a:ext uri="{FF2B5EF4-FFF2-40B4-BE49-F238E27FC236}">
                <a16:creationId xmlns:a16="http://schemas.microsoft.com/office/drawing/2014/main" id="{1CA51AAF-73DF-374E-8863-08C31BFA4E30}"/>
              </a:ext>
            </a:extLst>
          </p:cNvPr>
          <p:cNvSpPr/>
          <p:nvPr/>
        </p:nvSpPr>
        <p:spPr>
          <a:xfrm>
            <a:off x="3079297" y="1807029"/>
            <a:ext cx="1450521" cy="1322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Objectifs</a:t>
            </a:r>
          </a:p>
        </p:txBody>
      </p:sp>
      <p:sp>
        <p:nvSpPr>
          <p:cNvPr id="8" name="Ellipse 7">
            <a:extLst>
              <a:ext uri="{FF2B5EF4-FFF2-40B4-BE49-F238E27FC236}">
                <a16:creationId xmlns:a16="http://schemas.microsoft.com/office/drawing/2014/main" id="{EF5CFCE0-2BD4-8C49-BF4C-000E1BAFED25}"/>
              </a:ext>
            </a:extLst>
          </p:cNvPr>
          <p:cNvSpPr/>
          <p:nvPr/>
        </p:nvSpPr>
        <p:spPr>
          <a:xfrm>
            <a:off x="7000877" y="1834243"/>
            <a:ext cx="1450520" cy="1322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Moyens</a:t>
            </a:r>
          </a:p>
        </p:txBody>
      </p:sp>
      <p:sp>
        <p:nvSpPr>
          <p:cNvPr id="9" name="Ellipse 8">
            <a:extLst>
              <a:ext uri="{FF2B5EF4-FFF2-40B4-BE49-F238E27FC236}">
                <a16:creationId xmlns:a16="http://schemas.microsoft.com/office/drawing/2014/main" id="{5C1623F7-BC5A-8D4F-BA2D-5EBE408C4362}"/>
              </a:ext>
            </a:extLst>
          </p:cNvPr>
          <p:cNvSpPr/>
          <p:nvPr/>
        </p:nvSpPr>
        <p:spPr>
          <a:xfrm>
            <a:off x="5040086" y="1396590"/>
            <a:ext cx="1450521" cy="132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Tâches</a:t>
            </a:r>
          </a:p>
        </p:txBody>
      </p:sp>
      <p:sp>
        <p:nvSpPr>
          <p:cNvPr id="10" name="Ellipse 9">
            <a:extLst>
              <a:ext uri="{FF2B5EF4-FFF2-40B4-BE49-F238E27FC236}">
                <a16:creationId xmlns:a16="http://schemas.microsoft.com/office/drawing/2014/main" id="{2B49518D-367C-F64D-B497-987ABCC46F4E}"/>
              </a:ext>
            </a:extLst>
          </p:cNvPr>
          <p:cNvSpPr/>
          <p:nvPr/>
        </p:nvSpPr>
        <p:spPr>
          <a:xfrm>
            <a:off x="3079297" y="4491530"/>
            <a:ext cx="1450521" cy="1322603"/>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lumMod val="50000"/>
                  </a:schemeClr>
                </a:solidFill>
              </a:rPr>
              <a:t>Objectifs</a:t>
            </a:r>
          </a:p>
        </p:txBody>
      </p:sp>
      <p:sp>
        <p:nvSpPr>
          <p:cNvPr id="11" name="Ellipse 10">
            <a:extLst>
              <a:ext uri="{FF2B5EF4-FFF2-40B4-BE49-F238E27FC236}">
                <a16:creationId xmlns:a16="http://schemas.microsoft.com/office/drawing/2014/main" id="{B702CF15-331A-CB42-B6F8-4A86ABD4350A}"/>
              </a:ext>
            </a:extLst>
          </p:cNvPr>
          <p:cNvSpPr/>
          <p:nvPr/>
        </p:nvSpPr>
        <p:spPr>
          <a:xfrm>
            <a:off x="6969359" y="4576895"/>
            <a:ext cx="1450521" cy="1322603"/>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lumMod val="50000"/>
                  </a:schemeClr>
                </a:solidFill>
              </a:rPr>
              <a:t>Moyens</a:t>
            </a:r>
          </a:p>
        </p:txBody>
      </p:sp>
      <p:sp>
        <p:nvSpPr>
          <p:cNvPr id="12" name="Ellipse 11">
            <a:extLst>
              <a:ext uri="{FF2B5EF4-FFF2-40B4-BE49-F238E27FC236}">
                <a16:creationId xmlns:a16="http://schemas.microsoft.com/office/drawing/2014/main" id="{D45890C4-4E58-3B42-90F3-56678243DC5A}"/>
              </a:ext>
            </a:extLst>
          </p:cNvPr>
          <p:cNvSpPr/>
          <p:nvPr/>
        </p:nvSpPr>
        <p:spPr>
          <a:xfrm>
            <a:off x="5040086" y="5088030"/>
            <a:ext cx="1450521" cy="1322605"/>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lumMod val="50000"/>
                  </a:schemeClr>
                </a:solidFill>
              </a:rPr>
              <a:t>Tâches</a:t>
            </a:r>
          </a:p>
        </p:txBody>
      </p:sp>
      <p:cxnSp>
        <p:nvCxnSpPr>
          <p:cNvPr id="6" name="Connecteur droit 5">
            <a:extLst>
              <a:ext uri="{FF2B5EF4-FFF2-40B4-BE49-F238E27FC236}">
                <a16:creationId xmlns:a16="http://schemas.microsoft.com/office/drawing/2014/main" id="{E4D73511-6485-E54C-A594-BE919B7E0B9F}"/>
              </a:ext>
            </a:extLst>
          </p:cNvPr>
          <p:cNvCxnSpPr>
            <a:cxnSpLocks/>
          </p:cNvCxnSpPr>
          <p:nvPr/>
        </p:nvCxnSpPr>
        <p:spPr>
          <a:xfrm>
            <a:off x="440574" y="3722914"/>
            <a:ext cx="21393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6861A082-DE6D-3841-B84D-9DCF43CC6FDD}"/>
              </a:ext>
            </a:extLst>
          </p:cNvPr>
          <p:cNvSpPr txBox="1"/>
          <p:nvPr/>
        </p:nvSpPr>
        <p:spPr>
          <a:xfrm>
            <a:off x="608238" y="3054505"/>
            <a:ext cx="1654940" cy="369332"/>
          </a:xfrm>
          <a:prstGeom prst="rect">
            <a:avLst/>
          </a:prstGeom>
          <a:noFill/>
        </p:spPr>
        <p:txBody>
          <a:bodyPr wrap="none" rtlCol="0">
            <a:spAutoFit/>
          </a:bodyPr>
          <a:lstStyle/>
          <a:p>
            <a:r>
              <a:rPr lang="fr-FR" dirty="0"/>
              <a:t>Selon la gestion</a:t>
            </a:r>
          </a:p>
        </p:txBody>
      </p:sp>
      <p:sp>
        <p:nvSpPr>
          <p:cNvPr id="19" name="ZoneTexte 18">
            <a:extLst>
              <a:ext uri="{FF2B5EF4-FFF2-40B4-BE49-F238E27FC236}">
                <a16:creationId xmlns:a16="http://schemas.microsoft.com/office/drawing/2014/main" id="{683DA8DF-4214-6C47-AF16-E867963314D7}"/>
              </a:ext>
            </a:extLst>
          </p:cNvPr>
          <p:cNvSpPr txBox="1"/>
          <p:nvPr/>
        </p:nvSpPr>
        <p:spPr>
          <a:xfrm>
            <a:off x="557892" y="4122198"/>
            <a:ext cx="1713611" cy="369332"/>
          </a:xfrm>
          <a:prstGeom prst="rect">
            <a:avLst/>
          </a:prstGeom>
          <a:noFill/>
        </p:spPr>
        <p:txBody>
          <a:bodyPr wrap="none" rtlCol="0">
            <a:spAutoFit/>
          </a:bodyPr>
          <a:lstStyle/>
          <a:p>
            <a:r>
              <a:rPr lang="fr-FR" dirty="0"/>
              <a:t>Selon le collectif</a:t>
            </a:r>
          </a:p>
        </p:txBody>
      </p:sp>
      <p:cxnSp>
        <p:nvCxnSpPr>
          <p:cNvPr id="17" name="Connecteur droit avec flèche 16">
            <a:extLst>
              <a:ext uri="{FF2B5EF4-FFF2-40B4-BE49-F238E27FC236}">
                <a16:creationId xmlns:a16="http://schemas.microsoft.com/office/drawing/2014/main" id="{C3A77B58-D22B-5949-A5F7-6A6AD217CADF}"/>
              </a:ext>
            </a:extLst>
          </p:cNvPr>
          <p:cNvCxnSpPr>
            <a:stCxn id="9" idx="4"/>
            <a:endCxn id="2" idx="0"/>
          </p:cNvCxnSpPr>
          <p:nvPr/>
        </p:nvCxnSpPr>
        <p:spPr>
          <a:xfrm>
            <a:off x="5765347" y="2719190"/>
            <a:ext cx="0" cy="335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0AB0A279-FA86-3142-800C-62E3BBC680B6}"/>
              </a:ext>
            </a:extLst>
          </p:cNvPr>
          <p:cNvCxnSpPr>
            <a:cxnSpLocks/>
            <a:endCxn id="2" idx="7"/>
          </p:cNvCxnSpPr>
          <p:nvPr/>
        </p:nvCxnSpPr>
        <p:spPr>
          <a:xfrm flipH="1">
            <a:off x="6411925" y="2872652"/>
            <a:ext cx="795780" cy="41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0521DD06-BBC6-E942-A49D-89DF2ED02AF8}"/>
              </a:ext>
            </a:extLst>
          </p:cNvPr>
          <p:cNvCxnSpPr>
            <a:cxnSpLocks/>
            <a:stCxn id="4" idx="5"/>
            <a:endCxn id="2" idx="1"/>
          </p:cNvCxnSpPr>
          <p:nvPr/>
        </p:nvCxnSpPr>
        <p:spPr>
          <a:xfrm>
            <a:off x="4317394" y="2935943"/>
            <a:ext cx="801375" cy="355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E4DA1E33-0B49-C84C-A441-55A88505983F}"/>
              </a:ext>
            </a:extLst>
          </p:cNvPr>
          <p:cNvCxnSpPr>
            <a:cxnSpLocks/>
            <a:endCxn id="2" idx="3"/>
          </p:cNvCxnSpPr>
          <p:nvPr/>
        </p:nvCxnSpPr>
        <p:spPr>
          <a:xfrm flipV="1">
            <a:off x="4343078" y="4434298"/>
            <a:ext cx="775691" cy="352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389CA0F1-CA80-4D41-9087-7486C26B5626}"/>
              </a:ext>
            </a:extLst>
          </p:cNvPr>
          <p:cNvCxnSpPr>
            <a:cxnSpLocks/>
            <a:stCxn id="12" idx="0"/>
            <a:endCxn id="2" idx="4"/>
          </p:cNvCxnSpPr>
          <p:nvPr/>
        </p:nvCxnSpPr>
        <p:spPr>
          <a:xfrm flipV="1">
            <a:off x="5765347" y="4671033"/>
            <a:ext cx="0" cy="416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DFE405A6-DB3B-1641-BC88-91A9CD237866}"/>
              </a:ext>
            </a:extLst>
          </p:cNvPr>
          <p:cNvCxnSpPr>
            <a:cxnSpLocks/>
            <a:stCxn id="11" idx="1"/>
            <a:endCxn id="2" idx="5"/>
          </p:cNvCxnSpPr>
          <p:nvPr/>
        </p:nvCxnSpPr>
        <p:spPr>
          <a:xfrm flipH="1" flipV="1">
            <a:off x="6411925" y="4434298"/>
            <a:ext cx="769858" cy="336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007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2" name="Espace réservé du contenu 5"/>
          <p:cNvGrpSpPr/>
          <p:nvPr/>
        </p:nvGrpSpPr>
        <p:grpSpPr>
          <a:xfrm>
            <a:off x="2757084" y="1759331"/>
            <a:ext cx="8089901" cy="430489"/>
            <a:chOff x="0" y="0"/>
            <a:chExt cx="8089900" cy="430488"/>
          </a:xfrm>
        </p:grpSpPr>
        <p:sp>
          <p:nvSpPr>
            <p:cNvPr id="290" name="Rectangle"/>
            <p:cNvSpPr/>
            <p:nvPr/>
          </p:nvSpPr>
          <p:spPr>
            <a:xfrm>
              <a:off x="0" y="0"/>
              <a:ext cx="8089900" cy="430488"/>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2000">
                  <a:solidFill>
                    <a:srgbClr val="242156"/>
                  </a:solidFill>
                </a:defRPr>
              </a:pPr>
              <a:endParaRPr sz="2000"/>
            </a:p>
          </p:txBody>
        </p:sp>
        <p:sp>
          <p:nvSpPr>
            <p:cNvPr id="291" name="LES FACTEURS DE RISQUES"/>
            <p:cNvSpPr txBox="1"/>
            <p:nvPr/>
          </p:nvSpPr>
          <p:spPr>
            <a:xfrm>
              <a:off x="0" y="0"/>
              <a:ext cx="808990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just">
                <a:spcBef>
                  <a:spcPts val="600"/>
                </a:spcBef>
                <a:defRPr sz="2000">
                  <a:solidFill>
                    <a:srgbClr val="242156"/>
                  </a:solidFill>
                </a:defRPr>
              </a:lvl1pPr>
            </a:lstStyle>
            <a:p>
              <a:r>
                <a:t>LES FACTEURS DE RISQUES</a:t>
              </a:r>
            </a:p>
          </p:txBody>
        </p:sp>
      </p:grpSp>
      <p:grpSp>
        <p:nvGrpSpPr>
          <p:cNvPr id="311" name="Grouper 7"/>
          <p:cNvGrpSpPr/>
          <p:nvPr/>
        </p:nvGrpSpPr>
        <p:grpSpPr>
          <a:xfrm>
            <a:off x="2865735" y="2146852"/>
            <a:ext cx="8608644" cy="1364977"/>
            <a:chOff x="-2" y="-2"/>
            <a:chExt cx="8608642" cy="1364976"/>
          </a:xfrm>
        </p:grpSpPr>
        <p:grpSp>
          <p:nvGrpSpPr>
            <p:cNvPr id="295" name="Rectangle 2"/>
            <p:cNvGrpSpPr/>
            <p:nvPr/>
          </p:nvGrpSpPr>
          <p:grpSpPr>
            <a:xfrm>
              <a:off x="-2" y="-2"/>
              <a:ext cx="2756456" cy="450576"/>
              <a:chOff x="-1" y="-1"/>
              <a:chExt cx="2756454" cy="450575"/>
            </a:xfrm>
          </p:grpSpPr>
          <p:sp>
            <p:nvSpPr>
              <p:cNvPr id="293" name="Rectangle"/>
              <p:cNvSpPr/>
              <p:nvPr/>
            </p:nvSpPr>
            <p:spPr>
              <a:xfrm>
                <a:off x="-1" y="-1"/>
                <a:ext cx="2756454" cy="450575"/>
              </a:xfrm>
              <a:prstGeom prst="rect">
                <a:avLst/>
              </a:prstGeom>
              <a:noFill/>
              <a:ln w="28575" cap="flat">
                <a:solidFill>
                  <a:srgbClr val="FED743"/>
                </a:solidFill>
                <a:prstDash val="dash"/>
                <a:round/>
              </a:ln>
              <a:effectLst/>
            </p:spPr>
            <p:txBody>
              <a:bodyPr wrap="square" lIns="45719" tIns="45719" rIns="45719" bIns="45719" numCol="1" anchor="t">
                <a:noAutofit/>
              </a:bodyPr>
              <a:lstStyle/>
              <a:p>
                <a:pPr algn="ctr">
                  <a:defRPr>
                    <a:solidFill>
                      <a:srgbClr val="242156"/>
                    </a:solidFill>
                  </a:defRPr>
                </a:pPr>
                <a:endParaRPr/>
              </a:p>
            </p:txBody>
          </p:sp>
          <p:sp>
            <p:nvSpPr>
              <p:cNvPr id="294" name="Autonomie"/>
              <p:cNvSpPr txBox="1"/>
              <p:nvPr/>
            </p:nvSpPr>
            <p:spPr>
              <a:xfrm>
                <a:off x="-1" y="-1"/>
                <a:ext cx="2756454"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Autonomie</a:t>
                </a:r>
              </a:p>
            </p:txBody>
          </p:sp>
        </p:grpSp>
        <p:grpSp>
          <p:nvGrpSpPr>
            <p:cNvPr id="298" name="Rectangle 15"/>
            <p:cNvGrpSpPr/>
            <p:nvPr/>
          </p:nvGrpSpPr>
          <p:grpSpPr>
            <a:xfrm>
              <a:off x="-2" y="609598"/>
              <a:ext cx="2756456" cy="755376"/>
              <a:chOff x="-1" y="-1"/>
              <a:chExt cx="2756454" cy="755375"/>
            </a:xfrm>
          </p:grpSpPr>
          <p:sp>
            <p:nvSpPr>
              <p:cNvPr id="296" name="Rectangle"/>
              <p:cNvSpPr/>
              <p:nvPr/>
            </p:nvSpPr>
            <p:spPr>
              <a:xfrm>
                <a:off x="-1" y="-1"/>
                <a:ext cx="2756454" cy="755375"/>
              </a:xfrm>
              <a:prstGeom prst="rect">
                <a:avLst/>
              </a:prstGeom>
              <a:noFill/>
              <a:ln w="28575" cap="flat">
                <a:solidFill>
                  <a:srgbClr val="F6727F"/>
                </a:solidFill>
                <a:prstDash val="dash"/>
                <a:round/>
              </a:ln>
              <a:effectLst/>
            </p:spPr>
            <p:txBody>
              <a:bodyPr wrap="square" lIns="45719" tIns="45719" rIns="45719" bIns="45719" numCol="1" anchor="t">
                <a:noAutofit/>
              </a:bodyPr>
              <a:lstStyle/>
              <a:p>
                <a:pPr algn="ctr">
                  <a:defRPr sz="1600">
                    <a:solidFill>
                      <a:srgbClr val="242156"/>
                    </a:solidFill>
                  </a:defRPr>
                </a:pPr>
                <a:endParaRPr sz="1600"/>
              </a:p>
            </p:txBody>
          </p:sp>
          <p:sp>
            <p:nvSpPr>
              <p:cNvPr id="297" name="Intensité du travail et temps de travail"/>
              <p:cNvSpPr txBox="1"/>
              <p:nvPr/>
            </p:nvSpPr>
            <p:spPr>
              <a:xfrm>
                <a:off x="-1" y="-1"/>
                <a:ext cx="2756454" cy="707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Intensité du travail et temps de travail</a:t>
                </a:r>
              </a:p>
            </p:txBody>
          </p:sp>
        </p:grpSp>
        <p:grpSp>
          <p:nvGrpSpPr>
            <p:cNvPr id="301" name="Rectangle 16"/>
            <p:cNvGrpSpPr/>
            <p:nvPr/>
          </p:nvGrpSpPr>
          <p:grpSpPr>
            <a:xfrm>
              <a:off x="2915474" y="-2"/>
              <a:ext cx="2756456" cy="742124"/>
              <a:chOff x="-1" y="-1"/>
              <a:chExt cx="2756454" cy="742123"/>
            </a:xfrm>
          </p:grpSpPr>
          <p:sp>
            <p:nvSpPr>
              <p:cNvPr id="299" name="Rectangle"/>
              <p:cNvSpPr/>
              <p:nvPr/>
            </p:nvSpPr>
            <p:spPr>
              <a:xfrm>
                <a:off x="-1" y="-1"/>
                <a:ext cx="2756454" cy="742123"/>
              </a:xfrm>
              <a:prstGeom prst="rect">
                <a:avLst/>
              </a:prstGeom>
              <a:noFill/>
              <a:ln w="28575" cap="flat">
                <a:solidFill>
                  <a:srgbClr val="63C8C4"/>
                </a:solidFill>
                <a:prstDash val="dash"/>
                <a:round/>
              </a:ln>
              <a:effectLst/>
            </p:spPr>
            <p:txBody>
              <a:bodyPr wrap="square" lIns="45719" tIns="45719" rIns="45719" bIns="45719" numCol="1" anchor="t">
                <a:noAutofit/>
              </a:bodyPr>
              <a:lstStyle/>
              <a:p>
                <a:pPr algn="ctr">
                  <a:defRPr>
                    <a:solidFill>
                      <a:srgbClr val="242156"/>
                    </a:solidFill>
                  </a:defRPr>
                </a:pPr>
                <a:endParaRPr/>
              </a:p>
            </p:txBody>
          </p:sp>
          <p:sp>
            <p:nvSpPr>
              <p:cNvPr id="300" name="Rapports sociaux au travail"/>
              <p:cNvSpPr txBox="1"/>
              <p:nvPr/>
            </p:nvSpPr>
            <p:spPr>
              <a:xfrm>
                <a:off x="-1" y="-1"/>
                <a:ext cx="2756454" cy="707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Rapports sociaux au travail</a:t>
                </a:r>
              </a:p>
            </p:txBody>
          </p:sp>
        </p:grpSp>
        <p:grpSp>
          <p:nvGrpSpPr>
            <p:cNvPr id="304" name="Rectangle 17"/>
            <p:cNvGrpSpPr/>
            <p:nvPr/>
          </p:nvGrpSpPr>
          <p:grpSpPr>
            <a:xfrm>
              <a:off x="2915474" y="901146"/>
              <a:ext cx="2756456" cy="463828"/>
              <a:chOff x="-1" y="-1"/>
              <a:chExt cx="2756454" cy="463826"/>
            </a:xfrm>
          </p:grpSpPr>
          <p:sp>
            <p:nvSpPr>
              <p:cNvPr id="302" name="Rectangle"/>
              <p:cNvSpPr/>
              <p:nvPr/>
            </p:nvSpPr>
            <p:spPr>
              <a:xfrm>
                <a:off x="-1" y="-1"/>
                <a:ext cx="2756454" cy="463826"/>
              </a:xfrm>
              <a:prstGeom prst="rect">
                <a:avLst/>
              </a:prstGeom>
              <a:noFill/>
              <a:ln w="28575" cap="flat">
                <a:solidFill>
                  <a:srgbClr val="FED743"/>
                </a:solidFill>
                <a:prstDash val="dash"/>
                <a:round/>
              </a:ln>
              <a:effectLst/>
            </p:spPr>
            <p:txBody>
              <a:bodyPr wrap="square" lIns="45719" tIns="45719" rIns="45719" bIns="45719" numCol="1" anchor="t">
                <a:noAutofit/>
              </a:bodyPr>
              <a:lstStyle/>
              <a:p>
                <a:pPr algn="ctr">
                  <a:defRPr sz="1600">
                    <a:solidFill>
                      <a:srgbClr val="242156"/>
                    </a:solidFill>
                  </a:defRPr>
                </a:pPr>
                <a:endParaRPr sz="1600"/>
              </a:p>
            </p:txBody>
          </p:sp>
          <p:sp>
            <p:nvSpPr>
              <p:cNvPr id="303" name="Conflits de valeurs"/>
              <p:cNvSpPr txBox="1"/>
              <p:nvPr/>
            </p:nvSpPr>
            <p:spPr>
              <a:xfrm>
                <a:off x="-1" y="-1"/>
                <a:ext cx="2756454" cy="400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Conflits de valeurs</a:t>
                </a:r>
              </a:p>
            </p:txBody>
          </p:sp>
        </p:grpSp>
        <p:grpSp>
          <p:nvGrpSpPr>
            <p:cNvPr id="307" name="Rectangle 18"/>
            <p:cNvGrpSpPr/>
            <p:nvPr/>
          </p:nvGrpSpPr>
          <p:grpSpPr>
            <a:xfrm>
              <a:off x="5852185" y="-1"/>
              <a:ext cx="2756455" cy="450575"/>
              <a:chOff x="0" y="0"/>
              <a:chExt cx="2756453" cy="450574"/>
            </a:xfrm>
          </p:grpSpPr>
          <p:sp>
            <p:nvSpPr>
              <p:cNvPr id="305" name="Rectangle"/>
              <p:cNvSpPr/>
              <p:nvPr/>
            </p:nvSpPr>
            <p:spPr>
              <a:xfrm>
                <a:off x="0" y="0"/>
                <a:ext cx="2756453" cy="450574"/>
              </a:xfrm>
              <a:prstGeom prst="rect">
                <a:avLst/>
              </a:prstGeom>
              <a:noFill/>
              <a:ln w="28575" cap="flat">
                <a:solidFill>
                  <a:srgbClr val="F6727F"/>
                </a:solidFill>
                <a:prstDash val="dash"/>
                <a:round/>
              </a:ln>
              <a:effectLst/>
            </p:spPr>
            <p:txBody>
              <a:bodyPr wrap="square" lIns="45719" tIns="45719" rIns="45719" bIns="45719" numCol="1" anchor="t">
                <a:noAutofit/>
              </a:bodyPr>
              <a:lstStyle/>
              <a:p>
                <a:pPr algn="ctr">
                  <a:defRPr>
                    <a:solidFill>
                      <a:srgbClr val="242156"/>
                    </a:solidFill>
                  </a:defRPr>
                </a:pPr>
                <a:endParaRPr/>
              </a:p>
            </p:txBody>
          </p:sp>
          <p:sp>
            <p:nvSpPr>
              <p:cNvPr id="306" name="Exigences émotionnelles"/>
              <p:cNvSpPr txBox="1"/>
              <p:nvPr/>
            </p:nvSpPr>
            <p:spPr>
              <a:xfrm>
                <a:off x="0" y="0"/>
                <a:ext cx="2756453"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a:solidFill>
                      <a:srgbClr val="242156"/>
                    </a:solidFill>
                  </a:defRPr>
                </a:lvl1pPr>
              </a:lstStyle>
              <a:p>
                <a:r>
                  <a:t>Exigences émotionnelles</a:t>
                </a:r>
              </a:p>
            </p:txBody>
          </p:sp>
        </p:grpSp>
        <p:grpSp>
          <p:nvGrpSpPr>
            <p:cNvPr id="310" name="Rectangle 19"/>
            <p:cNvGrpSpPr/>
            <p:nvPr/>
          </p:nvGrpSpPr>
          <p:grpSpPr>
            <a:xfrm>
              <a:off x="5852184" y="609598"/>
              <a:ext cx="2756456" cy="755376"/>
              <a:chOff x="-1" y="-1"/>
              <a:chExt cx="2756454" cy="755375"/>
            </a:xfrm>
          </p:grpSpPr>
          <p:sp>
            <p:nvSpPr>
              <p:cNvPr id="308" name="Rectangle"/>
              <p:cNvSpPr/>
              <p:nvPr/>
            </p:nvSpPr>
            <p:spPr>
              <a:xfrm>
                <a:off x="-1" y="-1"/>
                <a:ext cx="2756454" cy="755375"/>
              </a:xfrm>
              <a:prstGeom prst="rect">
                <a:avLst/>
              </a:prstGeom>
              <a:noFill/>
              <a:ln w="28575" cap="flat">
                <a:solidFill>
                  <a:srgbClr val="63C8C4"/>
                </a:solidFill>
                <a:prstDash val="dash"/>
                <a:round/>
              </a:ln>
              <a:effectLst/>
            </p:spPr>
            <p:txBody>
              <a:bodyPr wrap="square" lIns="45719" tIns="45719" rIns="45719" bIns="45719" numCol="1" anchor="t">
                <a:noAutofit/>
              </a:bodyPr>
              <a:lstStyle/>
              <a:p>
                <a:pPr algn="ctr">
                  <a:defRPr sz="1600">
                    <a:solidFill>
                      <a:srgbClr val="242156"/>
                    </a:solidFill>
                  </a:defRPr>
                </a:pPr>
                <a:endParaRPr sz="1600"/>
              </a:p>
            </p:txBody>
          </p:sp>
          <p:sp>
            <p:nvSpPr>
              <p:cNvPr id="309" name="Insécurité de la situation de travail"/>
              <p:cNvSpPr txBox="1"/>
              <p:nvPr/>
            </p:nvSpPr>
            <p:spPr>
              <a:xfrm>
                <a:off x="-1" y="-1"/>
                <a:ext cx="2756454" cy="707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Insécurité de la situation de travail</a:t>
                </a:r>
              </a:p>
            </p:txBody>
          </p:sp>
        </p:grpSp>
      </p:grpSp>
      <p:sp>
        <p:nvSpPr>
          <p:cNvPr id="312" name="Accolade ouvrante 6"/>
          <p:cNvSpPr/>
          <p:nvPr/>
        </p:nvSpPr>
        <p:spPr>
          <a:xfrm rot="16200000">
            <a:off x="6997780" y="-624365"/>
            <a:ext cx="344555" cy="8704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8"/>
                  <a:pt x="10800" y="21529"/>
                </a:cubicBezTo>
                <a:lnTo>
                  <a:pt x="10800" y="10871"/>
                </a:lnTo>
                <a:cubicBezTo>
                  <a:pt x="10800" y="10832"/>
                  <a:pt x="5965" y="10800"/>
                  <a:pt x="0" y="10800"/>
                </a:cubicBezTo>
                <a:cubicBezTo>
                  <a:pt x="5965" y="10800"/>
                  <a:pt x="10800" y="10768"/>
                  <a:pt x="10800" y="10729"/>
                </a:cubicBezTo>
                <a:lnTo>
                  <a:pt x="10800" y="71"/>
                </a:lnTo>
                <a:cubicBezTo>
                  <a:pt x="10800" y="32"/>
                  <a:pt x="15635" y="0"/>
                  <a:pt x="21600" y="0"/>
                </a:cubicBezTo>
              </a:path>
            </a:pathLst>
          </a:custGeom>
          <a:ln w="25400">
            <a:solidFill>
              <a:srgbClr val="242156"/>
            </a:solidFill>
          </a:ln>
        </p:spPr>
        <p:txBody>
          <a:bodyPr lIns="45719" rIns="45719" anchor="ctr"/>
          <a:lstStyle/>
          <a:p>
            <a:pPr algn="ctr"/>
            <a:endParaRPr/>
          </a:p>
        </p:txBody>
      </p:sp>
      <p:grpSp>
        <p:nvGrpSpPr>
          <p:cNvPr id="315" name="Ellipse 9"/>
          <p:cNvGrpSpPr/>
          <p:nvPr/>
        </p:nvGrpSpPr>
        <p:grpSpPr>
          <a:xfrm>
            <a:off x="3599913" y="4196012"/>
            <a:ext cx="1924207" cy="1111378"/>
            <a:chOff x="-1" y="0"/>
            <a:chExt cx="1924206" cy="1111376"/>
          </a:xfrm>
        </p:grpSpPr>
        <p:sp>
          <p:nvSpPr>
            <p:cNvPr id="313"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14" name="Symptômes dépressifs"/>
            <p:cNvSpPr txBox="1"/>
            <p:nvPr/>
          </p:nvSpPr>
          <p:spPr>
            <a:xfrm>
              <a:off x="281792" y="232523"/>
              <a:ext cx="136061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Symptômes dépressifs</a:t>
              </a:r>
            </a:p>
          </p:txBody>
        </p:sp>
      </p:grpSp>
      <p:grpSp>
        <p:nvGrpSpPr>
          <p:cNvPr id="318" name="Ellipse 33"/>
          <p:cNvGrpSpPr/>
          <p:nvPr/>
        </p:nvGrpSpPr>
        <p:grpSpPr>
          <a:xfrm>
            <a:off x="4902874" y="5561067"/>
            <a:ext cx="1924207" cy="1111377"/>
            <a:chOff x="-1" y="0"/>
            <a:chExt cx="1924206" cy="1111376"/>
          </a:xfrm>
        </p:grpSpPr>
        <p:sp>
          <p:nvSpPr>
            <p:cNvPr id="316"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17" name="Burn out"/>
            <p:cNvSpPr txBox="1"/>
            <p:nvPr/>
          </p:nvSpPr>
          <p:spPr>
            <a:xfrm>
              <a:off x="281792" y="371022"/>
              <a:ext cx="1360619"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Burn out</a:t>
              </a:r>
            </a:p>
          </p:txBody>
        </p:sp>
      </p:grpSp>
      <p:grpSp>
        <p:nvGrpSpPr>
          <p:cNvPr id="321" name="Ellipse 34"/>
          <p:cNvGrpSpPr/>
          <p:nvPr/>
        </p:nvGrpSpPr>
        <p:grpSpPr>
          <a:xfrm>
            <a:off x="7435733" y="5521660"/>
            <a:ext cx="2311986" cy="1190188"/>
            <a:chOff x="0" y="0"/>
            <a:chExt cx="2311984" cy="1190187"/>
          </a:xfrm>
        </p:grpSpPr>
        <p:sp>
          <p:nvSpPr>
            <p:cNvPr id="319" name="Ovale"/>
            <p:cNvSpPr/>
            <p:nvPr/>
          </p:nvSpPr>
          <p:spPr>
            <a:xfrm>
              <a:off x="0" y="0"/>
              <a:ext cx="2311985" cy="1190188"/>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20" name="Détresse psychologique"/>
            <p:cNvSpPr txBox="1"/>
            <p:nvPr/>
          </p:nvSpPr>
          <p:spPr>
            <a:xfrm>
              <a:off x="338582" y="36109"/>
              <a:ext cx="1634821" cy="11179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242156"/>
                  </a:solidFill>
                </a:defRPr>
              </a:lvl1pPr>
            </a:lstStyle>
            <a:p>
              <a:r>
                <a:t>Détresse psychologique</a:t>
              </a:r>
            </a:p>
          </p:txBody>
        </p:sp>
      </p:grpSp>
      <p:grpSp>
        <p:nvGrpSpPr>
          <p:cNvPr id="324" name="Ellipse 35"/>
          <p:cNvGrpSpPr/>
          <p:nvPr/>
        </p:nvGrpSpPr>
        <p:grpSpPr>
          <a:xfrm>
            <a:off x="8818469" y="4196012"/>
            <a:ext cx="2158891" cy="1111378"/>
            <a:chOff x="0" y="0"/>
            <a:chExt cx="2158890" cy="1111376"/>
          </a:xfrm>
        </p:grpSpPr>
        <p:sp>
          <p:nvSpPr>
            <p:cNvPr id="322" name="Ovale"/>
            <p:cNvSpPr/>
            <p:nvPr/>
          </p:nvSpPr>
          <p:spPr>
            <a:xfrm>
              <a:off x="0" y="0"/>
              <a:ext cx="2158890"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23" name="Suicide"/>
            <p:cNvSpPr txBox="1"/>
            <p:nvPr/>
          </p:nvSpPr>
          <p:spPr>
            <a:xfrm>
              <a:off x="316162" y="371023"/>
              <a:ext cx="152656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Suicide</a:t>
              </a:r>
            </a:p>
          </p:txBody>
        </p:sp>
      </p:grpSp>
      <p:sp>
        <p:nvSpPr>
          <p:cNvPr id="337" name="Connecteur droit avec flèche 11"/>
          <p:cNvSpPr/>
          <p:nvPr/>
        </p:nvSpPr>
        <p:spPr>
          <a:xfrm>
            <a:off x="5528467" y="4764690"/>
            <a:ext cx="1472995" cy="19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38100">
            <a:solidFill>
              <a:srgbClr val="F6727F"/>
            </a:solidFill>
            <a:tailEnd type="triangle"/>
          </a:ln>
        </p:spPr>
        <p:txBody>
          <a:bodyPr/>
          <a:lstStyle/>
          <a:p>
            <a:endParaRPr/>
          </a:p>
        </p:txBody>
      </p:sp>
      <p:sp>
        <p:nvSpPr>
          <p:cNvPr id="338" name="Connecteur droit avec flèche 38"/>
          <p:cNvSpPr/>
          <p:nvPr/>
        </p:nvSpPr>
        <p:spPr>
          <a:xfrm>
            <a:off x="6343035" y="4958291"/>
            <a:ext cx="658426" cy="6711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38100">
            <a:solidFill>
              <a:srgbClr val="F6727F"/>
            </a:solidFill>
            <a:tailEnd type="triangle"/>
          </a:ln>
        </p:spPr>
        <p:txBody>
          <a:bodyPr/>
          <a:lstStyle/>
          <a:p>
            <a:endParaRPr/>
          </a:p>
        </p:txBody>
      </p:sp>
      <p:sp>
        <p:nvSpPr>
          <p:cNvPr id="339" name="Connecteur droit avec flèche 41"/>
          <p:cNvSpPr/>
          <p:nvPr/>
        </p:nvSpPr>
        <p:spPr>
          <a:xfrm>
            <a:off x="7343169" y="4948960"/>
            <a:ext cx="650922" cy="608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rgbClr val="F6727F"/>
            </a:solidFill>
            <a:tailEnd type="triangle"/>
          </a:ln>
        </p:spPr>
        <p:txBody>
          <a:bodyPr/>
          <a:lstStyle/>
          <a:p>
            <a:endParaRPr/>
          </a:p>
        </p:txBody>
      </p:sp>
      <p:sp>
        <p:nvSpPr>
          <p:cNvPr id="340" name="Connecteur droit avec flèche 44"/>
          <p:cNvSpPr/>
          <p:nvPr/>
        </p:nvSpPr>
        <p:spPr>
          <a:xfrm>
            <a:off x="7343170" y="4765626"/>
            <a:ext cx="1470879" cy="188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F6727F"/>
            </a:solidFill>
            <a:tailEnd type="triangle"/>
          </a:ln>
        </p:spPr>
        <p:txBody>
          <a:bodyPr/>
          <a:lstStyle/>
          <a:p>
            <a:endParaRPr/>
          </a:p>
        </p:txBody>
      </p:sp>
      <p:grpSp>
        <p:nvGrpSpPr>
          <p:cNvPr id="336" name="Group 4"/>
          <p:cNvGrpSpPr/>
          <p:nvPr/>
        </p:nvGrpSpPr>
        <p:grpSpPr>
          <a:xfrm>
            <a:off x="6823660" y="4020843"/>
            <a:ext cx="692168" cy="1531819"/>
            <a:chOff x="0" y="0"/>
            <a:chExt cx="692167" cy="1531818"/>
          </a:xfrm>
        </p:grpSpPr>
        <p:sp>
          <p:nvSpPr>
            <p:cNvPr id="329" name="Oval 5"/>
            <p:cNvSpPr/>
            <p:nvPr/>
          </p:nvSpPr>
          <p:spPr>
            <a:xfrm>
              <a:off x="182047" y="0"/>
              <a:ext cx="305839" cy="26876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0" name="AutoShape 6"/>
            <p:cNvSpPr/>
            <p:nvPr/>
          </p:nvSpPr>
          <p:spPr>
            <a:xfrm rot="514288">
              <a:off x="41794" y="356686"/>
              <a:ext cx="124190" cy="57014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1" name="AutoShape 7"/>
            <p:cNvSpPr/>
            <p:nvPr/>
          </p:nvSpPr>
          <p:spPr>
            <a:xfrm>
              <a:off x="177722" y="676322"/>
              <a:ext cx="158172"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2" name="AutoShape 8"/>
            <p:cNvSpPr/>
            <p:nvPr/>
          </p:nvSpPr>
          <p:spPr>
            <a:xfrm>
              <a:off x="361225" y="676875"/>
              <a:ext cx="158171"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3" name="AutoShape 9"/>
            <p:cNvSpPr/>
            <p:nvPr/>
          </p:nvSpPr>
          <p:spPr>
            <a:xfrm>
              <a:off x="178958" y="356133"/>
              <a:ext cx="339202" cy="565723"/>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4" name="AutoShape 10"/>
            <p:cNvSpPr/>
            <p:nvPr/>
          </p:nvSpPr>
          <p:spPr>
            <a:xfrm>
              <a:off x="83190" y="298621"/>
              <a:ext cx="528884" cy="2278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5" name="AutoShape 11"/>
            <p:cNvSpPr/>
            <p:nvPr/>
          </p:nvSpPr>
          <p:spPr>
            <a:xfrm rot="21095129">
              <a:off x="526809" y="355027"/>
              <a:ext cx="124190" cy="57180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sp>
        <p:nvSpPr>
          <p:cNvPr id="2" name="Rectangle à coins arrondis 1">
            <a:extLst>
              <a:ext uri="{FF2B5EF4-FFF2-40B4-BE49-F238E27FC236}">
                <a16:creationId xmlns:a16="http://schemas.microsoft.com/office/drawing/2014/main" id="{E111021B-BFBB-D94A-8C1D-5F120C2AE786}"/>
              </a:ext>
            </a:extLst>
          </p:cNvPr>
          <p:cNvSpPr/>
          <p:nvPr/>
        </p:nvSpPr>
        <p:spPr>
          <a:xfrm>
            <a:off x="6545287" y="4663652"/>
            <a:ext cx="1229028" cy="408620"/>
          </a:xfrm>
          <a:prstGeom prst="roundRect">
            <a:avLst/>
          </a:prstGeom>
          <a:solidFill>
            <a:srgbClr val="62C9C4"/>
          </a:solidFill>
          <a:ln w="25400" cap="flat">
            <a:solidFill>
              <a:srgbClr val="62C9C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lang="fr-FR" b="1" dirty="0"/>
              <a:t>Travail réel</a:t>
            </a:r>
            <a:endParaRPr kumimoji="0" lang="fr-FR" sz="1800" b="1" i="0" u="none" strike="noStrike" cap="none" spc="0" normalizeH="0" baseline="0" dirty="0">
              <a:ln>
                <a:noFill/>
              </a:ln>
              <a:solidFill>
                <a:srgbClr val="000000"/>
              </a:solidFill>
              <a:effectLst/>
              <a:uFillTx/>
              <a:latin typeface="+mn-lt"/>
              <a:ea typeface="+mn-ea"/>
              <a:cs typeface="+mn-cs"/>
              <a:sym typeface="Avenir Book"/>
            </a:endParaRPr>
          </a:p>
        </p:txBody>
      </p:sp>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FACTEURS DE RISQUES PSYCHOSOCIAUX</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Ellipse 2">
            <a:extLst>
              <a:ext uri="{FF2B5EF4-FFF2-40B4-BE49-F238E27FC236}">
                <a16:creationId xmlns:a16="http://schemas.microsoft.com/office/drawing/2014/main" id="{447ABA3E-4ECC-0442-8458-7267D2C24B67}"/>
              </a:ext>
            </a:extLst>
          </p:cNvPr>
          <p:cNvSpPr/>
          <p:nvPr/>
        </p:nvSpPr>
        <p:spPr>
          <a:xfrm rot="18522130">
            <a:off x="-45217" y="1951224"/>
            <a:ext cx="2805994" cy="156691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rPr>
              <a:t>ORGANISATION DU TRAVAIL</a:t>
            </a:r>
          </a:p>
          <a:p>
            <a:pPr algn="ctr"/>
            <a:r>
              <a:rPr lang="fr-FR" dirty="0">
                <a:solidFill>
                  <a:sysClr val="windowText" lastClr="000000"/>
                </a:solidFill>
              </a:rPr>
              <a:t>(FACTEURS)</a:t>
            </a:r>
          </a:p>
        </p:txBody>
      </p:sp>
      <p:sp>
        <p:nvSpPr>
          <p:cNvPr id="4" name="Flèche vers la droite 3">
            <a:extLst>
              <a:ext uri="{FF2B5EF4-FFF2-40B4-BE49-F238E27FC236}">
                <a16:creationId xmlns:a16="http://schemas.microsoft.com/office/drawing/2014/main" id="{44C5F658-2367-E749-9BA1-F2741A445A7B}"/>
              </a:ext>
            </a:extLst>
          </p:cNvPr>
          <p:cNvSpPr/>
          <p:nvPr/>
        </p:nvSpPr>
        <p:spPr>
          <a:xfrm>
            <a:off x="1961920" y="2517021"/>
            <a:ext cx="723561" cy="5933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138661C2-9B1A-CD33-E7D6-FBE7A002688B}"/>
              </a:ext>
            </a:extLst>
          </p:cNvPr>
          <p:cNvSpPr/>
          <p:nvPr/>
        </p:nvSpPr>
        <p:spPr>
          <a:xfrm rot="18522130">
            <a:off x="-35575" y="4612361"/>
            <a:ext cx="2805994" cy="156691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TROUBLES</a:t>
            </a:r>
            <a:r>
              <a:rPr lang="fr-FR" dirty="0">
                <a:solidFill>
                  <a:sysClr val="windowText" lastClr="000000"/>
                </a:solidFill>
              </a:rPr>
              <a:t> PSYCHOSOCIAUX</a:t>
            </a:r>
          </a:p>
        </p:txBody>
      </p:sp>
    </p:spTree>
    <p:extLst>
      <p:ext uri="{BB962C8B-B14F-4D97-AF65-F5344CB8AC3E}">
        <p14:creationId xmlns:p14="http://schemas.microsoft.com/office/powerpoint/2010/main" val="1186459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 name="Titre 5"/>
          <p:cNvSpPr txBox="1"/>
          <p:nvPr/>
        </p:nvSpPr>
        <p:spPr>
          <a:xfrm>
            <a:off x="1828800" y="3092752"/>
            <a:ext cx="8229600"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algn="ctr">
              <a:defRPr sz="2800">
                <a:solidFill>
                  <a:srgbClr val="242156"/>
                </a:solidFill>
                <a:latin typeface="Avenir Heavy"/>
                <a:ea typeface="Avenir Heavy"/>
                <a:cs typeface="Avenir Heavy"/>
                <a:sym typeface="Avenir Heavy"/>
              </a:defRPr>
            </a:pPr>
            <a:r>
              <a:rPr sz="2800"/>
              <a:t>Exemple </a:t>
            </a:r>
            <a:endParaRPr sz="2400"/>
          </a:p>
          <a:p>
            <a:pPr algn="ctr">
              <a:defRPr sz="2800">
                <a:solidFill>
                  <a:srgbClr val="242156"/>
                </a:solidFill>
                <a:latin typeface="Avenir Heavy"/>
                <a:ea typeface="Avenir Heavy"/>
                <a:cs typeface="Avenir Heavy"/>
                <a:sym typeface="Avenir Heavy"/>
              </a:defRPr>
            </a:pPr>
            <a:r>
              <a:rPr sz="2800"/>
              <a:t>De la prime, aux tensions</a:t>
            </a:r>
          </a:p>
        </p:txBody>
      </p:sp>
    </p:spTree>
    <p:extLst>
      <p:ext uri="{BB962C8B-B14F-4D97-AF65-F5344CB8AC3E}">
        <p14:creationId xmlns:p14="http://schemas.microsoft.com/office/powerpoint/2010/main" val="1232976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Rectangle à coins arrondis 8"/>
          <p:cNvSpPr/>
          <p:nvPr/>
        </p:nvSpPr>
        <p:spPr>
          <a:xfrm>
            <a:off x="2746514" y="1389889"/>
            <a:ext cx="1862062" cy="1389889"/>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003" name="Titre 5"/>
          <p:cNvSpPr txBox="1"/>
          <p:nvPr/>
        </p:nvSpPr>
        <p:spPr>
          <a:xfrm>
            <a:off x="1828800" y="386089"/>
            <a:ext cx="8229600"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800">
                <a:solidFill>
                  <a:srgbClr val="242156"/>
                </a:solidFill>
                <a:latin typeface="Avenir Heavy"/>
                <a:ea typeface="Avenir Heavy"/>
                <a:cs typeface="Avenir Heavy"/>
                <a:sym typeface="Avenir Heavy"/>
              </a:defRPr>
            </a:lvl1pPr>
          </a:lstStyle>
          <a:p>
            <a:r>
              <a:t>De la prime, aux tensions</a:t>
            </a:r>
          </a:p>
        </p:txBody>
      </p:sp>
      <p:sp>
        <p:nvSpPr>
          <p:cNvPr id="1004" name="Rectangle à coins arrondis 2"/>
          <p:cNvSpPr/>
          <p:nvPr/>
        </p:nvSpPr>
        <p:spPr>
          <a:xfrm>
            <a:off x="587825" y="4167510"/>
            <a:ext cx="4313583" cy="874645"/>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005" name="Connecteur droit avec flèche 9"/>
          <p:cNvSpPr/>
          <p:nvPr/>
        </p:nvSpPr>
        <p:spPr>
          <a:xfrm>
            <a:off x="-1028942" y="4604833"/>
            <a:ext cx="6818244" cy="1"/>
          </a:xfrm>
          <a:prstGeom prst="line">
            <a:avLst/>
          </a:prstGeom>
          <a:ln w="25400">
            <a:solidFill>
              <a:srgbClr val="242156"/>
            </a:solidFill>
            <a:tailEnd type="triangle"/>
          </a:ln>
        </p:spPr>
        <p:txBody>
          <a:bodyPr lIns="45719" rIns="45719"/>
          <a:lstStyle/>
          <a:p>
            <a:endParaRPr/>
          </a:p>
        </p:txBody>
      </p:sp>
      <p:sp>
        <p:nvSpPr>
          <p:cNvPr id="1006" name="Rectangle 3"/>
          <p:cNvSpPr/>
          <p:nvPr/>
        </p:nvSpPr>
        <p:spPr>
          <a:xfrm>
            <a:off x="819738"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007" name="Rectangle 4"/>
          <p:cNvSpPr/>
          <p:nvPr/>
        </p:nvSpPr>
        <p:spPr>
          <a:xfrm>
            <a:off x="2027896"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008" name="Rectangle 5"/>
          <p:cNvSpPr/>
          <p:nvPr/>
        </p:nvSpPr>
        <p:spPr>
          <a:xfrm>
            <a:off x="3236053"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009" name="Rectangle 6"/>
          <p:cNvSpPr/>
          <p:nvPr/>
        </p:nvSpPr>
        <p:spPr>
          <a:xfrm>
            <a:off x="4444208"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grpSp>
        <p:nvGrpSpPr>
          <p:cNvPr id="1017" name="Group 4"/>
          <p:cNvGrpSpPr/>
          <p:nvPr/>
        </p:nvGrpSpPr>
        <p:grpSpPr>
          <a:xfrm>
            <a:off x="5975226" y="4238293"/>
            <a:ext cx="306344" cy="733081"/>
            <a:chOff x="0" y="0"/>
            <a:chExt cx="306342" cy="733079"/>
          </a:xfrm>
        </p:grpSpPr>
        <p:sp>
          <p:nvSpPr>
            <p:cNvPr id="1010" name="Oval 5"/>
            <p:cNvSpPr/>
            <p:nvPr/>
          </p:nvSpPr>
          <p:spPr>
            <a:xfrm>
              <a:off x="81403" y="0"/>
              <a:ext cx="133833" cy="12862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011" name="AutoShape 6"/>
            <p:cNvSpPr/>
            <p:nvPr/>
          </p:nvSpPr>
          <p:spPr>
            <a:xfrm rot="514288">
              <a:off x="20029" y="170699"/>
              <a:ext cx="54345" cy="272855"/>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012" name="AutoShape 7"/>
            <p:cNvSpPr/>
            <p:nvPr/>
          </p:nvSpPr>
          <p:spPr>
            <a:xfrm>
              <a:off x="79510" y="323666"/>
              <a:ext cx="69216" cy="409150"/>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013" name="AutoShape 8"/>
            <p:cNvSpPr/>
            <p:nvPr/>
          </p:nvSpPr>
          <p:spPr>
            <a:xfrm>
              <a:off x="159810" y="323931"/>
              <a:ext cx="69215" cy="40914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014" name="AutoShape 9"/>
            <p:cNvSpPr/>
            <p:nvPr/>
          </p:nvSpPr>
          <p:spPr>
            <a:xfrm>
              <a:off x="80051" y="170434"/>
              <a:ext cx="148433" cy="2707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015" name="AutoShape 10"/>
            <p:cNvSpPr/>
            <p:nvPr/>
          </p:nvSpPr>
          <p:spPr>
            <a:xfrm>
              <a:off x="38144" y="142910"/>
              <a:ext cx="231436" cy="10903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016" name="AutoShape 11"/>
            <p:cNvSpPr/>
            <p:nvPr/>
          </p:nvSpPr>
          <p:spPr>
            <a:xfrm rot="21095129">
              <a:off x="232268" y="169905"/>
              <a:ext cx="54345" cy="27364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1020" name="Rectangle à coins arrondis 22"/>
          <p:cNvGrpSpPr/>
          <p:nvPr/>
        </p:nvGrpSpPr>
        <p:grpSpPr>
          <a:xfrm>
            <a:off x="7481454" y="2563996"/>
            <a:ext cx="2840184" cy="643336"/>
            <a:chOff x="0" y="0"/>
            <a:chExt cx="2840182" cy="643334"/>
          </a:xfrm>
        </p:grpSpPr>
        <p:sp>
          <p:nvSpPr>
            <p:cNvPr id="1018" name="Rectangle aux angles arrondis"/>
            <p:cNvSpPr/>
            <p:nvPr/>
          </p:nvSpPr>
          <p:spPr>
            <a:xfrm>
              <a:off x="0" y="0"/>
              <a:ext cx="2840182" cy="643334"/>
            </a:xfrm>
            <a:prstGeom prst="roundRect">
              <a:avLst>
                <a:gd name="adj" fmla="val 16667"/>
              </a:avLst>
            </a:prstGeom>
            <a:solidFill>
              <a:srgbClr val="D7E4B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19" name="Bancs d’essai"/>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Bancs d’essai</a:t>
              </a:r>
            </a:p>
          </p:txBody>
        </p:sp>
      </p:grpSp>
      <p:grpSp>
        <p:nvGrpSpPr>
          <p:cNvPr id="1023" name="Rectangle à coins arrondis 23"/>
          <p:cNvGrpSpPr/>
          <p:nvPr/>
        </p:nvGrpSpPr>
        <p:grpSpPr>
          <a:xfrm>
            <a:off x="7481454" y="3575580"/>
            <a:ext cx="2840184" cy="643335"/>
            <a:chOff x="0" y="0"/>
            <a:chExt cx="2840182" cy="643334"/>
          </a:xfrm>
        </p:grpSpPr>
        <p:sp>
          <p:nvSpPr>
            <p:cNvPr id="1021" name="Rectangle aux angles arrondis"/>
            <p:cNvSpPr/>
            <p:nvPr/>
          </p:nvSpPr>
          <p:spPr>
            <a:xfrm>
              <a:off x="0" y="0"/>
              <a:ext cx="2840182" cy="643334"/>
            </a:xfrm>
            <a:prstGeom prst="roundRect">
              <a:avLst>
                <a:gd name="adj" fmla="val 16667"/>
              </a:avLst>
            </a:prstGeom>
            <a:solidFill>
              <a:srgbClr val="FAC09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22" name="Zone retouche"/>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Zone retouche</a:t>
              </a:r>
            </a:p>
          </p:txBody>
        </p:sp>
      </p:grpSp>
      <p:grpSp>
        <p:nvGrpSpPr>
          <p:cNvPr id="1026" name="Rectangle à coins arrondis 24"/>
          <p:cNvGrpSpPr/>
          <p:nvPr/>
        </p:nvGrpSpPr>
        <p:grpSpPr>
          <a:xfrm>
            <a:off x="7481454" y="4604833"/>
            <a:ext cx="2840184" cy="643335"/>
            <a:chOff x="0" y="0"/>
            <a:chExt cx="2840182" cy="643334"/>
          </a:xfrm>
        </p:grpSpPr>
        <p:sp>
          <p:nvSpPr>
            <p:cNvPr id="1024" name="Rectangle aux angles arrondis"/>
            <p:cNvSpPr/>
            <p:nvPr/>
          </p:nvSpPr>
          <p:spPr>
            <a:xfrm>
              <a:off x="0" y="0"/>
              <a:ext cx="2840182" cy="643334"/>
            </a:xfrm>
            <a:prstGeom prst="roundRect">
              <a:avLst>
                <a:gd name="adj" fmla="val 16667"/>
              </a:avLst>
            </a:prstGeom>
            <a:solidFill>
              <a:srgbClr val="D9969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25" name="Zone retouche"/>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Zone retouche</a:t>
              </a:r>
            </a:p>
          </p:txBody>
        </p:sp>
      </p:grpSp>
      <p:sp>
        <p:nvSpPr>
          <p:cNvPr id="1027" name="Connecteur droit avec flèche 26"/>
          <p:cNvSpPr/>
          <p:nvPr/>
        </p:nvSpPr>
        <p:spPr>
          <a:xfrm flipV="1">
            <a:off x="6315240" y="2885663"/>
            <a:ext cx="1166216" cy="1309050"/>
          </a:xfrm>
          <a:prstGeom prst="line">
            <a:avLst/>
          </a:prstGeom>
          <a:ln w="25400">
            <a:solidFill>
              <a:schemeClr val="accent3"/>
            </a:solidFill>
            <a:tailEnd type="triangle"/>
          </a:ln>
        </p:spPr>
        <p:txBody>
          <a:bodyPr lIns="45719" rIns="45719"/>
          <a:lstStyle/>
          <a:p>
            <a:endParaRPr/>
          </a:p>
        </p:txBody>
      </p:sp>
      <p:sp>
        <p:nvSpPr>
          <p:cNvPr id="1028" name="Connecteur droit avec flèche 27"/>
          <p:cNvSpPr/>
          <p:nvPr/>
        </p:nvSpPr>
        <p:spPr>
          <a:xfrm flipV="1">
            <a:off x="6348120" y="3897246"/>
            <a:ext cx="1133337" cy="591931"/>
          </a:xfrm>
          <a:prstGeom prst="line">
            <a:avLst/>
          </a:prstGeom>
          <a:ln w="25400">
            <a:solidFill>
              <a:srgbClr val="FAC090"/>
            </a:solidFill>
            <a:tailEnd type="triangle"/>
          </a:ln>
        </p:spPr>
        <p:txBody>
          <a:bodyPr lIns="45719" rIns="45719"/>
          <a:lstStyle/>
          <a:p>
            <a:endParaRPr/>
          </a:p>
        </p:txBody>
      </p:sp>
      <p:sp>
        <p:nvSpPr>
          <p:cNvPr id="1029" name="Connecteur droit avec flèche 31"/>
          <p:cNvSpPr/>
          <p:nvPr/>
        </p:nvSpPr>
        <p:spPr>
          <a:xfrm>
            <a:off x="6326454" y="4810844"/>
            <a:ext cx="1155002" cy="115657"/>
          </a:xfrm>
          <a:prstGeom prst="line">
            <a:avLst/>
          </a:prstGeom>
          <a:ln w="25400">
            <a:solidFill>
              <a:srgbClr val="D99694"/>
            </a:solidFill>
            <a:tailEnd type="triangle"/>
          </a:ln>
        </p:spPr>
        <p:txBody>
          <a:bodyPr lIns="45719" rIns="45719"/>
          <a:lstStyle/>
          <a:p>
            <a:endParaRPr/>
          </a:p>
        </p:txBody>
      </p:sp>
      <p:sp>
        <p:nvSpPr>
          <p:cNvPr id="1030" name="Rectangle 34"/>
          <p:cNvSpPr/>
          <p:nvPr/>
        </p:nvSpPr>
        <p:spPr>
          <a:xfrm>
            <a:off x="7308100" y="3333750"/>
            <a:ext cx="3226550" cy="3352800"/>
          </a:xfrm>
          <a:prstGeom prst="rect">
            <a:avLst/>
          </a:prstGeom>
          <a:ln>
            <a:solidFill>
              <a:srgbClr val="FF0000"/>
            </a:solidFill>
            <a:prstDash val="dash"/>
          </a:ln>
        </p:spPr>
        <p:txBody>
          <a:bodyPr lIns="45719" rIns="45719" anchor="ctr"/>
          <a:lstStyle/>
          <a:p>
            <a:pPr algn="ctr">
              <a:defRPr>
                <a:solidFill>
                  <a:srgbClr val="FFFFFF"/>
                </a:solidFill>
              </a:defRPr>
            </a:pPr>
            <a:endParaRPr/>
          </a:p>
        </p:txBody>
      </p:sp>
      <p:sp>
        <p:nvSpPr>
          <p:cNvPr id="1031" name="ZoneTexte 35"/>
          <p:cNvSpPr txBox="1"/>
          <p:nvPr/>
        </p:nvSpPr>
        <p:spPr>
          <a:xfrm>
            <a:off x="7308100" y="6293384"/>
            <a:ext cx="2056010"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0000"/>
                </a:solidFill>
                <a:latin typeface="Avenir Heavy"/>
                <a:ea typeface="Avenir Heavy"/>
                <a:cs typeface="Avenir Heavy"/>
                <a:sym typeface="Avenir Heavy"/>
              </a:defRPr>
            </a:lvl1pPr>
          </a:lstStyle>
          <a:p>
            <a:r>
              <a:t>50% des tracteurs</a:t>
            </a:r>
          </a:p>
        </p:txBody>
      </p:sp>
      <p:grpSp>
        <p:nvGrpSpPr>
          <p:cNvPr id="1039" name="Group 4"/>
          <p:cNvGrpSpPr/>
          <p:nvPr/>
        </p:nvGrpSpPr>
        <p:grpSpPr>
          <a:xfrm>
            <a:off x="7651045" y="5397128"/>
            <a:ext cx="306344" cy="733081"/>
            <a:chOff x="0" y="0"/>
            <a:chExt cx="306342" cy="733079"/>
          </a:xfrm>
        </p:grpSpPr>
        <p:sp>
          <p:nvSpPr>
            <p:cNvPr id="1032"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33"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34"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35"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36"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37"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38"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grpSp>
        <p:nvGrpSpPr>
          <p:cNvPr id="1047" name="Group 4"/>
          <p:cNvGrpSpPr/>
          <p:nvPr/>
        </p:nvGrpSpPr>
        <p:grpSpPr>
          <a:xfrm>
            <a:off x="8298922" y="5397128"/>
            <a:ext cx="306344" cy="733081"/>
            <a:chOff x="0" y="0"/>
            <a:chExt cx="306342" cy="733079"/>
          </a:xfrm>
        </p:grpSpPr>
        <p:sp>
          <p:nvSpPr>
            <p:cNvPr id="1040"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41"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42"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43"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44"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45"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46"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grpSp>
        <p:nvGrpSpPr>
          <p:cNvPr id="1055" name="Group 4"/>
          <p:cNvGrpSpPr/>
          <p:nvPr/>
        </p:nvGrpSpPr>
        <p:grpSpPr>
          <a:xfrm>
            <a:off x="9040765" y="5397128"/>
            <a:ext cx="306344" cy="733081"/>
            <a:chOff x="0" y="0"/>
            <a:chExt cx="306342" cy="733079"/>
          </a:xfrm>
        </p:grpSpPr>
        <p:sp>
          <p:nvSpPr>
            <p:cNvPr id="1048"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49"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50"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51"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52"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53"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54"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grpSp>
        <p:nvGrpSpPr>
          <p:cNvPr id="1063" name="Group 4"/>
          <p:cNvGrpSpPr/>
          <p:nvPr/>
        </p:nvGrpSpPr>
        <p:grpSpPr>
          <a:xfrm>
            <a:off x="9821936" y="5397128"/>
            <a:ext cx="306343" cy="733081"/>
            <a:chOff x="0" y="0"/>
            <a:chExt cx="306342" cy="733079"/>
          </a:xfrm>
        </p:grpSpPr>
        <p:sp>
          <p:nvSpPr>
            <p:cNvPr id="1056"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57"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58"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59"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60"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61"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062"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sp>
        <p:nvSpPr>
          <p:cNvPr id="1064" name="Accolade fermante 7"/>
          <p:cNvSpPr/>
          <p:nvPr/>
        </p:nvSpPr>
        <p:spPr>
          <a:xfrm rot="16200000">
            <a:off x="8822559" y="996706"/>
            <a:ext cx="155449" cy="2842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44"/>
                  <a:pt x="10800" y="98"/>
                </a:cubicBezTo>
                <a:lnTo>
                  <a:pt x="10800" y="10702"/>
                </a:lnTo>
                <a:cubicBezTo>
                  <a:pt x="10800" y="10756"/>
                  <a:pt x="15635" y="10800"/>
                  <a:pt x="21600" y="10800"/>
                </a:cubicBezTo>
                <a:cubicBezTo>
                  <a:pt x="15635" y="10800"/>
                  <a:pt x="10800" y="10844"/>
                  <a:pt x="10800" y="10898"/>
                </a:cubicBezTo>
                <a:lnTo>
                  <a:pt x="10800" y="21502"/>
                </a:lnTo>
                <a:cubicBezTo>
                  <a:pt x="10800" y="21556"/>
                  <a:pt x="5965" y="21600"/>
                  <a:pt x="0" y="21600"/>
                </a:cubicBezTo>
              </a:path>
            </a:pathLst>
          </a:custGeom>
          <a:ln w="25400">
            <a:solidFill>
              <a:schemeClr val="accent1"/>
            </a:solidFill>
          </a:ln>
        </p:spPr>
        <p:txBody>
          <a:bodyPr lIns="45719" rIns="45719" anchor="ctr"/>
          <a:lstStyle/>
          <a:p>
            <a:pPr algn="ctr"/>
            <a:endParaRPr/>
          </a:p>
        </p:txBody>
      </p:sp>
      <p:sp>
        <p:nvSpPr>
          <p:cNvPr id="1065" name="ZoneTexte 69"/>
          <p:cNvSpPr txBox="1"/>
          <p:nvPr/>
        </p:nvSpPr>
        <p:spPr>
          <a:xfrm>
            <a:off x="7343286" y="1700036"/>
            <a:ext cx="3113992"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a:solidFill>
                  <a:srgbClr val="FF0000"/>
                </a:solidFill>
                <a:latin typeface="Avenir Heavy"/>
                <a:ea typeface="Avenir Heavy"/>
                <a:cs typeface="Avenir Heavy"/>
                <a:sym typeface="Avenir Heavy"/>
              </a:defRPr>
            </a:pPr>
            <a:r>
              <a:t>Indicateurs de perf.</a:t>
            </a:r>
          </a:p>
          <a:p>
            <a:pPr>
              <a:defRPr>
                <a:solidFill>
                  <a:srgbClr val="FF0000"/>
                </a:solidFill>
                <a:latin typeface="Avenir Heavy"/>
                <a:ea typeface="Avenir Heavy"/>
                <a:cs typeface="Avenir Heavy"/>
                <a:sym typeface="Avenir Heavy"/>
              </a:defRPr>
            </a:pPr>
            <a:r>
              <a:t>50% de tracteurs de qualité</a:t>
            </a:r>
          </a:p>
        </p:txBody>
      </p:sp>
      <p:grpSp>
        <p:nvGrpSpPr>
          <p:cNvPr id="1073" name="Group 4"/>
          <p:cNvGrpSpPr/>
          <p:nvPr/>
        </p:nvGrpSpPr>
        <p:grpSpPr>
          <a:xfrm>
            <a:off x="3087454" y="1607256"/>
            <a:ext cx="306343" cy="733081"/>
            <a:chOff x="0" y="0"/>
            <a:chExt cx="306342" cy="733079"/>
          </a:xfrm>
        </p:grpSpPr>
        <p:sp>
          <p:nvSpPr>
            <p:cNvPr id="1066"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67"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68"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69"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70"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71"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72"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081" name="Group 4"/>
          <p:cNvGrpSpPr/>
          <p:nvPr/>
        </p:nvGrpSpPr>
        <p:grpSpPr>
          <a:xfrm>
            <a:off x="3378906" y="1607256"/>
            <a:ext cx="306344" cy="733081"/>
            <a:chOff x="0" y="0"/>
            <a:chExt cx="306342" cy="733079"/>
          </a:xfrm>
        </p:grpSpPr>
        <p:sp>
          <p:nvSpPr>
            <p:cNvPr id="1074"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75"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76"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77"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78"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79"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80"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089" name="Group 4"/>
          <p:cNvGrpSpPr/>
          <p:nvPr/>
        </p:nvGrpSpPr>
        <p:grpSpPr>
          <a:xfrm>
            <a:off x="3670362" y="1607256"/>
            <a:ext cx="306343" cy="733081"/>
            <a:chOff x="0" y="0"/>
            <a:chExt cx="306342" cy="733079"/>
          </a:xfrm>
        </p:grpSpPr>
        <p:sp>
          <p:nvSpPr>
            <p:cNvPr id="1082"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83"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84"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85"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86"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87"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88"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097" name="Group 4"/>
          <p:cNvGrpSpPr/>
          <p:nvPr/>
        </p:nvGrpSpPr>
        <p:grpSpPr>
          <a:xfrm>
            <a:off x="3961814" y="1607256"/>
            <a:ext cx="306344" cy="733081"/>
            <a:chOff x="0" y="0"/>
            <a:chExt cx="306342" cy="733079"/>
          </a:xfrm>
        </p:grpSpPr>
        <p:sp>
          <p:nvSpPr>
            <p:cNvPr id="1090"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91"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92"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93"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94"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95"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096"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sp>
        <p:nvSpPr>
          <p:cNvPr id="1098" name="ZoneTexte 118"/>
          <p:cNvSpPr txBox="1"/>
          <p:nvPr/>
        </p:nvSpPr>
        <p:spPr>
          <a:xfrm>
            <a:off x="2762262" y="2410443"/>
            <a:ext cx="1571903"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242156"/>
                </a:solidFill>
                <a:latin typeface="Avenir Heavy"/>
                <a:ea typeface="Avenir Heavy"/>
                <a:cs typeface="Avenir Heavy"/>
                <a:sym typeface="Avenir Heavy"/>
              </a:defRPr>
            </a:lvl1pPr>
          </a:lstStyle>
          <a:p>
            <a:r>
              <a:t>Gestionnaires</a:t>
            </a:r>
          </a:p>
        </p:txBody>
      </p:sp>
      <p:sp>
        <p:nvSpPr>
          <p:cNvPr id="1099" name="Connecteur droit avec flèche 11"/>
          <p:cNvSpPr/>
          <p:nvPr/>
        </p:nvSpPr>
        <p:spPr>
          <a:xfrm>
            <a:off x="4705629" y="2109217"/>
            <a:ext cx="2602473" cy="1"/>
          </a:xfrm>
          <a:prstGeom prst="line">
            <a:avLst/>
          </a:prstGeom>
          <a:ln w="25400">
            <a:solidFill>
              <a:srgbClr val="000000"/>
            </a:solidFill>
            <a:tailEnd type="triangle"/>
          </a:ln>
        </p:spPr>
        <p:txBody>
          <a:bodyPr lIns="45719" rIns="45719"/>
          <a:lstStyle/>
          <a:p>
            <a:endParaRPr/>
          </a:p>
        </p:txBody>
      </p:sp>
      <p:sp>
        <p:nvSpPr>
          <p:cNvPr id="1100" name="ZoneTexte 119"/>
          <p:cNvSpPr txBox="1"/>
          <p:nvPr/>
        </p:nvSpPr>
        <p:spPr>
          <a:xfrm>
            <a:off x="5246880" y="1750167"/>
            <a:ext cx="1506180"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242156"/>
                </a:solidFill>
                <a:latin typeface="Avenir Heavy"/>
                <a:ea typeface="Avenir Heavy"/>
                <a:cs typeface="Avenir Heavy"/>
                <a:sym typeface="Avenir Heavy"/>
              </a:defRPr>
            </a:lvl1pPr>
          </a:lstStyle>
          <a:p>
            <a:r>
              <a:t>Insatisfaction</a:t>
            </a:r>
          </a:p>
        </p:txBody>
      </p:sp>
      <p:sp>
        <p:nvSpPr>
          <p:cNvPr id="1101" name="ZoneTexte 120"/>
          <p:cNvSpPr txBox="1"/>
          <p:nvPr/>
        </p:nvSpPr>
        <p:spPr>
          <a:xfrm>
            <a:off x="1978399" y="2898522"/>
            <a:ext cx="3319175"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a:solidFill>
                  <a:srgbClr val="242156"/>
                </a:solidFill>
                <a:latin typeface="Avenir Heavy"/>
                <a:ea typeface="Avenir Heavy"/>
                <a:cs typeface="Avenir Heavy"/>
                <a:sym typeface="Avenir Heavy"/>
              </a:defRPr>
            </a:pPr>
            <a:r>
              <a:t>Décision</a:t>
            </a:r>
          </a:p>
          <a:p>
            <a:pPr algn="ctr">
              <a:defRPr>
                <a:solidFill>
                  <a:srgbClr val="242156"/>
                </a:solidFill>
                <a:latin typeface="Avenir Heavy"/>
                <a:ea typeface="Avenir Heavy"/>
                <a:cs typeface="Avenir Heavy"/>
                <a:sym typeface="Avenir Heavy"/>
              </a:defRPr>
            </a:pPr>
            <a:r>
              <a:t>Ajout d’une prime à la qualité</a:t>
            </a:r>
          </a:p>
        </p:txBody>
      </p:sp>
    </p:spTree>
    <p:extLst>
      <p:ext uri="{BB962C8B-B14F-4D97-AF65-F5344CB8AC3E}">
        <p14:creationId xmlns:p14="http://schemas.microsoft.com/office/powerpoint/2010/main" val="960991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 name="Rectangle à coins arrondis 8"/>
          <p:cNvSpPr/>
          <p:nvPr/>
        </p:nvSpPr>
        <p:spPr>
          <a:xfrm>
            <a:off x="2746514" y="1389889"/>
            <a:ext cx="1862062" cy="1389889"/>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104" name="Titre 5"/>
          <p:cNvSpPr txBox="1"/>
          <p:nvPr/>
        </p:nvSpPr>
        <p:spPr>
          <a:xfrm>
            <a:off x="1828800" y="386089"/>
            <a:ext cx="8229600"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800">
                <a:solidFill>
                  <a:srgbClr val="242156"/>
                </a:solidFill>
                <a:latin typeface="Avenir Heavy"/>
                <a:ea typeface="Avenir Heavy"/>
                <a:cs typeface="Avenir Heavy"/>
                <a:sym typeface="Avenir Heavy"/>
              </a:defRPr>
            </a:lvl1pPr>
          </a:lstStyle>
          <a:p>
            <a:r>
              <a:t>De la prime, aux tensions</a:t>
            </a:r>
          </a:p>
        </p:txBody>
      </p:sp>
      <p:sp>
        <p:nvSpPr>
          <p:cNvPr id="1105" name="Rectangle à coins arrondis 2"/>
          <p:cNvSpPr/>
          <p:nvPr/>
        </p:nvSpPr>
        <p:spPr>
          <a:xfrm>
            <a:off x="587825" y="4167510"/>
            <a:ext cx="4313583" cy="874645"/>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106" name="Connecteur droit avec flèche 9"/>
          <p:cNvSpPr/>
          <p:nvPr/>
        </p:nvSpPr>
        <p:spPr>
          <a:xfrm>
            <a:off x="-1028942" y="4604833"/>
            <a:ext cx="6818244" cy="1"/>
          </a:xfrm>
          <a:prstGeom prst="line">
            <a:avLst/>
          </a:prstGeom>
          <a:ln w="25400">
            <a:solidFill>
              <a:srgbClr val="242156"/>
            </a:solidFill>
            <a:tailEnd type="triangle"/>
          </a:ln>
        </p:spPr>
        <p:txBody>
          <a:bodyPr lIns="45719" rIns="45719"/>
          <a:lstStyle/>
          <a:p>
            <a:endParaRPr/>
          </a:p>
        </p:txBody>
      </p:sp>
      <p:sp>
        <p:nvSpPr>
          <p:cNvPr id="1107" name="Rectangle 3"/>
          <p:cNvSpPr/>
          <p:nvPr/>
        </p:nvSpPr>
        <p:spPr>
          <a:xfrm>
            <a:off x="819738"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108" name="Rectangle 4"/>
          <p:cNvSpPr/>
          <p:nvPr/>
        </p:nvSpPr>
        <p:spPr>
          <a:xfrm>
            <a:off x="2027896"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109" name="Rectangle 5"/>
          <p:cNvSpPr/>
          <p:nvPr/>
        </p:nvSpPr>
        <p:spPr>
          <a:xfrm>
            <a:off x="3236053"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110" name="Rectangle 6"/>
          <p:cNvSpPr/>
          <p:nvPr/>
        </p:nvSpPr>
        <p:spPr>
          <a:xfrm>
            <a:off x="4444208"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grpSp>
        <p:nvGrpSpPr>
          <p:cNvPr id="1118" name="Group 4"/>
          <p:cNvGrpSpPr/>
          <p:nvPr/>
        </p:nvGrpSpPr>
        <p:grpSpPr>
          <a:xfrm>
            <a:off x="5975226" y="4238293"/>
            <a:ext cx="306344" cy="733081"/>
            <a:chOff x="0" y="0"/>
            <a:chExt cx="306342" cy="733079"/>
          </a:xfrm>
        </p:grpSpPr>
        <p:sp>
          <p:nvSpPr>
            <p:cNvPr id="1111" name="Oval 5"/>
            <p:cNvSpPr/>
            <p:nvPr/>
          </p:nvSpPr>
          <p:spPr>
            <a:xfrm>
              <a:off x="81403" y="0"/>
              <a:ext cx="133833" cy="12862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112" name="AutoShape 6"/>
            <p:cNvSpPr/>
            <p:nvPr/>
          </p:nvSpPr>
          <p:spPr>
            <a:xfrm rot="514288">
              <a:off x="20029" y="170699"/>
              <a:ext cx="54345" cy="272855"/>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113" name="AutoShape 7"/>
            <p:cNvSpPr/>
            <p:nvPr/>
          </p:nvSpPr>
          <p:spPr>
            <a:xfrm>
              <a:off x="79510" y="323666"/>
              <a:ext cx="69216" cy="409150"/>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114" name="AutoShape 8"/>
            <p:cNvSpPr/>
            <p:nvPr/>
          </p:nvSpPr>
          <p:spPr>
            <a:xfrm>
              <a:off x="159810" y="323931"/>
              <a:ext cx="69215" cy="40914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115" name="AutoShape 9"/>
            <p:cNvSpPr/>
            <p:nvPr/>
          </p:nvSpPr>
          <p:spPr>
            <a:xfrm>
              <a:off x="80051" y="170434"/>
              <a:ext cx="148433" cy="2707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116" name="AutoShape 10"/>
            <p:cNvSpPr/>
            <p:nvPr/>
          </p:nvSpPr>
          <p:spPr>
            <a:xfrm>
              <a:off x="38144" y="142910"/>
              <a:ext cx="231436" cy="10903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117" name="AutoShape 11"/>
            <p:cNvSpPr/>
            <p:nvPr/>
          </p:nvSpPr>
          <p:spPr>
            <a:xfrm rot="21095129">
              <a:off x="232268" y="169905"/>
              <a:ext cx="54345" cy="27364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1121" name="Rectangle à coins arrondis 22"/>
          <p:cNvGrpSpPr/>
          <p:nvPr/>
        </p:nvGrpSpPr>
        <p:grpSpPr>
          <a:xfrm>
            <a:off x="7481454" y="2563996"/>
            <a:ext cx="2840184" cy="643336"/>
            <a:chOff x="0" y="0"/>
            <a:chExt cx="2840182" cy="643334"/>
          </a:xfrm>
        </p:grpSpPr>
        <p:sp>
          <p:nvSpPr>
            <p:cNvPr id="1119" name="Rectangle aux angles arrondis"/>
            <p:cNvSpPr/>
            <p:nvPr/>
          </p:nvSpPr>
          <p:spPr>
            <a:xfrm>
              <a:off x="0" y="0"/>
              <a:ext cx="2840182" cy="643334"/>
            </a:xfrm>
            <a:prstGeom prst="roundRect">
              <a:avLst>
                <a:gd name="adj" fmla="val 16667"/>
              </a:avLst>
            </a:prstGeom>
            <a:solidFill>
              <a:srgbClr val="D7E4B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20" name="Bancs d’essai"/>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Bancs d’essai</a:t>
              </a:r>
            </a:p>
          </p:txBody>
        </p:sp>
      </p:grpSp>
      <p:grpSp>
        <p:nvGrpSpPr>
          <p:cNvPr id="1124" name="Rectangle à coins arrondis 23"/>
          <p:cNvGrpSpPr/>
          <p:nvPr/>
        </p:nvGrpSpPr>
        <p:grpSpPr>
          <a:xfrm>
            <a:off x="7481454" y="3575580"/>
            <a:ext cx="2840184" cy="643335"/>
            <a:chOff x="0" y="0"/>
            <a:chExt cx="2840182" cy="643334"/>
          </a:xfrm>
        </p:grpSpPr>
        <p:sp>
          <p:nvSpPr>
            <p:cNvPr id="1122" name="Rectangle aux angles arrondis"/>
            <p:cNvSpPr/>
            <p:nvPr/>
          </p:nvSpPr>
          <p:spPr>
            <a:xfrm>
              <a:off x="0" y="0"/>
              <a:ext cx="2840182" cy="643334"/>
            </a:xfrm>
            <a:prstGeom prst="roundRect">
              <a:avLst>
                <a:gd name="adj" fmla="val 16667"/>
              </a:avLst>
            </a:prstGeom>
            <a:solidFill>
              <a:srgbClr val="FAC09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23" name="Zone retouche"/>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Zone retouche</a:t>
              </a:r>
            </a:p>
          </p:txBody>
        </p:sp>
      </p:grpSp>
      <p:grpSp>
        <p:nvGrpSpPr>
          <p:cNvPr id="1127" name="Rectangle à coins arrondis 24"/>
          <p:cNvGrpSpPr/>
          <p:nvPr/>
        </p:nvGrpSpPr>
        <p:grpSpPr>
          <a:xfrm>
            <a:off x="7481454" y="4604833"/>
            <a:ext cx="2840184" cy="643335"/>
            <a:chOff x="0" y="0"/>
            <a:chExt cx="2840182" cy="643334"/>
          </a:xfrm>
        </p:grpSpPr>
        <p:sp>
          <p:nvSpPr>
            <p:cNvPr id="1125" name="Rectangle aux angles arrondis"/>
            <p:cNvSpPr/>
            <p:nvPr/>
          </p:nvSpPr>
          <p:spPr>
            <a:xfrm>
              <a:off x="0" y="0"/>
              <a:ext cx="2840182" cy="643334"/>
            </a:xfrm>
            <a:prstGeom prst="roundRect">
              <a:avLst>
                <a:gd name="adj" fmla="val 16667"/>
              </a:avLst>
            </a:prstGeom>
            <a:solidFill>
              <a:srgbClr val="D9969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26" name="Zone retouche"/>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Zone retouche</a:t>
              </a:r>
            </a:p>
          </p:txBody>
        </p:sp>
      </p:grpSp>
      <p:sp>
        <p:nvSpPr>
          <p:cNvPr id="1128" name="Connecteur droit avec flèche 26"/>
          <p:cNvSpPr/>
          <p:nvPr/>
        </p:nvSpPr>
        <p:spPr>
          <a:xfrm flipV="1">
            <a:off x="6315240" y="2885663"/>
            <a:ext cx="1166216" cy="1309050"/>
          </a:xfrm>
          <a:prstGeom prst="line">
            <a:avLst/>
          </a:prstGeom>
          <a:ln w="76200">
            <a:solidFill>
              <a:schemeClr val="accent3"/>
            </a:solidFill>
            <a:tailEnd type="triangle"/>
          </a:ln>
        </p:spPr>
        <p:txBody>
          <a:bodyPr lIns="45719" rIns="45719"/>
          <a:lstStyle/>
          <a:p>
            <a:endParaRPr/>
          </a:p>
        </p:txBody>
      </p:sp>
      <p:sp>
        <p:nvSpPr>
          <p:cNvPr id="1129" name="Connecteur droit avec flèche 27"/>
          <p:cNvSpPr/>
          <p:nvPr/>
        </p:nvSpPr>
        <p:spPr>
          <a:xfrm flipV="1">
            <a:off x="6348120" y="3897246"/>
            <a:ext cx="1133337" cy="591931"/>
          </a:xfrm>
          <a:prstGeom prst="line">
            <a:avLst/>
          </a:prstGeom>
          <a:ln w="25400">
            <a:solidFill>
              <a:srgbClr val="FAC090"/>
            </a:solidFill>
            <a:tailEnd type="triangle"/>
          </a:ln>
        </p:spPr>
        <p:txBody>
          <a:bodyPr lIns="45719" rIns="45719"/>
          <a:lstStyle/>
          <a:p>
            <a:endParaRPr/>
          </a:p>
        </p:txBody>
      </p:sp>
      <p:sp>
        <p:nvSpPr>
          <p:cNvPr id="1130" name="Connecteur droit avec flèche 31"/>
          <p:cNvSpPr/>
          <p:nvPr/>
        </p:nvSpPr>
        <p:spPr>
          <a:xfrm>
            <a:off x="6326454" y="4810844"/>
            <a:ext cx="1155002" cy="115657"/>
          </a:xfrm>
          <a:prstGeom prst="line">
            <a:avLst/>
          </a:prstGeom>
          <a:ln w="25400">
            <a:solidFill>
              <a:srgbClr val="D99694"/>
            </a:solidFill>
            <a:tailEnd type="triangle"/>
          </a:ln>
        </p:spPr>
        <p:txBody>
          <a:bodyPr lIns="45719" rIns="45719"/>
          <a:lstStyle/>
          <a:p>
            <a:endParaRPr/>
          </a:p>
        </p:txBody>
      </p:sp>
      <p:sp>
        <p:nvSpPr>
          <p:cNvPr id="1131" name="Rectangle 34"/>
          <p:cNvSpPr/>
          <p:nvPr/>
        </p:nvSpPr>
        <p:spPr>
          <a:xfrm>
            <a:off x="7308100" y="3333750"/>
            <a:ext cx="3226550" cy="3352800"/>
          </a:xfrm>
          <a:prstGeom prst="rect">
            <a:avLst/>
          </a:prstGeom>
          <a:ln>
            <a:solidFill>
              <a:srgbClr val="FF0000"/>
            </a:solidFill>
            <a:prstDash val="dash"/>
          </a:ln>
        </p:spPr>
        <p:txBody>
          <a:bodyPr lIns="45719" rIns="45719" anchor="ctr"/>
          <a:lstStyle/>
          <a:p>
            <a:pPr algn="ctr">
              <a:defRPr>
                <a:solidFill>
                  <a:srgbClr val="FFFFFF"/>
                </a:solidFill>
              </a:defRPr>
            </a:pPr>
            <a:endParaRPr/>
          </a:p>
        </p:txBody>
      </p:sp>
      <p:sp>
        <p:nvSpPr>
          <p:cNvPr id="1132" name="ZoneTexte 35"/>
          <p:cNvSpPr txBox="1"/>
          <p:nvPr/>
        </p:nvSpPr>
        <p:spPr>
          <a:xfrm>
            <a:off x="7308100" y="6293384"/>
            <a:ext cx="2056010"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0000"/>
                </a:solidFill>
                <a:latin typeface="Avenir Heavy"/>
                <a:ea typeface="Avenir Heavy"/>
                <a:cs typeface="Avenir Heavy"/>
                <a:sym typeface="Avenir Heavy"/>
              </a:defRPr>
            </a:lvl1pPr>
          </a:lstStyle>
          <a:p>
            <a:r>
              <a:t>50% des tracteurs</a:t>
            </a:r>
          </a:p>
        </p:txBody>
      </p:sp>
      <p:grpSp>
        <p:nvGrpSpPr>
          <p:cNvPr id="1140" name="Group 4"/>
          <p:cNvGrpSpPr/>
          <p:nvPr/>
        </p:nvGrpSpPr>
        <p:grpSpPr>
          <a:xfrm>
            <a:off x="7651045" y="5397128"/>
            <a:ext cx="306344" cy="733081"/>
            <a:chOff x="0" y="0"/>
            <a:chExt cx="306342" cy="733079"/>
          </a:xfrm>
        </p:grpSpPr>
        <p:sp>
          <p:nvSpPr>
            <p:cNvPr id="1133"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34"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35"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36"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37"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38"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39"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grpSp>
        <p:nvGrpSpPr>
          <p:cNvPr id="1148" name="Group 4"/>
          <p:cNvGrpSpPr/>
          <p:nvPr/>
        </p:nvGrpSpPr>
        <p:grpSpPr>
          <a:xfrm>
            <a:off x="8298922" y="5397128"/>
            <a:ext cx="306344" cy="733081"/>
            <a:chOff x="0" y="0"/>
            <a:chExt cx="306342" cy="733079"/>
          </a:xfrm>
        </p:grpSpPr>
        <p:sp>
          <p:nvSpPr>
            <p:cNvPr id="1141"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42"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43"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44"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45"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46"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47"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grpSp>
        <p:nvGrpSpPr>
          <p:cNvPr id="1156" name="Group 4"/>
          <p:cNvGrpSpPr/>
          <p:nvPr/>
        </p:nvGrpSpPr>
        <p:grpSpPr>
          <a:xfrm>
            <a:off x="9040765" y="5397128"/>
            <a:ext cx="306344" cy="733081"/>
            <a:chOff x="0" y="0"/>
            <a:chExt cx="306342" cy="733079"/>
          </a:xfrm>
        </p:grpSpPr>
        <p:sp>
          <p:nvSpPr>
            <p:cNvPr id="1149"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50"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51"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52"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53"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54"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55"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grpSp>
        <p:nvGrpSpPr>
          <p:cNvPr id="1164" name="Group 4"/>
          <p:cNvGrpSpPr/>
          <p:nvPr/>
        </p:nvGrpSpPr>
        <p:grpSpPr>
          <a:xfrm>
            <a:off x="9821936" y="5397128"/>
            <a:ext cx="306343" cy="733081"/>
            <a:chOff x="0" y="0"/>
            <a:chExt cx="306342" cy="733079"/>
          </a:xfrm>
        </p:grpSpPr>
        <p:sp>
          <p:nvSpPr>
            <p:cNvPr id="1157"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58"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59"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60"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61"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62"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163"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sp>
        <p:nvSpPr>
          <p:cNvPr id="1165" name="Accolade fermante 7"/>
          <p:cNvSpPr/>
          <p:nvPr/>
        </p:nvSpPr>
        <p:spPr>
          <a:xfrm rot="16200000">
            <a:off x="8822559" y="996706"/>
            <a:ext cx="155449" cy="2842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44"/>
                  <a:pt x="10800" y="98"/>
                </a:cubicBezTo>
                <a:lnTo>
                  <a:pt x="10800" y="10702"/>
                </a:lnTo>
                <a:cubicBezTo>
                  <a:pt x="10800" y="10756"/>
                  <a:pt x="15635" y="10800"/>
                  <a:pt x="21600" y="10800"/>
                </a:cubicBezTo>
                <a:cubicBezTo>
                  <a:pt x="15635" y="10800"/>
                  <a:pt x="10800" y="10844"/>
                  <a:pt x="10800" y="10898"/>
                </a:cubicBezTo>
                <a:lnTo>
                  <a:pt x="10800" y="21502"/>
                </a:lnTo>
                <a:cubicBezTo>
                  <a:pt x="10800" y="21556"/>
                  <a:pt x="5965" y="21600"/>
                  <a:pt x="0" y="21600"/>
                </a:cubicBezTo>
              </a:path>
            </a:pathLst>
          </a:custGeom>
          <a:ln w="25400">
            <a:solidFill>
              <a:schemeClr val="accent1"/>
            </a:solidFill>
          </a:ln>
        </p:spPr>
        <p:txBody>
          <a:bodyPr lIns="45719" rIns="45719" anchor="ctr"/>
          <a:lstStyle/>
          <a:p>
            <a:pPr algn="ctr"/>
            <a:endParaRPr/>
          </a:p>
        </p:txBody>
      </p:sp>
      <p:sp>
        <p:nvSpPr>
          <p:cNvPr id="1166" name="ZoneTexte 69"/>
          <p:cNvSpPr txBox="1"/>
          <p:nvPr/>
        </p:nvSpPr>
        <p:spPr>
          <a:xfrm>
            <a:off x="7275161" y="1700036"/>
            <a:ext cx="3250247"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a:solidFill>
                  <a:srgbClr val="00B050"/>
                </a:solidFill>
                <a:latin typeface="Avenir Heavy"/>
                <a:ea typeface="Avenir Heavy"/>
                <a:cs typeface="Avenir Heavy"/>
                <a:sym typeface="Avenir Heavy"/>
              </a:defRPr>
            </a:pPr>
            <a:r>
              <a:t>Indicateurs de perf.</a:t>
            </a:r>
          </a:p>
          <a:p>
            <a:pPr>
              <a:defRPr>
                <a:solidFill>
                  <a:srgbClr val="00B050"/>
                </a:solidFill>
                <a:latin typeface="Avenir Heavy"/>
                <a:ea typeface="Avenir Heavy"/>
                <a:cs typeface="Avenir Heavy"/>
                <a:sym typeface="Avenir Heavy"/>
              </a:defRPr>
            </a:pPr>
            <a:r>
              <a:t>100% de tracteurs de qualité</a:t>
            </a:r>
          </a:p>
        </p:txBody>
      </p:sp>
      <p:grpSp>
        <p:nvGrpSpPr>
          <p:cNvPr id="1174" name="Group 4"/>
          <p:cNvGrpSpPr/>
          <p:nvPr/>
        </p:nvGrpSpPr>
        <p:grpSpPr>
          <a:xfrm>
            <a:off x="3087454" y="1607256"/>
            <a:ext cx="306343" cy="733081"/>
            <a:chOff x="0" y="0"/>
            <a:chExt cx="306342" cy="733079"/>
          </a:xfrm>
        </p:grpSpPr>
        <p:sp>
          <p:nvSpPr>
            <p:cNvPr id="1167"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68"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69"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70"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71"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72"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73"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182" name="Group 4"/>
          <p:cNvGrpSpPr/>
          <p:nvPr/>
        </p:nvGrpSpPr>
        <p:grpSpPr>
          <a:xfrm>
            <a:off x="3378906" y="1607256"/>
            <a:ext cx="306344" cy="733081"/>
            <a:chOff x="0" y="0"/>
            <a:chExt cx="306342" cy="733079"/>
          </a:xfrm>
        </p:grpSpPr>
        <p:sp>
          <p:nvSpPr>
            <p:cNvPr id="1175"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76"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77"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78"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79"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80"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81"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190" name="Group 4"/>
          <p:cNvGrpSpPr/>
          <p:nvPr/>
        </p:nvGrpSpPr>
        <p:grpSpPr>
          <a:xfrm>
            <a:off x="3670362" y="1607256"/>
            <a:ext cx="306343" cy="733081"/>
            <a:chOff x="0" y="0"/>
            <a:chExt cx="306342" cy="733079"/>
          </a:xfrm>
        </p:grpSpPr>
        <p:sp>
          <p:nvSpPr>
            <p:cNvPr id="1183"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84"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85"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86"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87"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88"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89"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198" name="Group 4"/>
          <p:cNvGrpSpPr/>
          <p:nvPr/>
        </p:nvGrpSpPr>
        <p:grpSpPr>
          <a:xfrm>
            <a:off x="3961814" y="1607256"/>
            <a:ext cx="306344" cy="733081"/>
            <a:chOff x="0" y="0"/>
            <a:chExt cx="306342" cy="733079"/>
          </a:xfrm>
        </p:grpSpPr>
        <p:sp>
          <p:nvSpPr>
            <p:cNvPr id="1191"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92"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93"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94"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95"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96"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197"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sp>
        <p:nvSpPr>
          <p:cNvPr id="1199" name="ZoneTexte 118"/>
          <p:cNvSpPr txBox="1"/>
          <p:nvPr/>
        </p:nvSpPr>
        <p:spPr>
          <a:xfrm>
            <a:off x="2762262" y="2410443"/>
            <a:ext cx="1571903"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242156"/>
                </a:solidFill>
                <a:latin typeface="Avenir Heavy"/>
                <a:ea typeface="Avenir Heavy"/>
                <a:cs typeface="Avenir Heavy"/>
                <a:sym typeface="Avenir Heavy"/>
              </a:defRPr>
            </a:lvl1pPr>
          </a:lstStyle>
          <a:p>
            <a:r>
              <a:t>Gestionnaires</a:t>
            </a:r>
          </a:p>
        </p:txBody>
      </p:sp>
      <p:sp>
        <p:nvSpPr>
          <p:cNvPr id="1200" name="Connecteur droit avec flèche 11"/>
          <p:cNvSpPr/>
          <p:nvPr/>
        </p:nvSpPr>
        <p:spPr>
          <a:xfrm>
            <a:off x="4705629" y="2109217"/>
            <a:ext cx="2602473" cy="1"/>
          </a:xfrm>
          <a:prstGeom prst="line">
            <a:avLst/>
          </a:prstGeom>
          <a:ln w="25400">
            <a:solidFill>
              <a:srgbClr val="000000"/>
            </a:solidFill>
            <a:tailEnd type="triangle"/>
          </a:ln>
        </p:spPr>
        <p:txBody>
          <a:bodyPr lIns="45719" rIns="45719"/>
          <a:lstStyle/>
          <a:p>
            <a:endParaRPr/>
          </a:p>
        </p:txBody>
      </p:sp>
      <p:sp>
        <p:nvSpPr>
          <p:cNvPr id="1201" name="ZoneTexte 119"/>
          <p:cNvSpPr txBox="1"/>
          <p:nvPr/>
        </p:nvSpPr>
        <p:spPr>
          <a:xfrm>
            <a:off x="5246881" y="1750167"/>
            <a:ext cx="1339467"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242156"/>
                </a:solidFill>
                <a:latin typeface="Avenir Heavy"/>
                <a:ea typeface="Avenir Heavy"/>
                <a:cs typeface="Avenir Heavy"/>
                <a:sym typeface="Avenir Heavy"/>
              </a:defRPr>
            </a:lvl1pPr>
          </a:lstStyle>
          <a:p>
            <a:r>
              <a:t>Satisfaction</a:t>
            </a:r>
          </a:p>
        </p:txBody>
      </p:sp>
      <p:sp>
        <p:nvSpPr>
          <p:cNvPr id="1202" name="Connecteur droit avec flèche 13"/>
          <p:cNvSpPr/>
          <p:nvPr/>
        </p:nvSpPr>
        <p:spPr>
          <a:xfrm>
            <a:off x="6348120" y="5042154"/>
            <a:ext cx="1130809" cy="796145"/>
          </a:xfrm>
          <a:prstGeom prst="line">
            <a:avLst/>
          </a:prstGeom>
          <a:ln w="57150">
            <a:solidFill>
              <a:srgbClr val="242156"/>
            </a:solidFill>
            <a:headEnd type="triangle"/>
            <a:tailEnd type="triangle"/>
          </a:ln>
        </p:spPr>
        <p:txBody>
          <a:bodyPr lIns="45719" rIns="45719"/>
          <a:lstStyle/>
          <a:p>
            <a:endParaRPr/>
          </a:p>
        </p:txBody>
      </p:sp>
      <p:sp>
        <p:nvSpPr>
          <p:cNvPr id="1203" name="ZoneTexte 110"/>
          <p:cNvSpPr txBox="1"/>
          <p:nvPr/>
        </p:nvSpPr>
        <p:spPr>
          <a:xfrm>
            <a:off x="4592856" y="5658285"/>
            <a:ext cx="2517674"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a:solidFill>
                  <a:srgbClr val="242156"/>
                </a:solidFill>
                <a:latin typeface="Avenir Heavy"/>
                <a:ea typeface="Avenir Heavy"/>
                <a:cs typeface="Avenir Heavy"/>
                <a:sym typeface="Avenir Heavy"/>
              </a:defRPr>
            </a:pPr>
            <a:r>
              <a:t>Développement d’une</a:t>
            </a:r>
          </a:p>
          <a:p>
            <a:pPr algn="ctr">
              <a:defRPr>
                <a:solidFill>
                  <a:srgbClr val="242156"/>
                </a:solidFill>
                <a:latin typeface="Avenir Heavy"/>
                <a:ea typeface="Avenir Heavy"/>
                <a:cs typeface="Avenir Heavy"/>
                <a:sym typeface="Avenir Heavy"/>
              </a:defRPr>
            </a:pPr>
            <a:r>
              <a:t>stratégie d’entraide</a:t>
            </a:r>
          </a:p>
        </p:txBody>
      </p:sp>
    </p:spTree>
    <p:extLst>
      <p:ext uri="{BB962C8B-B14F-4D97-AF65-F5344CB8AC3E}">
        <p14:creationId xmlns:p14="http://schemas.microsoft.com/office/powerpoint/2010/main" val="3974916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Connecteur en angle 111"/>
          <p:cNvSpPr/>
          <p:nvPr/>
        </p:nvSpPr>
        <p:spPr>
          <a:xfrm rot="16200000" flipH="1">
            <a:off x="4048976" y="2408346"/>
            <a:ext cx="3058523" cy="3801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25400">
            <a:solidFill>
              <a:srgbClr val="000000"/>
            </a:solidFill>
            <a:tailEnd type="triangle"/>
          </a:ln>
        </p:spPr>
        <p:txBody>
          <a:bodyPr lIns="45719" rIns="45719" anchor="ctr"/>
          <a:lstStyle/>
          <a:p>
            <a:endParaRPr/>
          </a:p>
        </p:txBody>
      </p:sp>
      <p:sp>
        <p:nvSpPr>
          <p:cNvPr id="1206" name="Rectangle à coins arrondis 8"/>
          <p:cNvSpPr/>
          <p:nvPr/>
        </p:nvSpPr>
        <p:spPr>
          <a:xfrm>
            <a:off x="2746514" y="1389889"/>
            <a:ext cx="1862062" cy="1389889"/>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207" name="Titre 5"/>
          <p:cNvSpPr txBox="1"/>
          <p:nvPr/>
        </p:nvSpPr>
        <p:spPr>
          <a:xfrm>
            <a:off x="1828800" y="386089"/>
            <a:ext cx="8229600"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800">
                <a:solidFill>
                  <a:srgbClr val="242156"/>
                </a:solidFill>
                <a:latin typeface="Avenir Heavy"/>
                <a:ea typeface="Avenir Heavy"/>
                <a:cs typeface="Avenir Heavy"/>
                <a:sym typeface="Avenir Heavy"/>
              </a:defRPr>
            </a:lvl1pPr>
          </a:lstStyle>
          <a:p>
            <a:r>
              <a:t>De la prime, aux tensions</a:t>
            </a:r>
          </a:p>
        </p:txBody>
      </p:sp>
      <p:sp>
        <p:nvSpPr>
          <p:cNvPr id="1208" name="Rectangle à coins arrondis 2"/>
          <p:cNvSpPr/>
          <p:nvPr/>
        </p:nvSpPr>
        <p:spPr>
          <a:xfrm>
            <a:off x="587825" y="4167510"/>
            <a:ext cx="4313583" cy="874645"/>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209" name="Connecteur droit avec flèche 9"/>
          <p:cNvSpPr/>
          <p:nvPr/>
        </p:nvSpPr>
        <p:spPr>
          <a:xfrm>
            <a:off x="-1028942" y="4604833"/>
            <a:ext cx="6818244" cy="1"/>
          </a:xfrm>
          <a:prstGeom prst="line">
            <a:avLst/>
          </a:prstGeom>
          <a:ln w="25400">
            <a:solidFill>
              <a:srgbClr val="242156"/>
            </a:solidFill>
            <a:tailEnd type="triangle"/>
          </a:ln>
        </p:spPr>
        <p:txBody>
          <a:bodyPr lIns="45719" rIns="45719"/>
          <a:lstStyle/>
          <a:p>
            <a:endParaRPr/>
          </a:p>
        </p:txBody>
      </p:sp>
      <p:sp>
        <p:nvSpPr>
          <p:cNvPr id="1210" name="Rectangle 3"/>
          <p:cNvSpPr/>
          <p:nvPr/>
        </p:nvSpPr>
        <p:spPr>
          <a:xfrm>
            <a:off x="819738"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211" name="Rectangle 4"/>
          <p:cNvSpPr/>
          <p:nvPr/>
        </p:nvSpPr>
        <p:spPr>
          <a:xfrm>
            <a:off x="2027896"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212" name="Rectangle 5"/>
          <p:cNvSpPr/>
          <p:nvPr/>
        </p:nvSpPr>
        <p:spPr>
          <a:xfrm>
            <a:off x="3236053"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213" name="Rectangle 6"/>
          <p:cNvSpPr/>
          <p:nvPr/>
        </p:nvSpPr>
        <p:spPr>
          <a:xfrm>
            <a:off x="4444208"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grpSp>
        <p:nvGrpSpPr>
          <p:cNvPr id="1221" name="Group 4"/>
          <p:cNvGrpSpPr/>
          <p:nvPr/>
        </p:nvGrpSpPr>
        <p:grpSpPr>
          <a:xfrm>
            <a:off x="5975226" y="4238293"/>
            <a:ext cx="306344" cy="733081"/>
            <a:chOff x="0" y="0"/>
            <a:chExt cx="306342" cy="733079"/>
          </a:xfrm>
        </p:grpSpPr>
        <p:sp>
          <p:nvSpPr>
            <p:cNvPr id="1214" name="Oval 5"/>
            <p:cNvSpPr/>
            <p:nvPr/>
          </p:nvSpPr>
          <p:spPr>
            <a:xfrm>
              <a:off x="81403" y="0"/>
              <a:ext cx="133833" cy="12862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215" name="AutoShape 6"/>
            <p:cNvSpPr/>
            <p:nvPr/>
          </p:nvSpPr>
          <p:spPr>
            <a:xfrm rot="514288">
              <a:off x="20029" y="170699"/>
              <a:ext cx="54345" cy="272855"/>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216" name="AutoShape 7"/>
            <p:cNvSpPr/>
            <p:nvPr/>
          </p:nvSpPr>
          <p:spPr>
            <a:xfrm>
              <a:off x="79510" y="323666"/>
              <a:ext cx="69216" cy="409150"/>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217" name="AutoShape 8"/>
            <p:cNvSpPr/>
            <p:nvPr/>
          </p:nvSpPr>
          <p:spPr>
            <a:xfrm>
              <a:off x="159810" y="323931"/>
              <a:ext cx="69215" cy="40914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218" name="AutoShape 9"/>
            <p:cNvSpPr/>
            <p:nvPr/>
          </p:nvSpPr>
          <p:spPr>
            <a:xfrm>
              <a:off x="80051" y="170434"/>
              <a:ext cx="148433" cy="2707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219" name="AutoShape 10"/>
            <p:cNvSpPr/>
            <p:nvPr/>
          </p:nvSpPr>
          <p:spPr>
            <a:xfrm>
              <a:off x="38144" y="142910"/>
              <a:ext cx="231436" cy="10903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220" name="AutoShape 11"/>
            <p:cNvSpPr/>
            <p:nvPr/>
          </p:nvSpPr>
          <p:spPr>
            <a:xfrm rot="21095129">
              <a:off x="232268" y="169905"/>
              <a:ext cx="54345" cy="27364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1224" name="Rectangle à coins arrondis 22"/>
          <p:cNvGrpSpPr/>
          <p:nvPr/>
        </p:nvGrpSpPr>
        <p:grpSpPr>
          <a:xfrm>
            <a:off x="7481454" y="2563996"/>
            <a:ext cx="2840184" cy="643336"/>
            <a:chOff x="0" y="0"/>
            <a:chExt cx="2840182" cy="643334"/>
          </a:xfrm>
        </p:grpSpPr>
        <p:sp>
          <p:nvSpPr>
            <p:cNvPr id="1222" name="Rectangle aux angles arrondis"/>
            <p:cNvSpPr/>
            <p:nvPr/>
          </p:nvSpPr>
          <p:spPr>
            <a:xfrm>
              <a:off x="0" y="0"/>
              <a:ext cx="2840182" cy="643334"/>
            </a:xfrm>
            <a:prstGeom prst="roundRect">
              <a:avLst>
                <a:gd name="adj" fmla="val 16667"/>
              </a:avLst>
            </a:prstGeom>
            <a:solidFill>
              <a:srgbClr val="D7E4B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23" name="Bancs d’essai"/>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Bancs d’essai</a:t>
              </a:r>
            </a:p>
          </p:txBody>
        </p:sp>
      </p:grpSp>
      <p:grpSp>
        <p:nvGrpSpPr>
          <p:cNvPr id="1227" name="Rectangle à coins arrondis 23"/>
          <p:cNvGrpSpPr/>
          <p:nvPr/>
        </p:nvGrpSpPr>
        <p:grpSpPr>
          <a:xfrm>
            <a:off x="7481454" y="3575580"/>
            <a:ext cx="2840184" cy="643335"/>
            <a:chOff x="0" y="0"/>
            <a:chExt cx="2840182" cy="643334"/>
          </a:xfrm>
        </p:grpSpPr>
        <p:sp>
          <p:nvSpPr>
            <p:cNvPr id="1225" name="Rectangle aux angles arrondis"/>
            <p:cNvSpPr/>
            <p:nvPr/>
          </p:nvSpPr>
          <p:spPr>
            <a:xfrm>
              <a:off x="0" y="0"/>
              <a:ext cx="2840182" cy="643334"/>
            </a:xfrm>
            <a:prstGeom prst="roundRect">
              <a:avLst>
                <a:gd name="adj" fmla="val 16667"/>
              </a:avLst>
            </a:prstGeom>
            <a:solidFill>
              <a:srgbClr val="FAC09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26" name="Zone retouche"/>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Zone retouche</a:t>
              </a:r>
            </a:p>
          </p:txBody>
        </p:sp>
      </p:grpSp>
      <p:grpSp>
        <p:nvGrpSpPr>
          <p:cNvPr id="1230" name="Rectangle à coins arrondis 24"/>
          <p:cNvGrpSpPr/>
          <p:nvPr/>
        </p:nvGrpSpPr>
        <p:grpSpPr>
          <a:xfrm>
            <a:off x="7481454" y="4604833"/>
            <a:ext cx="2840184" cy="643335"/>
            <a:chOff x="0" y="0"/>
            <a:chExt cx="2840182" cy="643334"/>
          </a:xfrm>
        </p:grpSpPr>
        <p:sp>
          <p:nvSpPr>
            <p:cNvPr id="1228" name="Rectangle aux angles arrondis"/>
            <p:cNvSpPr/>
            <p:nvPr/>
          </p:nvSpPr>
          <p:spPr>
            <a:xfrm>
              <a:off x="0" y="0"/>
              <a:ext cx="2840182" cy="643334"/>
            </a:xfrm>
            <a:prstGeom prst="roundRect">
              <a:avLst>
                <a:gd name="adj" fmla="val 16667"/>
              </a:avLst>
            </a:prstGeom>
            <a:solidFill>
              <a:srgbClr val="D9969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29" name="Zone retouche"/>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Zone retouche</a:t>
              </a:r>
            </a:p>
          </p:txBody>
        </p:sp>
      </p:grpSp>
      <p:sp>
        <p:nvSpPr>
          <p:cNvPr id="1231" name="Connecteur droit avec flèche 26"/>
          <p:cNvSpPr/>
          <p:nvPr/>
        </p:nvSpPr>
        <p:spPr>
          <a:xfrm flipV="1">
            <a:off x="6315240" y="2885663"/>
            <a:ext cx="1166216" cy="1309050"/>
          </a:xfrm>
          <a:prstGeom prst="line">
            <a:avLst/>
          </a:prstGeom>
          <a:ln w="76200">
            <a:solidFill>
              <a:schemeClr val="accent3"/>
            </a:solidFill>
            <a:tailEnd type="triangle"/>
          </a:ln>
        </p:spPr>
        <p:txBody>
          <a:bodyPr lIns="45719" rIns="45719"/>
          <a:lstStyle/>
          <a:p>
            <a:endParaRPr/>
          </a:p>
        </p:txBody>
      </p:sp>
      <p:sp>
        <p:nvSpPr>
          <p:cNvPr id="1232" name="Connecteur droit avec flèche 27"/>
          <p:cNvSpPr/>
          <p:nvPr/>
        </p:nvSpPr>
        <p:spPr>
          <a:xfrm flipV="1">
            <a:off x="6348120" y="3897246"/>
            <a:ext cx="1133337" cy="591931"/>
          </a:xfrm>
          <a:prstGeom prst="line">
            <a:avLst/>
          </a:prstGeom>
          <a:ln w="25400">
            <a:solidFill>
              <a:srgbClr val="FAC090"/>
            </a:solidFill>
            <a:tailEnd type="triangle"/>
          </a:ln>
        </p:spPr>
        <p:txBody>
          <a:bodyPr lIns="45719" rIns="45719"/>
          <a:lstStyle/>
          <a:p>
            <a:endParaRPr/>
          </a:p>
        </p:txBody>
      </p:sp>
      <p:sp>
        <p:nvSpPr>
          <p:cNvPr id="1233" name="Connecteur droit avec flèche 31"/>
          <p:cNvSpPr/>
          <p:nvPr/>
        </p:nvSpPr>
        <p:spPr>
          <a:xfrm>
            <a:off x="6326454" y="4810844"/>
            <a:ext cx="1155002" cy="115657"/>
          </a:xfrm>
          <a:prstGeom prst="line">
            <a:avLst/>
          </a:prstGeom>
          <a:ln w="25400">
            <a:solidFill>
              <a:srgbClr val="D99694"/>
            </a:solidFill>
            <a:tailEnd type="triangle"/>
          </a:ln>
        </p:spPr>
        <p:txBody>
          <a:bodyPr lIns="45719" rIns="45719"/>
          <a:lstStyle/>
          <a:p>
            <a:endParaRPr/>
          </a:p>
        </p:txBody>
      </p:sp>
      <p:sp>
        <p:nvSpPr>
          <p:cNvPr id="1234" name="Rectangle 34"/>
          <p:cNvSpPr/>
          <p:nvPr/>
        </p:nvSpPr>
        <p:spPr>
          <a:xfrm>
            <a:off x="7308100" y="3333750"/>
            <a:ext cx="3226550" cy="3352800"/>
          </a:xfrm>
          <a:prstGeom prst="rect">
            <a:avLst/>
          </a:prstGeom>
          <a:ln>
            <a:solidFill>
              <a:srgbClr val="FF0000"/>
            </a:solidFill>
            <a:prstDash val="dash"/>
          </a:ln>
        </p:spPr>
        <p:txBody>
          <a:bodyPr lIns="45719" rIns="45719" anchor="ctr"/>
          <a:lstStyle/>
          <a:p>
            <a:pPr algn="ctr">
              <a:defRPr>
                <a:solidFill>
                  <a:srgbClr val="FFFFFF"/>
                </a:solidFill>
              </a:defRPr>
            </a:pPr>
            <a:endParaRPr/>
          </a:p>
        </p:txBody>
      </p:sp>
      <p:sp>
        <p:nvSpPr>
          <p:cNvPr id="1235" name="ZoneTexte 35"/>
          <p:cNvSpPr txBox="1"/>
          <p:nvPr/>
        </p:nvSpPr>
        <p:spPr>
          <a:xfrm>
            <a:off x="7308100" y="6293384"/>
            <a:ext cx="2056010"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0000"/>
                </a:solidFill>
                <a:latin typeface="Avenir Heavy"/>
                <a:ea typeface="Avenir Heavy"/>
                <a:cs typeface="Avenir Heavy"/>
                <a:sym typeface="Avenir Heavy"/>
              </a:defRPr>
            </a:lvl1pPr>
          </a:lstStyle>
          <a:p>
            <a:r>
              <a:t>50% des tracteurs</a:t>
            </a:r>
          </a:p>
        </p:txBody>
      </p:sp>
      <p:grpSp>
        <p:nvGrpSpPr>
          <p:cNvPr id="1243" name="Group 4"/>
          <p:cNvGrpSpPr/>
          <p:nvPr/>
        </p:nvGrpSpPr>
        <p:grpSpPr>
          <a:xfrm>
            <a:off x="7651045" y="5397128"/>
            <a:ext cx="306344" cy="733081"/>
            <a:chOff x="0" y="0"/>
            <a:chExt cx="306342" cy="733079"/>
          </a:xfrm>
        </p:grpSpPr>
        <p:sp>
          <p:nvSpPr>
            <p:cNvPr id="1236"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37"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38"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39"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40"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41"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42"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grpSp>
        <p:nvGrpSpPr>
          <p:cNvPr id="1251" name="Group 4"/>
          <p:cNvGrpSpPr/>
          <p:nvPr/>
        </p:nvGrpSpPr>
        <p:grpSpPr>
          <a:xfrm>
            <a:off x="8298922" y="5397128"/>
            <a:ext cx="306344" cy="733081"/>
            <a:chOff x="0" y="0"/>
            <a:chExt cx="306342" cy="733079"/>
          </a:xfrm>
        </p:grpSpPr>
        <p:sp>
          <p:nvSpPr>
            <p:cNvPr id="1244"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45"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46"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47"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48"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49"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50"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grpSp>
        <p:nvGrpSpPr>
          <p:cNvPr id="1259" name="Group 4"/>
          <p:cNvGrpSpPr/>
          <p:nvPr/>
        </p:nvGrpSpPr>
        <p:grpSpPr>
          <a:xfrm>
            <a:off x="9040765" y="5397128"/>
            <a:ext cx="306344" cy="733081"/>
            <a:chOff x="0" y="0"/>
            <a:chExt cx="306342" cy="733079"/>
          </a:xfrm>
        </p:grpSpPr>
        <p:sp>
          <p:nvSpPr>
            <p:cNvPr id="1252"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53"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54"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55"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56"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57"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58"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grpSp>
        <p:nvGrpSpPr>
          <p:cNvPr id="1267" name="Group 4"/>
          <p:cNvGrpSpPr/>
          <p:nvPr/>
        </p:nvGrpSpPr>
        <p:grpSpPr>
          <a:xfrm>
            <a:off x="9821936" y="5397128"/>
            <a:ext cx="306343" cy="733081"/>
            <a:chOff x="0" y="0"/>
            <a:chExt cx="306342" cy="733079"/>
          </a:xfrm>
        </p:grpSpPr>
        <p:sp>
          <p:nvSpPr>
            <p:cNvPr id="1260"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61"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62"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63"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64"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65"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266"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sp>
        <p:nvSpPr>
          <p:cNvPr id="1268" name="Accolade fermante 7"/>
          <p:cNvSpPr/>
          <p:nvPr/>
        </p:nvSpPr>
        <p:spPr>
          <a:xfrm rot="16200000">
            <a:off x="8822559" y="996706"/>
            <a:ext cx="155449" cy="2842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44"/>
                  <a:pt x="10800" y="98"/>
                </a:cubicBezTo>
                <a:lnTo>
                  <a:pt x="10800" y="10702"/>
                </a:lnTo>
                <a:cubicBezTo>
                  <a:pt x="10800" y="10756"/>
                  <a:pt x="15635" y="10800"/>
                  <a:pt x="21600" y="10800"/>
                </a:cubicBezTo>
                <a:cubicBezTo>
                  <a:pt x="15635" y="10800"/>
                  <a:pt x="10800" y="10844"/>
                  <a:pt x="10800" y="10898"/>
                </a:cubicBezTo>
                <a:lnTo>
                  <a:pt x="10800" y="21502"/>
                </a:lnTo>
                <a:cubicBezTo>
                  <a:pt x="10800" y="21556"/>
                  <a:pt x="5965" y="21600"/>
                  <a:pt x="0" y="21600"/>
                </a:cubicBezTo>
              </a:path>
            </a:pathLst>
          </a:custGeom>
          <a:ln w="25400">
            <a:solidFill>
              <a:schemeClr val="accent1"/>
            </a:solidFill>
          </a:ln>
        </p:spPr>
        <p:txBody>
          <a:bodyPr lIns="45719" rIns="45719" anchor="ctr"/>
          <a:lstStyle/>
          <a:p>
            <a:pPr algn="ctr"/>
            <a:endParaRPr/>
          </a:p>
        </p:txBody>
      </p:sp>
      <p:sp>
        <p:nvSpPr>
          <p:cNvPr id="1269" name="ZoneTexte 69"/>
          <p:cNvSpPr txBox="1"/>
          <p:nvPr/>
        </p:nvSpPr>
        <p:spPr>
          <a:xfrm>
            <a:off x="7275161" y="1700036"/>
            <a:ext cx="3250247"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a:solidFill>
                  <a:srgbClr val="00B050"/>
                </a:solidFill>
                <a:latin typeface="Avenir Heavy"/>
                <a:ea typeface="Avenir Heavy"/>
                <a:cs typeface="Avenir Heavy"/>
                <a:sym typeface="Avenir Heavy"/>
              </a:defRPr>
            </a:pPr>
            <a:r>
              <a:t>Indicateurs de perf.</a:t>
            </a:r>
          </a:p>
          <a:p>
            <a:pPr>
              <a:defRPr>
                <a:solidFill>
                  <a:srgbClr val="00B050"/>
                </a:solidFill>
                <a:latin typeface="Avenir Heavy"/>
                <a:ea typeface="Avenir Heavy"/>
                <a:cs typeface="Avenir Heavy"/>
                <a:sym typeface="Avenir Heavy"/>
              </a:defRPr>
            </a:pPr>
            <a:r>
              <a:t>100% de tracteurs de qualité</a:t>
            </a:r>
          </a:p>
        </p:txBody>
      </p:sp>
      <p:grpSp>
        <p:nvGrpSpPr>
          <p:cNvPr id="1277" name="Group 4"/>
          <p:cNvGrpSpPr/>
          <p:nvPr/>
        </p:nvGrpSpPr>
        <p:grpSpPr>
          <a:xfrm>
            <a:off x="3087454" y="1607256"/>
            <a:ext cx="306343" cy="733081"/>
            <a:chOff x="0" y="0"/>
            <a:chExt cx="306342" cy="733079"/>
          </a:xfrm>
        </p:grpSpPr>
        <p:sp>
          <p:nvSpPr>
            <p:cNvPr id="1270"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71"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72"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73"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74"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75"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76"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285" name="Group 4"/>
          <p:cNvGrpSpPr/>
          <p:nvPr/>
        </p:nvGrpSpPr>
        <p:grpSpPr>
          <a:xfrm>
            <a:off x="3378906" y="1607256"/>
            <a:ext cx="306344" cy="733081"/>
            <a:chOff x="0" y="0"/>
            <a:chExt cx="306342" cy="733079"/>
          </a:xfrm>
        </p:grpSpPr>
        <p:sp>
          <p:nvSpPr>
            <p:cNvPr id="1278"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79"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80"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81"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82"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83"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84"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293" name="Group 4"/>
          <p:cNvGrpSpPr/>
          <p:nvPr/>
        </p:nvGrpSpPr>
        <p:grpSpPr>
          <a:xfrm>
            <a:off x="3670362" y="1607256"/>
            <a:ext cx="306343" cy="733081"/>
            <a:chOff x="0" y="0"/>
            <a:chExt cx="306342" cy="733079"/>
          </a:xfrm>
        </p:grpSpPr>
        <p:sp>
          <p:nvSpPr>
            <p:cNvPr id="1286"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87"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88"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89"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90"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91"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92"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301" name="Group 4"/>
          <p:cNvGrpSpPr/>
          <p:nvPr/>
        </p:nvGrpSpPr>
        <p:grpSpPr>
          <a:xfrm>
            <a:off x="3961814" y="1607256"/>
            <a:ext cx="306344" cy="733081"/>
            <a:chOff x="0" y="0"/>
            <a:chExt cx="306342" cy="733079"/>
          </a:xfrm>
        </p:grpSpPr>
        <p:sp>
          <p:nvSpPr>
            <p:cNvPr id="1294"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95"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96"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97"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98"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299"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00"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sp>
        <p:nvSpPr>
          <p:cNvPr id="1302" name="ZoneTexte 118"/>
          <p:cNvSpPr txBox="1"/>
          <p:nvPr/>
        </p:nvSpPr>
        <p:spPr>
          <a:xfrm>
            <a:off x="2762262" y="2410443"/>
            <a:ext cx="1571903"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242156"/>
                </a:solidFill>
                <a:latin typeface="Avenir Heavy"/>
                <a:ea typeface="Avenir Heavy"/>
                <a:cs typeface="Avenir Heavy"/>
                <a:sym typeface="Avenir Heavy"/>
              </a:defRPr>
            </a:lvl1pPr>
          </a:lstStyle>
          <a:p>
            <a:r>
              <a:t>Gestionnaires</a:t>
            </a:r>
          </a:p>
        </p:txBody>
      </p:sp>
      <p:sp>
        <p:nvSpPr>
          <p:cNvPr id="1303" name="Connecteur droit avec flèche 11"/>
          <p:cNvSpPr/>
          <p:nvPr/>
        </p:nvSpPr>
        <p:spPr>
          <a:xfrm>
            <a:off x="4705629" y="2109217"/>
            <a:ext cx="2602473" cy="1"/>
          </a:xfrm>
          <a:prstGeom prst="line">
            <a:avLst/>
          </a:prstGeom>
          <a:ln w="25400">
            <a:solidFill>
              <a:srgbClr val="000000"/>
            </a:solidFill>
            <a:tailEnd type="triangle"/>
          </a:ln>
        </p:spPr>
        <p:txBody>
          <a:bodyPr lIns="45719" rIns="45719"/>
          <a:lstStyle/>
          <a:p>
            <a:endParaRPr/>
          </a:p>
        </p:txBody>
      </p:sp>
      <p:sp>
        <p:nvSpPr>
          <p:cNvPr id="1304" name="ZoneTexte 119"/>
          <p:cNvSpPr txBox="1"/>
          <p:nvPr/>
        </p:nvSpPr>
        <p:spPr>
          <a:xfrm>
            <a:off x="5246881" y="1750167"/>
            <a:ext cx="1339467"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242156"/>
                </a:solidFill>
                <a:latin typeface="Avenir Heavy"/>
                <a:ea typeface="Avenir Heavy"/>
                <a:cs typeface="Avenir Heavy"/>
                <a:sym typeface="Avenir Heavy"/>
              </a:defRPr>
            </a:lvl1pPr>
          </a:lstStyle>
          <a:p>
            <a:r>
              <a:t>Satisfaction</a:t>
            </a:r>
          </a:p>
        </p:txBody>
      </p:sp>
      <p:sp>
        <p:nvSpPr>
          <p:cNvPr id="1305" name="Multiplication 112"/>
          <p:cNvSpPr/>
          <p:nvPr/>
        </p:nvSpPr>
        <p:spPr>
          <a:xfrm>
            <a:off x="8201615" y="5493526"/>
            <a:ext cx="521877" cy="521877"/>
          </a:xfrm>
          <a:custGeom>
            <a:avLst/>
            <a:gdLst/>
            <a:ahLst/>
            <a:cxnLst>
              <a:cxn ang="0">
                <a:pos x="wd2" y="hd2"/>
              </a:cxn>
              <a:cxn ang="5400000">
                <a:pos x="wd2" y="hd2"/>
              </a:cxn>
              <a:cxn ang="10800000">
                <a:pos x="wd2" y="hd2"/>
              </a:cxn>
              <a:cxn ang="16200000">
                <a:pos x="wd2" y="hd2"/>
              </a:cxn>
            </a:cxnLst>
            <a:rect l="0" t="0" r="r" b="b"/>
            <a:pathLst>
              <a:path w="21600" h="21600" extrusionOk="0">
                <a:moveTo>
                  <a:pt x="0" y="1933"/>
                </a:moveTo>
                <a:lnTo>
                  <a:pt x="1933" y="0"/>
                </a:lnTo>
                <a:lnTo>
                  <a:pt x="10800" y="8867"/>
                </a:lnTo>
                <a:lnTo>
                  <a:pt x="19667" y="0"/>
                </a:lnTo>
                <a:lnTo>
                  <a:pt x="21600" y="1933"/>
                </a:lnTo>
                <a:lnTo>
                  <a:pt x="12733" y="10800"/>
                </a:lnTo>
                <a:lnTo>
                  <a:pt x="21600" y="19667"/>
                </a:lnTo>
                <a:lnTo>
                  <a:pt x="19667" y="21600"/>
                </a:lnTo>
                <a:lnTo>
                  <a:pt x="10800" y="12733"/>
                </a:lnTo>
                <a:lnTo>
                  <a:pt x="1933" y="21600"/>
                </a:lnTo>
                <a:lnTo>
                  <a:pt x="0" y="19667"/>
                </a:lnTo>
                <a:lnTo>
                  <a:pt x="8867" y="10800"/>
                </a:lnTo>
                <a:close/>
              </a:path>
            </a:pathLst>
          </a:custGeom>
          <a:solidFill>
            <a:srgbClr val="FF0000"/>
          </a:solidFill>
          <a:ln>
            <a:solidFill>
              <a:srgbClr val="FF0000"/>
            </a:solidFill>
          </a:ln>
        </p:spPr>
        <p:txBody>
          <a:bodyPr lIns="45719" rIns="45719" anchor="ctr"/>
          <a:lstStyle/>
          <a:p>
            <a:pPr algn="ctr">
              <a:defRPr>
                <a:solidFill>
                  <a:srgbClr val="FFFFFF"/>
                </a:solidFill>
              </a:defRPr>
            </a:pPr>
            <a:endParaRPr/>
          </a:p>
        </p:txBody>
      </p:sp>
      <p:sp>
        <p:nvSpPr>
          <p:cNvPr id="1306" name="Multiplication 113"/>
          <p:cNvSpPr/>
          <p:nvPr/>
        </p:nvSpPr>
        <p:spPr>
          <a:xfrm>
            <a:off x="8933690" y="5493526"/>
            <a:ext cx="521877" cy="521877"/>
          </a:xfrm>
          <a:custGeom>
            <a:avLst/>
            <a:gdLst/>
            <a:ahLst/>
            <a:cxnLst>
              <a:cxn ang="0">
                <a:pos x="wd2" y="hd2"/>
              </a:cxn>
              <a:cxn ang="5400000">
                <a:pos x="wd2" y="hd2"/>
              </a:cxn>
              <a:cxn ang="10800000">
                <a:pos x="wd2" y="hd2"/>
              </a:cxn>
              <a:cxn ang="16200000">
                <a:pos x="wd2" y="hd2"/>
              </a:cxn>
            </a:cxnLst>
            <a:rect l="0" t="0" r="r" b="b"/>
            <a:pathLst>
              <a:path w="21600" h="21600" extrusionOk="0">
                <a:moveTo>
                  <a:pt x="0" y="1933"/>
                </a:moveTo>
                <a:lnTo>
                  <a:pt x="1933" y="0"/>
                </a:lnTo>
                <a:lnTo>
                  <a:pt x="10800" y="8867"/>
                </a:lnTo>
                <a:lnTo>
                  <a:pt x="19667" y="0"/>
                </a:lnTo>
                <a:lnTo>
                  <a:pt x="21600" y="1933"/>
                </a:lnTo>
                <a:lnTo>
                  <a:pt x="12733" y="10800"/>
                </a:lnTo>
                <a:lnTo>
                  <a:pt x="21600" y="19667"/>
                </a:lnTo>
                <a:lnTo>
                  <a:pt x="19667" y="21600"/>
                </a:lnTo>
                <a:lnTo>
                  <a:pt x="10800" y="12733"/>
                </a:lnTo>
                <a:lnTo>
                  <a:pt x="1933" y="21600"/>
                </a:lnTo>
                <a:lnTo>
                  <a:pt x="0" y="19667"/>
                </a:lnTo>
                <a:lnTo>
                  <a:pt x="8867" y="10800"/>
                </a:lnTo>
                <a:close/>
              </a:path>
            </a:pathLst>
          </a:custGeom>
          <a:solidFill>
            <a:srgbClr val="FF0000"/>
          </a:solidFill>
          <a:ln>
            <a:solidFill>
              <a:srgbClr val="FF0000"/>
            </a:solidFill>
          </a:ln>
        </p:spPr>
        <p:txBody>
          <a:bodyPr lIns="45719" rIns="45719" anchor="ctr"/>
          <a:lstStyle/>
          <a:p>
            <a:pPr algn="ctr">
              <a:defRPr>
                <a:solidFill>
                  <a:srgbClr val="FFFFFF"/>
                </a:solidFill>
              </a:defRPr>
            </a:pPr>
            <a:endParaRPr/>
          </a:p>
        </p:txBody>
      </p:sp>
      <p:sp>
        <p:nvSpPr>
          <p:cNvPr id="1307" name="Multiplication 114"/>
          <p:cNvSpPr/>
          <p:nvPr/>
        </p:nvSpPr>
        <p:spPr>
          <a:xfrm>
            <a:off x="9704695" y="5493526"/>
            <a:ext cx="521877" cy="521877"/>
          </a:xfrm>
          <a:custGeom>
            <a:avLst/>
            <a:gdLst/>
            <a:ahLst/>
            <a:cxnLst>
              <a:cxn ang="0">
                <a:pos x="wd2" y="hd2"/>
              </a:cxn>
              <a:cxn ang="5400000">
                <a:pos x="wd2" y="hd2"/>
              </a:cxn>
              <a:cxn ang="10800000">
                <a:pos x="wd2" y="hd2"/>
              </a:cxn>
              <a:cxn ang="16200000">
                <a:pos x="wd2" y="hd2"/>
              </a:cxn>
            </a:cxnLst>
            <a:rect l="0" t="0" r="r" b="b"/>
            <a:pathLst>
              <a:path w="21600" h="21600" extrusionOk="0">
                <a:moveTo>
                  <a:pt x="0" y="1933"/>
                </a:moveTo>
                <a:lnTo>
                  <a:pt x="1933" y="0"/>
                </a:lnTo>
                <a:lnTo>
                  <a:pt x="10800" y="8867"/>
                </a:lnTo>
                <a:lnTo>
                  <a:pt x="19667" y="0"/>
                </a:lnTo>
                <a:lnTo>
                  <a:pt x="21600" y="1933"/>
                </a:lnTo>
                <a:lnTo>
                  <a:pt x="12733" y="10800"/>
                </a:lnTo>
                <a:lnTo>
                  <a:pt x="21600" y="19667"/>
                </a:lnTo>
                <a:lnTo>
                  <a:pt x="19667" y="21600"/>
                </a:lnTo>
                <a:lnTo>
                  <a:pt x="10800" y="12733"/>
                </a:lnTo>
                <a:lnTo>
                  <a:pt x="1933" y="21600"/>
                </a:lnTo>
                <a:lnTo>
                  <a:pt x="0" y="19667"/>
                </a:lnTo>
                <a:lnTo>
                  <a:pt x="8867" y="10800"/>
                </a:lnTo>
                <a:close/>
              </a:path>
            </a:pathLst>
          </a:custGeom>
          <a:solidFill>
            <a:srgbClr val="FF0000"/>
          </a:solidFill>
          <a:ln>
            <a:solidFill>
              <a:srgbClr val="FF0000"/>
            </a:solidFill>
          </a:ln>
        </p:spPr>
        <p:txBody>
          <a:bodyPr lIns="45719" rIns="45719" anchor="ctr"/>
          <a:lstStyle/>
          <a:p>
            <a:pPr algn="ctr">
              <a:defRPr>
                <a:solidFill>
                  <a:srgbClr val="FFFFFF"/>
                </a:solidFill>
              </a:defRPr>
            </a:pPr>
            <a:endParaRPr/>
          </a:p>
        </p:txBody>
      </p:sp>
      <p:sp>
        <p:nvSpPr>
          <p:cNvPr id="1308" name="ZoneTexte 115"/>
          <p:cNvSpPr txBox="1"/>
          <p:nvPr/>
        </p:nvSpPr>
        <p:spPr>
          <a:xfrm>
            <a:off x="3613991" y="5932645"/>
            <a:ext cx="3885036"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242156"/>
                </a:solidFill>
                <a:latin typeface="Avenir Heavy"/>
                <a:ea typeface="Avenir Heavy"/>
                <a:cs typeface="Avenir Heavy"/>
                <a:sym typeface="Avenir Heavy"/>
              </a:defRPr>
            </a:pPr>
            <a:r>
              <a:t>Insatisfaction : trop de retoucheurs</a:t>
            </a:r>
          </a:p>
          <a:p>
            <a:pPr>
              <a:defRPr>
                <a:solidFill>
                  <a:srgbClr val="242156"/>
                </a:solidFill>
                <a:latin typeface="Avenir Heavy"/>
                <a:ea typeface="Avenir Heavy"/>
                <a:cs typeface="Avenir Heavy"/>
                <a:sym typeface="Avenir Heavy"/>
              </a:defRPr>
            </a:pPr>
            <a:r>
              <a:t>pour le nombre de tracteurs</a:t>
            </a:r>
          </a:p>
        </p:txBody>
      </p:sp>
    </p:spTree>
    <p:extLst>
      <p:ext uri="{BB962C8B-B14F-4D97-AF65-F5344CB8AC3E}">
        <p14:creationId xmlns:p14="http://schemas.microsoft.com/office/powerpoint/2010/main" val="4040259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 name="Rectangle à coins arrondis 8"/>
          <p:cNvSpPr/>
          <p:nvPr/>
        </p:nvSpPr>
        <p:spPr>
          <a:xfrm>
            <a:off x="2746514" y="1389889"/>
            <a:ext cx="1862062" cy="1389889"/>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311" name="Titre 5"/>
          <p:cNvSpPr txBox="1"/>
          <p:nvPr/>
        </p:nvSpPr>
        <p:spPr>
          <a:xfrm>
            <a:off x="1828800" y="386089"/>
            <a:ext cx="8229600"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800">
                <a:solidFill>
                  <a:srgbClr val="242156"/>
                </a:solidFill>
                <a:latin typeface="Avenir Heavy"/>
                <a:ea typeface="Avenir Heavy"/>
                <a:cs typeface="Avenir Heavy"/>
                <a:sym typeface="Avenir Heavy"/>
              </a:defRPr>
            </a:lvl1pPr>
          </a:lstStyle>
          <a:p>
            <a:r>
              <a:t>De la prime, aux tensions</a:t>
            </a:r>
          </a:p>
        </p:txBody>
      </p:sp>
      <p:sp>
        <p:nvSpPr>
          <p:cNvPr id="1312" name="Rectangle à coins arrondis 2"/>
          <p:cNvSpPr/>
          <p:nvPr/>
        </p:nvSpPr>
        <p:spPr>
          <a:xfrm>
            <a:off x="587825" y="4167510"/>
            <a:ext cx="4313583" cy="874645"/>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313" name="Connecteur droit avec flèche 9"/>
          <p:cNvSpPr/>
          <p:nvPr/>
        </p:nvSpPr>
        <p:spPr>
          <a:xfrm>
            <a:off x="-1028942" y="4604833"/>
            <a:ext cx="6818244" cy="1"/>
          </a:xfrm>
          <a:prstGeom prst="line">
            <a:avLst/>
          </a:prstGeom>
          <a:ln w="25400">
            <a:solidFill>
              <a:srgbClr val="242156"/>
            </a:solidFill>
            <a:tailEnd type="triangle"/>
          </a:ln>
        </p:spPr>
        <p:txBody>
          <a:bodyPr lIns="45719" rIns="45719"/>
          <a:lstStyle/>
          <a:p>
            <a:endParaRPr/>
          </a:p>
        </p:txBody>
      </p:sp>
      <p:sp>
        <p:nvSpPr>
          <p:cNvPr id="1314" name="Rectangle 3"/>
          <p:cNvSpPr/>
          <p:nvPr/>
        </p:nvSpPr>
        <p:spPr>
          <a:xfrm>
            <a:off x="819738"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315" name="Rectangle 4"/>
          <p:cNvSpPr/>
          <p:nvPr/>
        </p:nvSpPr>
        <p:spPr>
          <a:xfrm>
            <a:off x="2027896"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316" name="Rectangle 5"/>
          <p:cNvSpPr/>
          <p:nvPr/>
        </p:nvSpPr>
        <p:spPr>
          <a:xfrm>
            <a:off x="3236053"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sp>
        <p:nvSpPr>
          <p:cNvPr id="1317" name="Rectangle 6"/>
          <p:cNvSpPr/>
          <p:nvPr/>
        </p:nvSpPr>
        <p:spPr>
          <a:xfrm>
            <a:off x="4444208" y="4455746"/>
            <a:ext cx="914401" cy="298175"/>
          </a:xfrm>
          <a:prstGeom prst="rect">
            <a:avLst/>
          </a:prstGeom>
          <a:solidFill>
            <a:schemeClr val="accent1"/>
          </a:solidFill>
          <a:ln>
            <a:solidFill>
              <a:srgbClr val="4A7EBB"/>
            </a:solidFill>
          </a:ln>
        </p:spPr>
        <p:txBody>
          <a:bodyPr lIns="45719" rIns="45719" anchor="ctr"/>
          <a:lstStyle/>
          <a:p>
            <a:pPr algn="ctr">
              <a:defRPr>
                <a:solidFill>
                  <a:srgbClr val="FFFFFF"/>
                </a:solidFill>
              </a:defRPr>
            </a:pPr>
            <a:endParaRPr/>
          </a:p>
        </p:txBody>
      </p:sp>
      <p:grpSp>
        <p:nvGrpSpPr>
          <p:cNvPr id="1325" name="Group 4"/>
          <p:cNvGrpSpPr/>
          <p:nvPr/>
        </p:nvGrpSpPr>
        <p:grpSpPr>
          <a:xfrm>
            <a:off x="5975226" y="4238293"/>
            <a:ext cx="306344" cy="733081"/>
            <a:chOff x="0" y="0"/>
            <a:chExt cx="306342" cy="733079"/>
          </a:xfrm>
        </p:grpSpPr>
        <p:sp>
          <p:nvSpPr>
            <p:cNvPr id="1318" name="Oval 5"/>
            <p:cNvSpPr/>
            <p:nvPr/>
          </p:nvSpPr>
          <p:spPr>
            <a:xfrm>
              <a:off x="81403" y="0"/>
              <a:ext cx="133833" cy="12862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319" name="AutoShape 6"/>
            <p:cNvSpPr/>
            <p:nvPr/>
          </p:nvSpPr>
          <p:spPr>
            <a:xfrm rot="514288">
              <a:off x="20029" y="170699"/>
              <a:ext cx="54345" cy="272855"/>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320" name="AutoShape 7"/>
            <p:cNvSpPr/>
            <p:nvPr/>
          </p:nvSpPr>
          <p:spPr>
            <a:xfrm>
              <a:off x="79510" y="323666"/>
              <a:ext cx="69216" cy="409150"/>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321" name="AutoShape 8"/>
            <p:cNvSpPr/>
            <p:nvPr/>
          </p:nvSpPr>
          <p:spPr>
            <a:xfrm>
              <a:off x="159810" y="323931"/>
              <a:ext cx="69215" cy="40914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322" name="AutoShape 9"/>
            <p:cNvSpPr/>
            <p:nvPr/>
          </p:nvSpPr>
          <p:spPr>
            <a:xfrm>
              <a:off x="80051" y="170434"/>
              <a:ext cx="148433" cy="2707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323" name="AutoShape 10"/>
            <p:cNvSpPr/>
            <p:nvPr/>
          </p:nvSpPr>
          <p:spPr>
            <a:xfrm>
              <a:off x="38144" y="142910"/>
              <a:ext cx="231436" cy="10903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1324" name="AutoShape 11"/>
            <p:cNvSpPr/>
            <p:nvPr/>
          </p:nvSpPr>
          <p:spPr>
            <a:xfrm rot="21095129">
              <a:off x="232268" y="169905"/>
              <a:ext cx="54345" cy="273649"/>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1328" name="Rectangle à coins arrondis 22"/>
          <p:cNvGrpSpPr/>
          <p:nvPr/>
        </p:nvGrpSpPr>
        <p:grpSpPr>
          <a:xfrm>
            <a:off x="7481454" y="2563996"/>
            <a:ext cx="2840184" cy="643336"/>
            <a:chOff x="0" y="0"/>
            <a:chExt cx="2840182" cy="643334"/>
          </a:xfrm>
        </p:grpSpPr>
        <p:sp>
          <p:nvSpPr>
            <p:cNvPr id="1326" name="Rectangle aux angles arrondis"/>
            <p:cNvSpPr/>
            <p:nvPr/>
          </p:nvSpPr>
          <p:spPr>
            <a:xfrm>
              <a:off x="0" y="0"/>
              <a:ext cx="2840182" cy="643334"/>
            </a:xfrm>
            <a:prstGeom prst="roundRect">
              <a:avLst>
                <a:gd name="adj" fmla="val 16667"/>
              </a:avLst>
            </a:prstGeom>
            <a:solidFill>
              <a:srgbClr val="D7E4B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27" name="Bancs d’essai"/>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Bancs d’essai</a:t>
              </a:r>
            </a:p>
          </p:txBody>
        </p:sp>
      </p:grpSp>
      <p:grpSp>
        <p:nvGrpSpPr>
          <p:cNvPr id="1331" name="Rectangle à coins arrondis 23"/>
          <p:cNvGrpSpPr/>
          <p:nvPr/>
        </p:nvGrpSpPr>
        <p:grpSpPr>
          <a:xfrm>
            <a:off x="7481454" y="3575580"/>
            <a:ext cx="2840184" cy="643335"/>
            <a:chOff x="0" y="0"/>
            <a:chExt cx="2840182" cy="643334"/>
          </a:xfrm>
        </p:grpSpPr>
        <p:sp>
          <p:nvSpPr>
            <p:cNvPr id="1329" name="Rectangle aux angles arrondis"/>
            <p:cNvSpPr/>
            <p:nvPr/>
          </p:nvSpPr>
          <p:spPr>
            <a:xfrm>
              <a:off x="0" y="0"/>
              <a:ext cx="2840182" cy="643334"/>
            </a:xfrm>
            <a:prstGeom prst="roundRect">
              <a:avLst>
                <a:gd name="adj" fmla="val 16667"/>
              </a:avLst>
            </a:prstGeom>
            <a:solidFill>
              <a:srgbClr val="FAC09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30" name="Zone retouche"/>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Zone retouche</a:t>
              </a:r>
            </a:p>
          </p:txBody>
        </p:sp>
      </p:grpSp>
      <p:grpSp>
        <p:nvGrpSpPr>
          <p:cNvPr id="1334" name="Rectangle à coins arrondis 24"/>
          <p:cNvGrpSpPr/>
          <p:nvPr/>
        </p:nvGrpSpPr>
        <p:grpSpPr>
          <a:xfrm>
            <a:off x="7481454" y="4604833"/>
            <a:ext cx="2840184" cy="643335"/>
            <a:chOff x="0" y="0"/>
            <a:chExt cx="2840182" cy="643334"/>
          </a:xfrm>
        </p:grpSpPr>
        <p:sp>
          <p:nvSpPr>
            <p:cNvPr id="1332" name="Rectangle aux angles arrondis"/>
            <p:cNvSpPr/>
            <p:nvPr/>
          </p:nvSpPr>
          <p:spPr>
            <a:xfrm>
              <a:off x="0" y="0"/>
              <a:ext cx="2840182" cy="643334"/>
            </a:xfrm>
            <a:prstGeom prst="roundRect">
              <a:avLst>
                <a:gd name="adj" fmla="val 16667"/>
              </a:avLst>
            </a:prstGeom>
            <a:solidFill>
              <a:srgbClr val="D9969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33" name="Zone retouche"/>
            <p:cNvSpPr txBox="1"/>
            <p:nvPr/>
          </p:nvSpPr>
          <p:spPr>
            <a:xfrm>
              <a:off x="31405" y="137002"/>
              <a:ext cx="2777371"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Zone retouche</a:t>
              </a:r>
            </a:p>
          </p:txBody>
        </p:sp>
      </p:grpSp>
      <p:sp>
        <p:nvSpPr>
          <p:cNvPr id="1335" name="Connecteur droit avec flèche 26"/>
          <p:cNvSpPr/>
          <p:nvPr/>
        </p:nvSpPr>
        <p:spPr>
          <a:xfrm flipV="1">
            <a:off x="6315240" y="2885663"/>
            <a:ext cx="1166216" cy="1309050"/>
          </a:xfrm>
          <a:prstGeom prst="line">
            <a:avLst/>
          </a:prstGeom>
          <a:ln w="76200">
            <a:solidFill>
              <a:schemeClr val="accent3"/>
            </a:solidFill>
            <a:tailEnd type="triangle"/>
          </a:ln>
        </p:spPr>
        <p:txBody>
          <a:bodyPr lIns="45719" rIns="45719"/>
          <a:lstStyle/>
          <a:p>
            <a:endParaRPr/>
          </a:p>
        </p:txBody>
      </p:sp>
      <p:sp>
        <p:nvSpPr>
          <p:cNvPr id="1336" name="Connecteur droit avec flèche 27"/>
          <p:cNvSpPr/>
          <p:nvPr/>
        </p:nvSpPr>
        <p:spPr>
          <a:xfrm flipV="1">
            <a:off x="6348120" y="3897246"/>
            <a:ext cx="1133337" cy="591931"/>
          </a:xfrm>
          <a:prstGeom prst="line">
            <a:avLst/>
          </a:prstGeom>
          <a:ln w="25400">
            <a:solidFill>
              <a:srgbClr val="FAC090"/>
            </a:solidFill>
            <a:tailEnd type="triangle"/>
          </a:ln>
        </p:spPr>
        <p:txBody>
          <a:bodyPr lIns="45719" rIns="45719"/>
          <a:lstStyle/>
          <a:p>
            <a:endParaRPr/>
          </a:p>
        </p:txBody>
      </p:sp>
      <p:sp>
        <p:nvSpPr>
          <p:cNvPr id="1337" name="Connecteur droit avec flèche 31"/>
          <p:cNvSpPr/>
          <p:nvPr/>
        </p:nvSpPr>
        <p:spPr>
          <a:xfrm>
            <a:off x="6326454" y="4810844"/>
            <a:ext cx="1155002" cy="115657"/>
          </a:xfrm>
          <a:prstGeom prst="line">
            <a:avLst/>
          </a:prstGeom>
          <a:ln w="25400">
            <a:solidFill>
              <a:srgbClr val="D99694"/>
            </a:solidFill>
            <a:tailEnd type="triangle"/>
          </a:ln>
        </p:spPr>
        <p:txBody>
          <a:bodyPr lIns="45719" rIns="45719"/>
          <a:lstStyle/>
          <a:p>
            <a:endParaRPr/>
          </a:p>
        </p:txBody>
      </p:sp>
      <p:sp>
        <p:nvSpPr>
          <p:cNvPr id="1338" name="Rectangle 34"/>
          <p:cNvSpPr/>
          <p:nvPr/>
        </p:nvSpPr>
        <p:spPr>
          <a:xfrm>
            <a:off x="7308100" y="3333750"/>
            <a:ext cx="3226550" cy="3352800"/>
          </a:xfrm>
          <a:prstGeom prst="rect">
            <a:avLst/>
          </a:prstGeom>
          <a:ln>
            <a:solidFill>
              <a:srgbClr val="FF0000"/>
            </a:solidFill>
            <a:prstDash val="dash"/>
          </a:ln>
        </p:spPr>
        <p:txBody>
          <a:bodyPr lIns="45719" rIns="45719" anchor="ctr"/>
          <a:lstStyle/>
          <a:p>
            <a:pPr algn="ctr">
              <a:defRPr>
                <a:solidFill>
                  <a:srgbClr val="FFFFFF"/>
                </a:solidFill>
              </a:defRPr>
            </a:pPr>
            <a:endParaRPr/>
          </a:p>
        </p:txBody>
      </p:sp>
      <p:sp>
        <p:nvSpPr>
          <p:cNvPr id="1339" name="ZoneTexte 35"/>
          <p:cNvSpPr txBox="1"/>
          <p:nvPr/>
        </p:nvSpPr>
        <p:spPr>
          <a:xfrm>
            <a:off x="7308100" y="6293384"/>
            <a:ext cx="2056010"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0000"/>
                </a:solidFill>
                <a:latin typeface="Avenir Heavy"/>
                <a:ea typeface="Avenir Heavy"/>
                <a:cs typeface="Avenir Heavy"/>
                <a:sym typeface="Avenir Heavy"/>
              </a:defRPr>
            </a:lvl1pPr>
          </a:lstStyle>
          <a:p>
            <a:r>
              <a:t>50% des tracteurs</a:t>
            </a:r>
          </a:p>
        </p:txBody>
      </p:sp>
      <p:grpSp>
        <p:nvGrpSpPr>
          <p:cNvPr id="1347" name="Group 4"/>
          <p:cNvGrpSpPr/>
          <p:nvPr/>
        </p:nvGrpSpPr>
        <p:grpSpPr>
          <a:xfrm>
            <a:off x="7651045" y="5397128"/>
            <a:ext cx="306344" cy="733081"/>
            <a:chOff x="0" y="0"/>
            <a:chExt cx="306342" cy="733079"/>
          </a:xfrm>
        </p:grpSpPr>
        <p:sp>
          <p:nvSpPr>
            <p:cNvPr id="1340" name="Oval 5"/>
            <p:cNvSpPr/>
            <p:nvPr/>
          </p:nvSpPr>
          <p:spPr>
            <a:xfrm>
              <a:off x="81403" y="0"/>
              <a:ext cx="133833" cy="128621"/>
            </a:xfrm>
            <a:prstGeom prst="ellipse">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341" name="AutoShape 6"/>
            <p:cNvSpPr/>
            <p:nvPr/>
          </p:nvSpPr>
          <p:spPr>
            <a:xfrm rot="514288">
              <a:off x="20029" y="170699"/>
              <a:ext cx="54345" cy="272855"/>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342" name="AutoShape 7"/>
            <p:cNvSpPr/>
            <p:nvPr/>
          </p:nvSpPr>
          <p:spPr>
            <a:xfrm>
              <a:off x="79510" y="323666"/>
              <a:ext cx="69216" cy="409150"/>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343" name="AutoShape 8"/>
            <p:cNvSpPr/>
            <p:nvPr/>
          </p:nvSpPr>
          <p:spPr>
            <a:xfrm>
              <a:off x="159810" y="323931"/>
              <a:ext cx="69215" cy="4091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344" name="AutoShape 9"/>
            <p:cNvSpPr/>
            <p:nvPr/>
          </p:nvSpPr>
          <p:spPr>
            <a:xfrm>
              <a:off x="80051" y="170434"/>
              <a:ext cx="148433" cy="270738"/>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345" name="AutoShape 10"/>
            <p:cNvSpPr/>
            <p:nvPr/>
          </p:nvSpPr>
          <p:spPr>
            <a:xfrm>
              <a:off x="38144" y="142910"/>
              <a:ext cx="231436" cy="109037"/>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sp>
          <p:nvSpPr>
            <p:cNvPr id="1346" name="AutoShape 11"/>
            <p:cNvSpPr/>
            <p:nvPr/>
          </p:nvSpPr>
          <p:spPr>
            <a:xfrm rot="21095129">
              <a:off x="232268" y="169905"/>
              <a:ext cx="54345" cy="273649"/>
            </a:xfrm>
            <a:prstGeom prst="roundRect">
              <a:avLst>
                <a:gd name="adj" fmla="val 50000"/>
              </a:avLst>
            </a:prstGeom>
            <a:solidFill>
              <a:schemeClr val="accent6"/>
            </a:solidFill>
            <a:ln w="12700" cap="flat">
              <a:noFill/>
              <a:miter lim="400000"/>
            </a:ln>
            <a:effectLst/>
          </p:spPr>
          <p:txBody>
            <a:bodyPr wrap="square" lIns="45719" tIns="45719" rIns="45719" bIns="45719" numCol="1" anchor="ctr">
              <a:noAutofit/>
            </a:bodyPr>
            <a:lstStyle/>
            <a:p>
              <a:endParaRPr/>
            </a:p>
          </p:txBody>
        </p:sp>
      </p:grpSp>
      <p:sp>
        <p:nvSpPr>
          <p:cNvPr id="1348" name="Accolade fermante 7"/>
          <p:cNvSpPr/>
          <p:nvPr/>
        </p:nvSpPr>
        <p:spPr>
          <a:xfrm rot="16200000">
            <a:off x="8822559" y="996706"/>
            <a:ext cx="155449" cy="2842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44"/>
                  <a:pt x="10800" y="98"/>
                </a:cubicBezTo>
                <a:lnTo>
                  <a:pt x="10800" y="10702"/>
                </a:lnTo>
                <a:cubicBezTo>
                  <a:pt x="10800" y="10756"/>
                  <a:pt x="15635" y="10800"/>
                  <a:pt x="21600" y="10800"/>
                </a:cubicBezTo>
                <a:cubicBezTo>
                  <a:pt x="15635" y="10800"/>
                  <a:pt x="10800" y="10844"/>
                  <a:pt x="10800" y="10898"/>
                </a:cubicBezTo>
                <a:lnTo>
                  <a:pt x="10800" y="21502"/>
                </a:lnTo>
                <a:cubicBezTo>
                  <a:pt x="10800" y="21556"/>
                  <a:pt x="5965" y="21600"/>
                  <a:pt x="0" y="21600"/>
                </a:cubicBezTo>
              </a:path>
            </a:pathLst>
          </a:custGeom>
          <a:ln w="25400">
            <a:solidFill>
              <a:schemeClr val="accent1"/>
            </a:solidFill>
          </a:ln>
        </p:spPr>
        <p:txBody>
          <a:bodyPr lIns="45719" rIns="45719" anchor="ctr"/>
          <a:lstStyle/>
          <a:p>
            <a:pPr algn="ctr"/>
            <a:endParaRPr/>
          </a:p>
        </p:txBody>
      </p:sp>
      <p:sp>
        <p:nvSpPr>
          <p:cNvPr id="1349" name="ZoneTexte 69"/>
          <p:cNvSpPr txBox="1"/>
          <p:nvPr/>
        </p:nvSpPr>
        <p:spPr>
          <a:xfrm>
            <a:off x="7275161" y="1700036"/>
            <a:ext cx="3250247"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a:solidFill>
                  <a:srgbClr val="00B050"/>
                </a:solidFill>
                <a:latin typeface="Avenir Heavy"/>
                <a:ea typeface="Avenir Heavy"/>
                <a:cs typeface="Avenir Heavy"/>
                <a:sym typeface="Avenir Heavy"/>
              </a:defRPr>
            </a:pPr>
            <a:r>
              <a:t>Indicateurs de perf.</a:t>
            </a:r>
          </a:p>
          <a:p>
            <a:pPr>
              <a:defRPr>
                <a:solidFill>
                  <a:srgbClr val="00B050"/>
                </a:solidFill>
                <a:latin typeface="Avenir Heavy"/>
                <a:ea typeface="Avenir Heavy"/>
                <a:cs typeface="Avenir Heavy"/>
                <a:sym typeface="Avenir Heavy"/>
              </a:defRPr>
            </a:pPr>
            <a:r>
              <a:t>100% de tracteurs de qualité</a:t>
            </a:r>
          </a:p>
        </p:txBody>
      </p:sp>
      <p:grpSp>
        <p:nvGrpSpPr>
          <p:cNvPr id="1357" name="Group 4"/>
          <p:cNvGrpSpPr/>
          <p:nvPr/>
        </p:nvGrpSpPr>
        <p:grpSpPr>
          <a:xfrm>
            <a:off x="3087454" y="1607256"/>
            <a:ext cx="306343" cy="733081"/>
            <a:chOff x="0" y="0"/>
            <a:chExt cx="306342" cy="733079"/>
          </a:xfrm>
        </p:grpSpPr>
        <p:sp>
          <p:nvSpPr>
            <p:cNvPr id="1350"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51"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52"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53"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54"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55"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56"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365" name="Group 4"/>
          <p:cNvGrpSpPr/>
          <p:nvPr/>
        </p:nvGrpSpPr>
        <p:grpSpPr>
          <a:xfrm>
            <a:off x="3378906" y="1607256"/>
            <a:ext cx="306344" cy="733081"/>
            <a:chOff x="0" y="0"/>
            <a:chExt cx="306342" cy="733079"/>
          </a:xfrm>
        </p:grpSpPr>
        <p:sp>
          <p:nvSpPr>
            <p:cNvPr id="1358"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59"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60"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61"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62"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63"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64"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373" name="Group 4"/>
          <p:cNvGrpSpPr/>
          <p:nvPr/>
        </p:nvGrpSpPr>
        <p:grpSpPr>
          <a:xfrm>
            <a:off x="3670362" y="1607256"/>
            <a:ext cx="306343" cy="733081"/>
            <a:chOff x="0" y="0"/>
            <a:chExt cx="306342" cy="733079"/>
          </a:xfrm>
        </p:grpSpPr>
        <p:sp>
          <p:nvSpPr>
            <p:cNvPr id="1366"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67"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68"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69"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70"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71"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72"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grpSp>
        <p:nvGrpSpPr>
          <p:cNvPr id="1381" name="Group 4"/>
          <p:cNvGrpSpPr/>
          <p:nvPr/>
        </p:nvGrpSpPr>
        <p:grpSpPr>
          <a:xfrm>
            <a:off x="3961814" y="1607256"/>
            <a:ext cx="306344" cy="733081"/>
            <a:chOff x="0" y="0"/>
            <a:chExt cx="306342" cy="733079"/>
          </a:xfrm>
        </p:grpSpPr>
        <p:sp>
          <p:nvSpPr>
            <p:cNvPr id="1374" name="Oval 5"/>
            <p:cNvSpPr/>
            <p:nvPr/>
          </p:nvSpPr>
          <p:spPr>
            <a:xfrm>
              <a:off x="81403" y="0"/>
              <a:ext cx="133833" cy="128621"/>
            </a:xfrm>
            <a:prstGeom prst="ellipse">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75" name="AutoShape 6"/>
            <p:cNvSpPr/>
            <p:nvPr/>
          </p:nvSpPr>
          <p:spPr>
            <a:xfrm rot="514288">
              <a:off x="20029" y="170699"/>
              <a:ext cx="54345" cy="272855"/>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76" name="AutoShape 7"/>
            <p:cNvSpPr/>
            <p:nvPr/>
          </p:nvSpPr>
          <p:spPr>
            <a:xfrm>
              <a:off x="79510" y="323666"/>
              <a:ext cx="69216" cy="409150"/>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77" name="AutoShape 8"/>
            <p:cNvSpPr/>
            <p:nvPr/>
          </p:nvSpPr>
          <p:spPr>
            <a:xfrm>
              <a:off x="159810" y="323931"/>
              <a:ext cx="69215" cy="4091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78" name="AutoShape 9"/>
            <p:cNvSpPr/>
            <p:nvPr/>
          </p:nvSpPr>
          <p:spPr>
            <a:xfrm>
              <a:off x="80051" y="170434"/>
              <a:ext cx="148433" cy="270738"/>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79" name="AutoShape 10"/>
            <p:cNvSpPr/>
            <p:nvPr/>
          </p:nvSpPr>
          <p:spPr>
            <a:xfrm>
              <a:off x="38144" y="142910"/>
              <a:ext cx="231436" cy="109037"/>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sp>
          <p:nvSpPr>
            <p:cNvPr id="1380" name="AutoShape 11"/>
            <p:cNvSpPr/>
            <p:nvPr/>
          </p:nvSpPr>
          <p:spPr>
            <a:xfrm rot="21095129">
              <a:off x="232268" y="169905"/>
              <a:ext cx="54345" cy="273649"/>
            </a:xfrm>
            <a:prstGeom prst="roundRect">
              <a:avLst>
                <a:gd name="adj" fmla="val 50000"/>
              </a:avLst>
            </a:prstGeom>
            <a:solidFill>
              <a:srgbClr val="242156"/>
            </a:solidFill>
            <a:ln w="12700" cap="flat">
              <a:noFill/>
              <a:miter lim="400000"/>
            </a:ln>
            <a:effectLst/>
          </p:spPr>
          <p:txBody>
            <a:bodyPr wrap="square" lIns="45719" tIns="45719" rIns="45719" bIns="45719" numCol="1" anchor="ctr">
              <a:noAutofit/>
            </a:bodyPr>
            <a:lstStyle/>
            <a:p>
              <a:pPr>
                <a:defRPr>
                  <a:solidFill>
                    <a:srgbClr val="242156"/>
                  </a:solidFill>
                </a:defRPr>
              </a:pPr>
              <a:endParaRPr/>
            </a:p>
          </p:txBody>
        </p:sp>
      </p:grpSp>
      <p:sp>
        <p:nvSpPr>
          <p:cNvPr id="1382" name="ZoneTexte 118"/>
          <p:cNvSpPr txBox="1"/>
          <p:nvPr/>
        </p:nvSpPr>
        <p:spPr>
          <a:xfrm>
            <a:off x="2762262" y="2410443"/>
            <a:ext cx="1571903"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242156"/>
                </a:solidFill>
                <a:latin typeface="Avenir Heavy"/>
                <a:ea typeface="Avenir Heavy"/>
                <a:cs typeface="Avenir Heavy"/>
                <a:sym typeface="Avenir Heavy"/>
              </a:defRPr>
            </a:lvl1pPr>
          </a:lstStyle>
          <a:p>
            <a:r>
              <a:t>Gestionnaires</a:t>
            </a:r>
          </a:p>
        </p:txBody>
      </p:sp>
      <p:sp>
        <p:nvSpPr>
          <p:cNvPr id="1383" name="Connecteur droit avec flèche 11"/>
          <p:cNvSpPr/>
          <p:nvPr/>
        </p:nvSpPr>
        <p:spPr>
          <a:xfrm>
            <a:off x="4705629" y="2109217"/>
            <a:ext cx="2602473" cy="1"/>
          </a:xfrm>
          <a:prstGeom prst="line">
            <a:avLst/>
          </a:prstGeom>
          <a:ln w="25400">
            <a:solidFill>
              <a:srgbClr val="000000"/>
            </a:solidFill>
            <a:tailEnd type="triangle"/>
          </a:ln>
        </p:spPr>
        <p:txBody>
          <a:bodyPr lIns="45719" rIns="45719"/>
          <a:lstStyle/>
          <a:p>
            <a:endParaRPr/>
          </a:p>
        </p:txBody>
      </p:sp>
      <p:sp>
        <p:nvSpPr>
          <p:cNvPr id="1384" name="ZoneTexte 119"/>
          <p:cNvSpPr txBox="1"/>
          <p:nvPr/>
        </p:nvSpPr>
        <p:spPr>
          <a:xfrm>
            <a:off x="5246881" y="1750167"/>
            <a:ext cx="1339467"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242156"/>
                </a:solidFill>
                <a:latin typeface="Avenir Heavy"/>
                <a:ea typeface="Avenir Heavy"/>
                <a:cs typeface="Avenir Heavy"/>
                <a:sym typeface="Avenir Heavy"/>
              </a:defRPr>
            </a:lvl1pPr>
          </a:lstStyle>
          <a:p>
            <a:r>
              <a:t>Satisfaction</a:t>
            </a:r>
          </a:p>
        </p:txBody>
      </p:sp>
      <p:sp>
        <p:nvSpPr>
          <p:cNvPr id="1385" name="Connecteur droit avec flèche 110"/>
          <p:cNvSpPr/>
          <p:nvPr/>
        </p:nvSpPr>
        <p:spPr>
          <a:xfrm>
            <a:off x="6348120" y="5042154"/>
            <a:ext cx="1130809" cy="796145"/>
          </a:xfrm>
          <a:prstGeom prst="line">
            <a:avLst/>
          </a:prstGeom>
          <a:ln w="57150">
            <a:solidFill>
              <a:srgbClr val="FF0000"/>
            </a:solidFill>
            <a:headEnd type="triangle"/>
            <a:tailEnd type="triangle"/>
          </a:ln>
        </p:spPr>
        <p:txBody>
          <a:bodyPr lIns="45719" rIns="45719"/>
          <a:lstStyle/>
          <a:p>
            <a:endParaRPr/>
          </a:p>
        </p:txBody>
      </p:sp>
      <p:sp>
        <p:nvSpPr>
          <p:cNvPr id="1386" name="ZoneTexte 116"/>
          <p:cNvSpPr txBox="1"/>
          <p:nvPr/>
        </p:nvSpPr>
        <p:spPr>
          <a:xfrm>
            <a:off x="4151300" y="5641345"/>
            <a:ext cx="3146052"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a:solidFill>
                  <a:srgbClr val="FF0000"/>
                </a:solidFill>
                <a:latin typeface="Avenir Heavy"/>
                <a:ea typeface="Avenir Heavy"/>
                <a:cs typeface="Avenir Heavy"/>
                <a:sym typeface="Avenir Heavy"/>
              </a:defRPr>
            </a:pPr>
            <a:r>
              <a:t>Entraide impossible</a:t>
            </a:r>
          </a:p>
          <a:p>
            <a:pPr algn="ctr">
              <a:defRPr>
                <a:solidFill>
                  <a:srgbClr val="FF0000"/>
                </a:solidFill>
                <a:latin typeface="Avenir Heavy"/>
                <a:ea typeface="Avenir Heavy"/>
                <a:cs typeface="Avenir Heavy"/>
                <a:sym typeface="Avenir Heavy"/>
              </a:defRPr>
            </a:pPr>
            <a:r>
              <a:t>Développement de tensions</a:t>
            </a:r>
          </a:p>
        </p:txBody>
      </p:sp>
    </p:spTree>
    <p:extLst>
      <p:ext uri="{BB962C8B-B14F-4D97-AF65-F5344CB8AC3E}">
        <p14:creationId xmlns:p14="http://schemas.microsoft.com/office/powerpoint/2010/main" val="3166394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EN BREF…</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ZoneTexte 28">
            <a:extLst>
              <a:ext uri="{FF2B5EF4-FFF2-40B4-BE49-F238E27FC236}">
                <a16:creationId xmlns:a16="http://schemas.microsoft.com/office/drawing/2014/main" id="{7680C9EF-BCBB-2842-88AB-520B0A3847D5}"/>
              </a:ext>
            </a:extLst>
          </p:cNvPr>
          <p:cNvSpPr txBox="1"/>
          <p:nvPr/>
        </p:nvSpPr>
        <p:spPr>
          <a:xfrm>
            <a:off x="666750" y="1483246"/>
            <a:ext cx="10934700" cy="4832092"/>
          </a:xfrm>
          <a:prstGeom prst="rect">
            <a:avLst/>
          </a:prstGeom>
          <a:noFill/>
        </p:spPr>
        <p:txBody>
          <a:bodyPr wrap="square" rtlCol="0">
            <a:spAutoFit/>
          </a:bodyPr>
          <a:lstStyle/>
          <a:p>
            <a:pPr marL="342900" indent="-342900">
              <a:buClr>
                <a:srgbClr val="FF0000"/>
              </a:buClr>
              <a:buFont typeface="Wingdings" pitchFamily="2" charset="2"/>
              <a:buChar char="è"/>
            </a:pPr>
            <a:r>
              <a:rPr lang="fr-FR" sz="2200" dirty="0">
                <a:latin typeface="Avenir" panose="02000503020000020003" pitchFamily="2" charset="0"/>
              </a:rPr>
              <a:t>La nécessité de changer de paire de lunettes quand on regarde le travail : </a:t>
            </a:r>
            <a:r>
              <a:rPr lang="fr-FR" sz="2200" b="1" dirty="0">
                <a:latin typeface="Avenir" panose="02000503020000020003" pitchFamily="2" charset="0"/>
              </a:rPr>
              <a:t>aller vers le travail réel, vers le récit, vers la mise en histoire du travail</a:t>
            </a:r>
          </a:p>
          <a:p>
            <a:pPr marL="342900" indent="-342900">
              <a:buClr>
                <a:srgbClr val="FF0000"/>
              </a:buClr>
              <a:buFont typeface="Wingdings" pitchFamily="2" charset="2"/>
              <a:buChar char="è"/>
            </a:pPr>
            <a:endParaRPr lang="fr-FR" sz="2200" b="1" dirty="0">
              <a:latin typeface="Avenir" panose="02000503020000020003" pitchFamily="2" charset="0"/>
            </a:endParaRPr>
          </a:p>
          <a:p>
            <a:pPr marL="342900" indent="-342900">
              <a:buClr>
                <a:srgbClr val="FF0000"/>
              </a:buClr>
              <a:buFont typeface="Wingdings" pitchFamily="2" charset="2"/>
              <a:buChar char="è"/>
            </a:pPr>
            <a:endParaRPr lang="fr-FR" sz="2200" b="1" dirty="0">
              <a:latin typeface="Avenir" panose="02000503020000020003" pitchFamily="2" charset="0"/>
            </a:endParaRPr>
          </a:p>
          <a:p>
            <a:pPr marL="342900" indent="-342900">
              <a:buClr>
                <a:srgbClr val="FF0000"/>
              </a:buClr>
              <a:buFont typeface="Wingdings" pitchFamily="2" charset="2"/>
              <a:buChar char="è"/>
            </a:pPr>
            <a:r>
              <a:rPr lang="fr-FR" sz="2200" dirty="0">
                <a:latin typeface="Avenir" panose="02000503020000020003" pitchFamily="2" charset="0"/>
              </a:rPr>
              <a:t>Permet de relier les enjeux de santé, de transformation organisationnelle, et de performance ensemble</a:t>
            </a:r>
          </a:p>
          <a:p>
            <a:pPr marL="342900" indent="-342900">
              <a:buClr>
                <a:srgbClr val="FF0000"/>
              </a:buClr>
              <a:buFont typeface="Wingdings" pitchFamily="2" charset="2"/>
              <a:buChar char="è"/>
            </a:pPr>
            <a:endParaRPr lang="fr-FR" sz="2200" dirty="0">
              <a:latin typeface="Avenir" panose="02000503020000020003" pitchFamily="2" charset="0"/>
            </a:endParaRPr>
          </a:p>
          <a:p>
            <a:pPr marL="342900" indent="-342900">
              <a:buClr>
                <a:srgbClr val="FF0000"/>
              </a:buClr>
              <a:buFont typeface="Wingdings" pitchFamily="2" charset="2"/>
              <a:buChar char="è"/>
            </a:pPr>
            <a:endParaRPr lang="fr-FR" sz="2200" dirty="0">
              <a:latin typeface="Avenir" panose="02000503020000020003" pitchFamily="2" charset="0"/>
            </a:endParaRPr>
          </a:p>
          <a:p>
            <a:pPr marL="342900" indent="-342900">
              <a:buClr>
                <a:srgbClr val="FF0000"/>
              </a:buClr>
              <a:buFont typeface="Wingdings" pitchFamily="2" charset="2"/>
              <a:buChar char="è"/>
            </a:pPr>
            <a:r>
              <a:rPr lang="fr-FR" sz="2200" dirty="0">
                <a:latin typeface="Avenir" panose="02000503020000020003" pitchFamily="2" charset="0"/>
              </a:rPr>
              <a:t>Un enjeu important pour la structure syndicale… de mobilisation, de prévention, de défense, de collaboration…</a:t>
            </a:r>
          </a:p>
          <a:p>
            <a:pPr marL="342900" indent="-342900">
              <a:buClr>
                <a:srgbClr val="FF0000"/>
              </a:buClr>
              <a:buFont typeface="Wingdings" pitchFamily="2" charset="2"/>
              <a:buChar char="è"/>
            </a:pPr>
            <a:endParaRPr lang="fr-FR" sz="2200" dirty="0">
              <a:latin typeface="Avenir" panose="02000503020000020003" pitchFamily="2" charset="0"/>
            </a:endParaRPr>
          </a:p>
          <a:p>
            <a:pPr marL="342900" indent="-342900">
              <a:buClr>
                <a:srgbClr val="FF0000"/>
              </a:buClr>
              <a:buFont typeface="Wingdings" pitchFamily="2" charset="2"/>
              <a:buChar char="è"/>
            </a:pPr>
            <a:endParaRPr lang="fr-FR" sz="2200" dirty="0">
              <a:latin typeface="Avenir" panose="02000503020000020003" pitchFamily="2" charset="0"/>
            </a:endParaRPr>
          </a:p>
          <a:p>
            <a:pPr marL="342900" indent="-342900">
              <a:buClr>
                <a:srgbClr val="FF0000"/>
              </a:buClr>
              <a:buFont typeface="Wingdings" pitchFamily="2" charset="2"/>
              <a:buChar char="è"/>
            </a:pPr>
            <a:r>
              <a:rPr lang="fr-FR" sz="2200" b="1" dirty="0">
                <a:latin typeface="Avenir" panose="02000503020000020003" pitchFamily="2" charset="0"/>
              </a:rPr>
              <a:t>Mais comment la structure syndicale peut-elle développer des pratiques d’analyse et de mise en récit du travail réel ?</a:t>
            </a:r>
          </a:p>
        </p:txBody>
      </p:sp>
    </p:spTree>
    <p:extLst>
      <p:ext uri="{BB962C8B-B14F-4D97-AF65-F5344CB8AC3E}">
        <p14:creationId xmlns:p14="http://schemas.microsoft.com/office/powerpoint/2010/main" val="12147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097280" y="1043865"/>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D896326D-036E-6A49-B558-FB524714675C}"/>
              </a:ext>
            </a:extLst>
          </p:cNvPr>
          <p:cNvSpPr/>
          <p:nvPr/>
        </p:nvSpPr>
        <p:spPr>
          <a:xfrm>
            <a:off x="5181600" y="1769970"/>
            <a:ext cx="1828800" cy="161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DROIT DE GÉRANCE</a:t>
            </a:r>
          </a:p>
        </p:txBody>
      </p:sp>
      <p:sp>
        <p:nvSpPr>
          <p:cNvPr id="10" name="Ellipse 9">
            <a:extLst>
              <a:ext uri="{FF2B5EF4-FFF2-40B4-BE49-F238E27FC236}">
                <a16:creationId xmlns:a16="http://schemas.microsoft.com/office/drawing/2014/main" id="{2B49518D-367C-F64D-B497-987ABCC46F4E}"/>
              </a:ext>
            </a:extLst>
          </p:cNvPr>
          <p:cNvSpPr/>
          <p:nvPr/>
        </p:nvSpPr>
        <p:spPr>
          <a:xfrm>
            <a:off x="2146202" y="3575963"/>
            <a:ext cx="1989010" cy="1304772"/>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lumMod val="50000"/>
                  </a:schemeClr>
                </a:solidFill>
              </a:rPr>
              <a:t>DROIT DE DÉMONTRER </a:t>
            </a:r>
          </a:p>
        </p:txBody>
      </p:sp>
      <p:sp>
        <p:nvSpPr>
          <p:cNvPr id="11" name="Ellipse 10">
            <a:extLst>
              <a:ext uri="{FF2B5EF4-FFF2-40B4-BE49-F238E27FC236}">
                <a16:creationId xmlns:a16="http://schemas.microsoft.com/office/drawing/2014/main" id="{B702CF15-331A-CB42-B6F8-4A86ABD4350A}"/>
              </a:ext>
            </a:extLst>
          </p:cNvPr>
          <p:cNvSpPr/>
          <p:nvPr/>
        </p:nvSpPr>
        <p:spPr>
          <a:xfrm>
            <a:off x="7877176" y="3575962"/>
            <a:ext cx="1862515" cy="1322602"/>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lumMod val="50000"/>
                  </a:schemeClr>
                </a:solidFill>
              </a:rPr>
              <a:t>DROIT DE MOBILISER</a:t>
            </a:r>
          </a:p>
        </p:txBody>
      </p:sp>
      <p:sp>
        <p:nvSpPr>
          <p:cNvPr id="12" name="Ellipse 11">
            <a:extLst>
              <a:ext uri="{FF2B5EF4-FFF2-40B4-BE49-F238E27FC236}">
                <a16:creationId xmlns:a16="http://schemas.microsoft.com/office/drawing/2014/main" id="{D45890C4-4E58-3B42-90F3-56678243DC5A}"/>
              </a:ext>
            </a:extLst>
          </p:cNvPr>
          <p:cNvSpPr/>
          <p:nvPr/>
        </p:nvSpPr>
        <p:spPr>
          <a:xfrm>
            <a:off x="4971695" y="3961437"/>
            <a:ext cx="2248610" cy="1304772"/>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lumMod val="50000"/>
                  </a:schemeClr>
                </a:solidFill>
              </a:rPr>
              <a:t>DROIT DE REVENDIQUER</a:t>
            </a:r>
          </a:p>
        </p:txBody>
      </p:sp>
      <p:cxnSp>
        <p:nvCxnSpPr>
          <p:cNvPr id="27" name="Connecteur droit avec flèche 26">
            <a:extLst>
              <a:ext uri="{FF2B5EF4-FFF2-40B4-BE49-F238E27FC236}">
                <a16:creationId xmlns:a16="http://schemas.microsoft.com/office/drawing/2014/main" id="{E4DA1E33-0B49-C84C-A441-55A88505983F}"/>
              </a:ext>
            </a:extLst>
          </p:cNvPr>
          <p:cNvCxnSpPr>
            <a:cxnSpLocks/>
            <a:stCxn id="2" idx="3"/>
            <a:endCxn id="10" idx="0"/>
          </p:cNvCxnSpPr>
          <p:nvPr/>
        </p:nvCxnSpPr>
        <p:spPr>
          <a:xfrm flipH="1">
            <a:off x="3140707" y="3149763"/>
            <a:ext cx="2308715" cy="42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389CA0F1-CA80-4D41-9087-7486C26B5626}"/>
              </a:ext>
            </a:extLst>
          </p:cNvPr>
          <p:cNvCxnSpPr>
            <a:cxnSpLocks/>
            <a:stCxn id="2" idx="4"/>
            <a:endCxn id="12" idx="0"/>
          </p:cNvCxnSpPr>
          <p:nvPr/>
        </p:nvCxnSpPr>
        <p:spPr>
          <a:xfrm>
            <a:off x="6096000" y="3386498"/>
            <a:ext cx="0" cy="574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DFE405A6-DB3B-1641-BC88-91A9CD237866}"/>
              </a:ext>
            </a:extLst>
          </p:cNvPr>
          <p:cNvCxnSpPr>
            <a:cxnSpLocks/>
            <a:stCxn id="2" idx="5"/>
            <a:endCxn id="11" idx="0"/>
          </p:cNvCxnSpPr>
          <p:nvPr/>
        </p:nvCxnSpPr>
        <p:spPr>
          <a:xfrm>
            <a:off x="6742578" y="3149763"/>
            <a:ext cx="2065856" cy="426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4139865F-993F-AF4A-974A-1E9E1914CB0E}"/>
              </a:ext>
            </a:extLst>
          </p:cNvPr>
          <p:cNvSpPr txBox="1"/>
          <p:nvPr/>
        </p:nvSpPr>
        <p:spPr>
          <a:xfrm>
            <a:off x="592974" y="466477"/>
            <a:ext cx="11338560" cy="523220"/>
          </a:xfrm>
          <a:prstGeom prst="rect">
            <a:avLst/>
          </a:prstGeom>
          <a:noFill/>
        </p:spPr>
        <p:txBody>
          <a:bodyPr wrap="square" rtlCol="0">
            <a:spAutoFit/>
          </a:bodyPr>
          <a:lstStyle/>
          <a:p>
            <a:pPr algn="ctr"/>
            <a:r>
              <a:rPr lang="fr-FR" sz="2800" b="1" dirty="0">
                <a:latin typeface="Avenir" panose="02000503020000020003" pitchFamily="2" charset="0"/>
              </a:rPr>
              <a:t>C’EST BIEN BEAU TOUT ÇA…</a:t>
            </a:r>
          </a:p>
        </p:txBody>
      </p:sp>
    </p:spTree>
    <p:extLst>
      <p:ext uri="{BB962C8B-B14F-4D97-AF65-F5344CB8AC3E}">
        <p14:creationId xmlns:p14="http://schemas.microsoft.com/office/powerpoint/2010/main" val="1023093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C’EST BIEN BEAU TOUT ÇA…</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ZoneTexte 28">
            <a:extLst>
              <a:ext uri="{FF2B5EF4-FFF2-40B4-BE49-F238E27FC236}">
                <a16:creationId xmlns:a16="http://schemas.microsoft.com/office/drawing/2014/main" id="{7680C9EF-BCBB-2842-88AB-520B0A3847D5}"/>
              </a:ext>
            </a:extLst>
          </p:cNvPr>
          <p:cNvSpPr txBox="1"/>
          <p:nvPr/>
        </p:nvSpPr>
        <p:spPr>
          <a:xfrm>
            <a:off x="666750" y="1483246"/>
            <a:ext cx="10934700" cy="4154984"/>
          </a:xfrm>
          <a:prstGeom prst="rect">
            <a:avLst/>
          </a:prstGeom>
          <a:noFill/>
        </p:spPr>
        <p:txBody>
          <a:bodyPr wrap="square" rtlCol="0">
            <a:spAutoFit/>
          </a:bodyPr>
          <a:lstStyle/>
          <a:p>
            <a:pPr marL="342900" indent="-342900">
              <a:buClr>
                <a:srgbClr val="FF0000"/>
              </a:buClr>
              <a:buFont typeface="Wingdings" pitchFamily="2" charset="2"/>
              <a:buChar char="è"/>
            </a:pPr>
            <a:r>
              <a:rPr lang="fr-FR" sz="2200" dirty="0">
                <a:latin typeface="Avenir" panose="02000503020000020003" pitchFamily="2" charset="0"/>
              </a:rPr>
              <a:t>UN OBSTACLE TOUT AUSSI MAJEUR : LES CONDITIONS DE TRAVAIL SYNDICAL</a:t>
            </a:r>
          </a:p>
          <a:p>
            <a:pPr marL="342900" indent="-342900">
              <a:buClr>
                <a:srgbClr val="FF0000"/>
              </a:buClr>
              <a:buFont typeface="Wingdings" pitchFamily="2" charset="2"/>
              <a:buChar char="è"/>
            </a:pPr>
            <a:endParaRPr lang="fr-FR" sz="2200" b="1" dirty="0">
              <a:latin typeface="Avenir" panose="02000503020000020003" pitchFamily="2" charset="0"/>
            </a:endParaRPr>
          </a:p>
          <a:p>
            <a:pPr marL="800100" lvl="1" indent="-342900">
              <a:buClr>
                <a:srgbClr val="FF0000"/>
              </a:buClr>
              <a:buFont typeface="Wingdings" pitchFamily="2" charset="2"/>
              <a:buChar char="è"/>
            </a:pPr>
            <a:r>
              <a:rPr lang="fr-FR" sz="2200" dirty="0">
                <a:latin typeface="Avenir" panose="02000503020000020003" pitchFamily="2" charset="0"/>
              </a:rPr>
              <a:t>Développer un « autre regard », en plus d’être prétentieux (pour qui il se prend lui ?), c’est compliqué : ça demande du temps, du recul, du collectif, des moyens, etc…</a:t>
            </a:r>
          </a:p>
          <a:p>
            <a:pPr marL="800100" lvl="1" indent="-342900">
              <a:buClr>
                <a:srgbClr val="FF0000"/>
              </a:buClr>
              <a:buFont typeface="Wingdings" pitchFamily="2" charset="2"/>
              <a:buChar char="è"/>
            </a:pPr>
            <a:endParaRPr lang="fr-FR" sz="2200" dirty="0">
              <a:latin typeface="Avenir" panose="02000503020000020003" pitchFamily="2" charset="0"/>
            </a:endParaRPr>
          </a:p>
          <a:p>
            <a:pPr marL="800100" lvl="1" indent="-342900">
              <a:buClr>
                <a:srgbClr val="FF0000"/>
              </a:buClr>
              <a:buFont typeface="Wingdings" pitchFamily="2" charset="2"/>
              <a:buChar char="è"/>
            </a:pPr>
            <a:r>
              <a:rPr lang="fr-FR" sz="2200" dirty="0">
                <a:latin typeface="Avenir" panose="02000503020000020003" pitchFamily="2" charset="0"/>
              </a:rPr>
              <a:t>C’est beaucoup ce que vous n’avez pas.</a:t>
            </a:r>
          </a:p>
          <a:p>
            <a:pPr marL="800100" lvl="1" indent="-342900">
              <a:buClr>
                <a:srgbClr val="FF0000"/>
              </a:buClr>
              <a:buFont typeface="Wingdings" pitchFamily="2" charset="2"/>
              <a:buChar char="è"/>
            </a:pPr>
            <a:endParaRPr lang="fr-FR" sz="2200" dirty="0">
              <a:latin typeface="Avenir" panose="02000503020000020003" pitchFamily="2" charset="0"/>
            </a:endParaRPr>
          </a:p>
          <a:p>
            <a:pPr marL="800100" lvl="1" indent="-342900">
              <a:buClr>
                <a:srgbClr val="FF0000"/>
              </a:buClr>
              <a:buFont typeface="Wingdings" pitchFamily="2" charset="2"/>
              <a:buChar char="è"/>
            </a:pPr>
            <a:r>
              <a:rPr lang="fr-FR" sz="2200" dirty="0">
                <a:latin typeface="Avenir" panose="02000503020000020003" pitchFamily="2" charset="0"/>
              </a:rPr>
              <a:t>La question du développement d’un autre regard sur le travail réel des membres (pour le mettre en récit) DEMANDE de passer par le développement d’un autre regard sur le travail réel des personnes impliquées syndicalement (pour le mettre en récit)</a:t>
            </a:r>
          </a:p>
        </p:txBody>
      </p:sp>
    </p:spTree>
    <p:extLst>
      <p:ext uri="{BB962C8B-B14F-4D97-AF65-F5344CB8AC3E}">
        <p14:creationId xmlns:p14="http://schemas.microsoft.com/office/powerpoint/2010/main" val="365107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2" name="Espace réservé du contenu 5"/>
          <p:cNvGrpSpPr/>
          <p:nvPr/>
        </p:nvGrpSpPr>
        <p:grpSpPr>
          <a:xfrm>
            <a:off x="1683027" y="1759331"/>
            <a:ext cx="8089901" cy="430489"/>
            <a:chOff x="0" y="0"/>
            <a:chExt cx="8089900" cy="430488"/>
          </a:xfrm>
        </p:grpSpPr>
        <p:sp>
          <p:nvSpPr>
            <p:cNvPr id="290" name="Rectangle"/>
            <p:cNvSpPr/>
            <p:nvPr/>
          </p:nvSpPr>
          <p:spPr>
            <a:xfrm>
              <a:off x="0" y="0"/>
              <a:ext cx="8089900" cy="430488"/>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2000">
                  <a:solidFill>
                    <a:srgbClr val="242156"/>
                  </a:solidFill>
                </a:defRPr>
              </a:pPr>
              <a:endParaRPr sz="2000"/>
            </a:p>
          </p:txBody>
        </p:sp>
        <p:sp>
          <p:nvSpPr>
            <p:cNvPr id="291" name="LES FACTEURS DE RISQUES"/>
            <p:cNvSpPr txBox="1"/>
            <p:nvPr/>
          </p:nvSpPr>
          <p:spPr>
            <a:xfrm>
              <a:off x="0" y="0"/>
              <a:ext cx="808990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just">
                <a:spcBef>
                  <a:spcPts val="600"/>
                </a:spcBef>
                <a:defRPr sz="2000">
                  <a:solidFill>
                    <a:srgbClr val="242156"/>
                  </a:solidFill>
                </a:defRPr>
              </a:lvl1pPr>
            </a:lstStyle>
            <a:p>
              <a:r>
                <a:t>LES FACTEURS DE RISQUES</a:t>
              </a:r>
            </a:p>
          </p:txBody>
        </p:sp>
      </p:grpSp>
      <p:grpSp>
        <p:nvGrpSpPr>
          <p:cNvPr id="311" name="Grouper 7"/>
          <p:cNvGrpSpPr/>
          <p:nvPr/>
        </p:nvGrpSpPr>
        <p:grpSpPr>
          <a:xfrm>
            <a:off x="1791678" y="2146852"/>
            <a:ext cx="8608644" cy="1364977"/>
            <a:chOff x="-2" y="-2"/>
            <a:chExt cx="8608642" cy="1364976"/>
          </a:xfrm>
        </p:grpSpPr>
        <p:grpSp>
          <p:nvGrpSpPr>
            <p:cNvPr id="295" name="Rectangle 2"/>
            <p:cNvGrpSpPr/>
            <p:nvPr/>
          </p:nvGrpSpPr>
          <p:grpSpPr>
            <a:xfrm>
              <a:off x="-2" y="-2"/>
              <a:ext cx="2756456" cy="450576"/>
              <a:chOff x="-1" y="-1"/>
              <a:chExt cx="2756454" cy="450575"/>
            </a:xfrm>
          </p:grpSpPr>
          <p:sp>
            <p:nvSpPr>
              <p:cNvPr id="293" name="Rectangle"/>
              <p:cNvSpPr/>
              <p:nvPr/>
            </p:nvSpPr>
            <p:spPr>
              <a:xfrm>
                <a:off x="-1" y="-1"/>
                <a:ext cx="2756454" cy="450575"/>
              </a:xfrm>
              <a:prstGeom prst="rect">
                <a:avLst/>
              </a:prstGeom>
              <a:noFill/>
              <a:ln w="28575" cap="flat">
                <a:solidFill>
                  <a:srgbClr val="FED743"/>
                </a:solidFill>
                <a:prstDash val="dash"/>
                <a:round/>
              </a:ln>
              <a:effectLst/>
            </p:spPr>
            <p:txBody>
              <a:bodyPr wrap="square" lIns="45719" tIns="45719" rIns="45719" bIns="45719" numCol="1" anchor="t">
                <a:noAutofit/>
              </a:bodyPr>
              <a:lstStyle/>
              <a:p>
                <a:pPr algn="ctr">
                  <a:defRPr>
                    <a:solidFill>
                      <a:srgbClr val="242156"/>
                    </a:solidFill>
                  </a:defRPr>
                </a:pPr>
                <a:endParaRPr/>
              </a:p>
            </p:txBody>
          </p:sp>
          <p:sp>
            <p:nvSpPr>
              <p:cNvPr id="294" name="Autonomie"/>
              <p:cNvSpPr txBox="1"/>
              <p:nvPr/>
            </p:nvSpPr>
            <p:spPr>
              <a:xfrm>
                <a:off x="-1" y="-1"/>
                <a:ext cx="2756454"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Autonomie</a:t>
                </a:r>
              </a:p>
            </p:txBody>
          </p:sp>
        </p:grpSp>
        <p:grpSp>
          <p:nvGrpSpPr>
            <p:cNvPr id="298" name="Rectangle 15"/>
            <p:cNvGrpSpPr/>
            <p:nvPr/>
          </p:nvGrpSpPr>
          <p:grpSpPr>
            <a:xfrm>
              <a:off x="-2" y="609598"/>
              <a:ext cx="2756456" cy="755376"/>
              <a:chOff x="-1" y="-1"/>
              <a:chExt cx="2756454" cy="755375"/>
            </a:xfrm>
          </p:grpSpPr>
          <p:sp>
            <p:nvSpPr>
              <p:cNvPr id="296" name="Rectangle"/>
              <p:cNvSpPr/>
              <p:nvPr/>
            </p:nvSpPr>
            <p:spPr>
              <a:xfrm>
                <a:off x="-1" y="-1"/>
                <a:ext cx="2756454" cy="755375"/>
              </a:xfrm>
              <a:prstGeom prst="rect">
                <a:avLst/>
              </a:prstGeom>
              <a:noFill/>
              <a:ln w="28575" cap="flat">
                <a:solidFill>
                  <a:srgbClr val="F6727F"/>
                </a:solidFill>
                <a:prstDash val="dash"/>
                <a:round/>
              </a:ln>
              <a:effectLst/>
            </p:spPr>
            <p:txBody>
              <a:bodyPr wrap="square" lIns="45719" tIns="45719" rIns="45719" bIns="45719" numCol="1" anchor="t">
                <a:noAutofit/>
              </a:bodyPr>
              <a:lstStyle/>
              <a:p>
                <a:pPr algn="ctr">
                  <a:defRPr sz="1600">
                    <a:solidFill>
                      <a:srgbClr val="242156"/>
                    </a:solidFill>
                  </a:defRPr>
                </a:pPr>
                <a:endParaRPr sz="1600"/>
              </a:p>
            </p:txBody>
          </p:sp>
          <p:sp>
            <p:nvSpPr>
              <p:cNvPr id="297" name="Intensité du travail et temps de travail"/>
              <p:cNvSpPr txBox="1"/>
              <p:nvPr/>
            </p:nvSpPr>
            <p:spPr>
              <a:xfrm>
                <a:off x="-1" y="-1"/>
                <a:ext cx="2756454" cy="707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Intensité du travail et temps de travail</a:t>
                </a:r>
              </a:p>
            </p:txBody>
          </p:sp>
        </p:grpSp>
        <p:grpSp>
          <p:nvGrpSpPr>
            <p:cNvPr id="301" name="Rectangle 16"/>
            <p:cNvGrpSpPr/>
            <p:nvPr/>
          </p:nvGrpSpPr>
          <p:grpSpPr>
            <a:xfrm>
              <a:off x="2915474" y="-2"/>
              <a:ext cx="2756456" cy="742124"/>
              <a:chOff x="-1" y="-1"/>
              <a:chExt cx="2756454" cy="742123"/>
            </a:xfrm>
          </p:grpSpPr>
          <p:sp>
            <p:nvSpPr>
              <p:cNvPr id="299" name="Rectangle"/>
              <p:cNvSpPr/>
              <p:nvPr/>
            </p:nvSpPr>
            <p:spPr>
              <a:xfrm>
                <a:off x="-1" y="-1"/>
                <a:ext cx="2756454" cy="742123"/>
              </a:xfrm>
              <a:prstGeom prst="rect">
                <a:avLst/>
              </a:prstGeom>
              <a:noFill/>
              <a:ln w="28575" cap="flat">
                <a:solidFill>
                  <a:srgbClr val="63C8C4"/>
                </a:solidFill>
                <a:prstDash val="dash"/>
                <a:round/>
              </a:ln>
              <a:effectLst/>
            </p:spPr>
            <p:txBody>
              <a:bodyPr wrap="square" lIns="45719" tIns="45719" rIns="45719" bIns="45719" numCol="1" anchor="t">
                <a:noAutofit/>
              </a:bodyPr>
              <a:lstStyle/>
              <a:p>
                <a:pPr algn="ctr">
                  <a:defRPr>
                    <a:solidFill>
                      <a:srgbClr val="242156"/>
                    </a:solidFill>
                  </a:defRPr>
                </a:pPr>
                <a:endParaRPr/>
              </a:p>
            </p:txBody>
          </p:sp>
          <p:sp>
            <p:nvSpPr>
              <p:cNvPr id="300" name="Rapports sociaux au travail"/>
              <p:cNvSpPr txBox="1"/>
              <p:nvPr/>
            </p:nvSpPr>
            <p:spPr>
              <a:xfrm>
                <a:off x="-1" y="-1"/>
                <a:ext cx="2756454" cy="707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Rapports sociaux au travail</a:t>
                </a:r>
              </a:p>
            </p:txBody>
          </p:sp>
        </p:grpSp>
        <p:grpSp>
          <p:nvGrpSpPr>
            <p:cNvPr id="304" name="Rectangle 17"/>
            <p:cNvGrpSpPr/>
            <p:nvPr/>
          </p:nvGrpSpPr>
          <p:grpSpPr>
            <a:xfrm>
              <a:off x="2915474" y="901146"/>
              <a:ext cx="2756456" cy="463828"/>
              <a:chOff x="-1" y="-1"/>
              <a:chExt cx="2756454" cy="463826"/>
            </a:xfrm>
          </p:grpSpPr>
          <p:sp>
            <p:nvSpPr>
              <p:cNvPr id="302" name="Rectangle"/>
              <p:cNvSpPr/>
              <p:nvPr/>
            </p:nvSpPr>
            <p:spPr>
              <a:xfrm>
                <a:off x="-1" y="-1"/>
                <a:ext cx="2756454" cy="463826"/>
              </a:xfrm>
              <a:prstGeom prst="rect">
                <a:avLst/>
              </a:prstGeom>
              <a:noFill/>
              <a:ln w="28575" cap="flat">
                <a:solidFill>
                  <a:srgbClr val="FED743"/>
                </a:solidFill>
                <a:prstDash val="dash"/>
                <a:round/>
              </a:ln>
              <a:effectLst/>
            </p:spPr>
            <p:txBody>
              <a:bodyPr wrap="square" lIns="45719" tIns="45719" rIns="45719" bIns="45719" numCol="1" anchor="t">
                <a:noAutofit/>
              </a:bodyPr>
              <a:lstStyle/>
              <a:p>
                <a:pPr algn="ctr">
                  <a:defRPr sz="1600">
                    <a:solidFill>
                      <a:srgbClr val="242156"/>
                    </a:solidFill>
                  </a:defRPr>
                </a:pPr>
                <a:endParaRPr sz="1600"/>
              </a:p>
            </p:txBody>
          </p:sp>
          <p:sp>
            <p:nvSpPr>
              <p:cNvPr id="303" name="Conflits de valeurs"/>
              <p:cNvSpPr txBox="1"/>
              <p:nvPr/>
            </p:nvSpPr>
            <p:spPr>
              <a:xfrm>
                <a:off x="-1" y="-1"/>
                <a:ext cx="2756454" cy="400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Conflits de valeurs</a:t>
                </a:r>
              </a:p>
            </p:txBody>
          </p:sp>
        </p:grpSp>
        <p:grpSp>
          <p:nvGrpSpPr>
            <p:cNvPr id="307" name="Rectangle 18"/>
            <p:cNvGrpSpPr/>
            <p:nvPr/>
          </p:nvGrpSpPr>
          <p:grpSpPr>
            <a:xfrm>
              <a:off x="5852185" y="-1"/>
              <a:ext cx="2756455" cy="450575"/>
              <a:chOff x="0" y="0"/>
              <a:chExt cx="2756453" cy="450574"/>
            </a:xfrm>
          </p:grpSpPr>
          <p:sp>
            <p:nvSpPr>
              <p:cNvPr id="305" name="Rectangle"/>
              <p:cNvSpPr/>
              <p:nvPr/>
            </p:nvSpPr>
            <p:spPr>
              <a:xfrm>
                <a:off x="0" y="0"/>
                <a:ext cx="2756453" cy="450574"/>
              </a:xfrm>
              <a:prstGeom prst="rect">
                <a:avLst/>
              </a:prstGeom>
              <a:noFill/>
              <a:ln w="28575" cap="flat">
                <a:solidFill>
                  <a:srgbClr val="F6727F"/>
                </a:solidFill>
                <a:prstDash val="dash"/>
                <a:round/>
              </a:ln>
              <a:effectLst/>
            </p:spPr>
            <p:txBody>
              <a:bodyPr wrap="square" lIns="45719" tIns="45719" rIns="45719" bIns="45719" numCol="1" anchor="t">
                <a:noAutofit/>
              </a:bodyPr>
              <a:lstStyle/>
              <a:p>
                <a:pPr algn="ctr">
                  <a:defRPr>
                    <a:solidFill>
                      <a:srgbClr val="242156"/>
                    </a:solidFill>
                  </a:defRPr>
                </a:pPr>
                <a:endParaRPr/>
              </a:p>
            </p:txBody>
          </p:sp>
          <p:sp>
            <p:nvSpPr>
              <p:cNvPr id="306" name="Exigences émotionnelles"/>
              <p:cNvSpPr txBox="1"/>
              <p:nvPr/>
            </p:nvSpPr>
            <p:spPr>
              <a:xfrm>
                <a:off x="0" y="0"/>
                <a:ext cx="2756453"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a:solidFill>
                      <a:srgbClr val="242156"/>
                    </a:solidFill>
                  </a:defRPr>
                </a:lvl1pPr>
              </a:lstStyle>
              <a:p>
                <a:r>
                  <a:t>Exigences émotionnelles</a:t>
                </a:r>
              </a:p>
            </p:txBody>
          </p:sp>
        </p:grpSp>
        <p:grpSp>
          <p:nvGrpSpPr>
            <p:cNvPr id="310" name="Rectangle 19"/>
            <p:cNvGrpSpPr/>
            <p:nvPr/>
          </p:nvGrpSpPr>
          <p:grpSpPr>
            <a:xfrm>
              <a:off x="5852184" y="609598"/>
              <a:ext cx="2756456" cy="755376"/>
              <a:chOff x="-1" y="-1"/>
              <a:chExt cx="2756454" cy="755375"/>
            </a:xfrm>
          </p:grpSpPr>
          <p:sp>
            <p:nvSpPr>
              <p:cNvPr id="308" name="Rectangle"/>
              <p:cNvSpPr/>
              <p:nvPr/>
            </p:nvSpPr>
            <p:spPr>
              <a:xfrm>
                <a:off x="-1" y="-1"/>
                <a:ext cx="2756454" cy="755375"/>
              </a:xfrm>
              <a:prstGeom prst="rect">
                <a:avLst/>
              </a:prstGeom>
              <a:noFill/>
              <a:ln w="28575" cap="flat">
                <a:solidFill>
                  <a:srgbClr val="63C8C4"/>
                </a:solidFill>
                <a:prstDash val="dash"/>
                <a:round/>
              </a:ln>
              <a:effectLst/>
            </p:spPr>
            <p:txBody>
              <a:bodyPr wrap="square" lIns="45719" tIns="45719" rIns="45719" bIns="45719" numCol="1" anchor="t">
                <a:noAutofit/>
              </a:bodyPr>
              <a:lstStyle/>
              <a:p>
                <a:pPr algn="ctr">
                  <a:defRPr sz="1600">
                    <a:solidFill>
                      <a:srgbClr val="242156"/>
                    </a:solidFill>
                  </a:defRPr>
                </a:pPr>
                <a:endParaRPr sz="1600"/>
              </a:p>
            </p:txBody>
          </p:sp>
          <p:sp>
            <p:nvSpPr>
              <p:cNvPr id="309" name="Insécurité de la situation de travail"/>
              <p:cNvSpPr txBox="1"/>
              <p:nvPr/>
            </p:nvSpPr>
            <p:spPr>
              <a:xfrm>
                <a:off x="-1" y="-1"/>
                <a:ext cx="2756454" cy="707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a:solidFill>
                      <a:srgbClr val="242156"/>
                    </a:solidFill>
                  </a:defRPr>
                </a:lvl1pPr>
              </a:lstStyle>
              <a:p>
                <a:r>
                  <a:t>Insécurité de la situation de travail</a:t>
                </a:r>
              </a:p>
            </p:txBody>
          </p:sp>
        </p:grpSp>
      </p:grpSp>
      <p:sp>
        <p:nvSpPr>
          <p:cNvPr id="312" name="Accolade ouvrante 6"/>
          <p:cNvSpPr/>
          <p:nvPr/>
        </p:nvSpPr>
        <p:spPr>
          <a:xfrm rot="16200000">
            <a:off x="5923723" y="-624365"/>
            <a:ext cx="344555" cy="8704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8"/>
                  <a:pt x="10800" y="21529"/>
                </a:cubicBezTo>
                <a:lnTo>
                  <a:pt x="10800" y="10871"/>
                </a:lnTo>
                <a:cubicBezTo>
                  <a:pt x="10800" y="10832"/>
                  <a:pt x="5965" y="10800"/>
                  <a:pt x="0" y="10800"/>
                </a:cubicBezTo>
                <a:cubicBezTo>
                  <a:pt x="5965" y="10800"/>
                  <a:pt x="10800" y="10768"/>
                  <a:pt x="10800" y="10729"/>
                </a:cubicBezTo>
                <a:lnTo>
                  <a:pt x="10800" y="71"/>
                </a:lnTo>
                <a:cubicBezTo>
                  <a:pt x="10800" y="32"/>
                  <a:pt x="15635" y="0"/>
                  <a:pt x="21600" y="0"/>
                </a:cubicBezTo>
              </a:path>
            </a:pathLst>
          </a:custGeom>
          <a:ln w="25400">
            <a:solidFill>
              <a:srgbClr val="242156"/>
            </a:solidFill>
          </a:ln>
        </p:spPr>
        <p:txBody>
          <a:bodyPr lIns="45719" rIns="45719" anchor="ctr"/>
          <a:lstStyle/>
          <a:p>
            <a:pPr algn="ctr"/>
            <a:endParaRPr/>
          </a:p>
        </p:txBody>
      </p:sp>
      <p:grpSp>
        <p:nvGrpSpPr>
          <p:cNvPr id="315" name="Ellipse 9"/>
          <p:cNvGrpSpPr/>
          <p:nvPr/>
        </p:nvGrpSpPr>
        <p:grpSpPr>
          <a:xfrm>
            <a:off x="1791678" y="4196012"/>
            <a:ext cx="2658385" cy="1111378"/>
            <a:chOff x="-1" y="0"/>
            <a:chExt cx="1924206" cy="1111376"/>
          </a:xfrm>
        </p:grpSpPr>
        <p:sp>
          <p:nvSpPr>
            <p:cNvPr id="313"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14" name="Symptômes dépressifs"/>
            <p:cNvSpPr txBox="1"/>
            <p:nvPr/>
          </p:nvSpPr>
          <p:spPr>
            <a:xfrm>
              <a:off x="281792" y="232523"/>
              <a:ext cx="136061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rPr lang="fr-CA" dirty="0"/>
                <a:t>Comportements violents</a:t>
              </a:r>
              <a:endParaRPr dirty="0"/>
            </a:p>
          </p:txBody>
        </p:sp>
      </p:grpSp>
      <p:grpSp>
        <p:nvGrpSpPr>
          <p:cNvPr id="318" name="Ellipse 33"/>
          <p:cNvGrpSpPr/>
          <p:nvPr/>
        </p:nvGrpSpPr>
        <p:grpSpPr>
          <a:xfrm>
            <a:off x="3828817" y="5561067"/>
            <a:ext cx="1924207" cy="1111377"/>
            <a:chOff x="-1" y="0"/>
            <a:chExt cx="1924206" cy="1111376"/>
          </a:xfrm>
        </p:grpSpPr>
        <p:sp>
          <p:nvSpPr>
            <p:cNvPr id="316"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17" name="Burn out"/>
            <p:cNvSpPr txBox="1"/>
            <p:nvPr/>
          </p:nvSpPr>
          <p:spPr>
            <a:xfrm>
              <a:off x="281792" y="371022"/>
              <a:ext cx="1360619"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Burn out</a:t>
              </a:r>
            </a:p>
          </p:txBody>
        </p:sp>
      </p:grpSp>
      <p:grpSp>
        <p:nvGrpSpPr>
          <p:cNvPr id="321" name="Ellipse 34"/>
          <p:cNvGrpSpPr/>
          <p:nvPr/>
        </p:nvGrpSpPr>
        <p:grpSpPr>
          <a:xfrm>
            <a:off x="6361676" y="5521660"/>
            <a:ext cx="2311986" cy="1190188"/>
            <a:chOff x="0" y="0"/>
            <a:chExt cx="2311984" cy="1190187"/>
          </a:xfrm>
        </p:grpSpPr>
        <p:sp>
          <p:nvSpPr>
            <p:cNvPr id="319" name="Ovale"/>
            <p:cNvSpPr/>
            <p:nvPr/>
          </p:nvSpPr>
          <p:spPr>
            <a:xfrm>
              <a:off x="0" y="0"/>
              <a:ext cx="2311985" cy="1190188"/>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20" name="Détresse psychologique"/>
            <p:cNvSpPr txBox="1"/>
            <p:nvPr/>
          </p:nvSpPr>
          <p:spPr>
            <a:xfrm>
              <a:off x="338582" y="36109"/>
              <a:ext cx="1634821" cy="11179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242156"/>
                  </a:solidFill>
                </a:defRPr>
              </a:lvl1pPr>
            </a:lstStyle>
            <a:p>
              <a:r>
                <a:t>Détresse psychologique</a:t>
              </a:r>
            </a:p>
          </p:txBody>
        </p:sp>
      </p:grpSp>
      <p:grpSp>
        <p:nvGrpSpPr>
          <p:cNvPr id="324" name="Ellipse 35"/>
          <p:cNvGrpSpPr/>
          <p:nvPr/>
        </p:nvGrpSpPr>
        <p:grpSpPr>
          <a:xfrm>
            <a:off x="7744412" y="4196012"/>
            <a:ext cx="2158891" cy="1111378"/>
            <a:chOff x="0" y="0"/>
            <a:chExt cx="2158890" cy="1111376"/>
          </a:xfrm>
        </p:grpSpPr>
        <p:sp>
          <p:nvSpPr>
            <p:cNvPr id="322" name="Ovale"/>
            <p:cNvSpPr/>
            <p:nvPr/>
          </p:nvSpPr>
          <p:spPr>
            <a:xfrm>
              <a:off x="0" y="0"/>
              <a:ext cx="2158890"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23" name="Suicide"/>
            <p:cNvSpPr txBox="1"/>
            <p:nvPr/>
          </p:nvSpPr>
          <p:spPr>
            <a:xfrm>
              <a:off x="316162" y="371023"/>
              <a:ext cx="152656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Suicide</a:t>
              </a:r>
            </a:p>
          </p:txBody>
        </p:sp>
      </p:grpSp>
      <p:sp>
        <p:nvSpPr>
          <p:cNvPr id="337" name="Connecteur droit avec flèche 11"/>
          <p:cNvSpPr/>
          <p:nvPr/>
        </p:nvSpPr>
        <p:spPr>
          <a:xfrm>
            <a:off x="4454410" y="4764690"/>
            <a:ext cx="1472995" cy="19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38100">
            <a:solidFill>
              <a:srgbClr val="F6727F"/>
            </a:solidFill>
            <a:tailEnd type="triangle"/>
          </a:ln>
        </p:spPr>
        <p:txBody>
          <a:bodyPr/>
          <a:lstStyle/>
          <a:p>
            <a:endParaRPr/>
          </a:p>
        </p:txBody>
      </p:sp>
      <p:sp>
        <p:nvSpPr>
          <p:cNvPr id="338" name="Connecteur droit avec flèche 38"/>
          <p:cNvSpPr/>
          <p:nvPr/>
        </p:nvSpPr>
        <p:spPr>
          <a:xfrm>
            <a:off x="5268978" y="4958291"/>
            <a:ext cx="658426" cy="6711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38100">
            <a:solidFill>
              <a:srgbClr val="F6727F"/>
            </a:solidFill>
            <a:tailEnd type="triangle"/>
          </a:ln>
        </p:spPr>
        <p:txBody>
          <a:bodyPr/>
          <a:lstStyle/>
          <a:p>
            <a:endParaRPr/>
          </a:p>
        </p:txBody>
      </p:sp>
      <p:sp>
        <p:nvSpPr>
          <p:cNvPr id="339" name="Connecteur droit avec flèche 41"/>
          <p:cNvSpPr/>
          <p:nvPr/>
        </p:nvSpPr>
        <p:spPr>
          <a:xfrm>
            <a:off x="6269112" y="4948960"/>
            <a:ext cx="650922" cy="608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rgbClr val="F6727F"/>
            </a:solidFill>
            <a:tailEnd type="triangle"/>
          </a:ln>
        </p:spPr>
        <p:txBody>
          <a:bodyPr/>
          <a:lstStyle/>
          <a:p>
            <a:endParaRPr/>
          </a:p>
        </p:txBody>
      </p:sp>
      <p:sp>
        <p:nvSpPr>
          <p:cNvPr id="340" name="Connecteur droit avec flèche 44"/>
          <p:cNvSpPr/>
          <p:nvPr/>
        </p:nvSpPr>
        <p:spPr>
          <a:xfrm>
            <a:off x="6269113" y="4765626"/>
            <a:ext cx="1470879" cy="188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F6727F"/>
            </a:solidFill>
            <a:tailEnd type="triangle"/>
          </a:ln>
        </p:spPr>
        <p:txBody>
          <a:bodyPr/>
          <a:lstStyle/>
          <a:p>
            <a:endParaRPr/>
          </a:p>
        </p:txBody>
      </p:sp>
      <p:grpSp>
        <p:nvGrpSpPr>
          <p:cNvPr id="336" name="Group 4"/>
          <p:cNvGrpSpPr/>
          <p:nvPr/>
        </p:nvGrpSpPr>
        <p:grpSpPr>
          <a:xfrm>
            <a:off x="5749603" y="4020843"/>
            <a:ext cx="692168" cy="1531819"/>
            <a:chOff x="0" y="0"/>
            <a:chExt cx="692167" cy="1531818"/>
          </a:xfrm>
        </p:grpSpPr>
        <p:sp>
          <p:nvSpPr>
            <p:cNvPr id="329" name="Oval 5"/>
            <p:cNvSpPr/>
            <p:nvPr/>
          </p:nvSpPr>
          <p:spPr>
            <a:xfrm>
              <a:off x="182047" y="0"/>
              <a:ext cx="305839" cy="26876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0" name="AutoShape 6"/>
            <p:cNvSpPr/>
            <p:nvPr/>
          </p:nvSpPr>
          <p:spPr>
            <a:xfrm rot="514288">
              <a:off x="41794" y="356686"/>
              <a:ext cx="124190" cy="57014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1" name="AutoShape 7"/>
            <p:cNvSpPr/>
            <p:nvPr/>
          </p:nvSpPr>
          <p:spPr>
            <a:xfrm>
              <a:off x="177722" y="676322"/>
              <a:ext cx="158172"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2" name="AutoShape 8"/>
            <p:cNvSpPr/>
            <p:nvPr/>
          </p:nvSpPr>
          <p:spPr>
            <a:xfrm>
              <a:off x="361225" y="676875"/>
              <a:ext cx="158171"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3" name="AutoShape 9"/>
            <p:cNvSpPr/>
            <p:nvPr/>
          </p:nvSpPr>
          <p:spPr>
            <a:xfrm>
              <a:off x="178958" y="356133"/>
              <a:ext cx="339202" cy="565723"/>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4" name="AutoShape 10"/>
            <p:cNvSpPr/>
            <p:nvPr/>
          </p:nvSpPr>
          <p:spPr>
            <a:xfrm>
              <a:off x="83190" y="298621"/>
              <a:ext cx="528884" cy="2278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35" name="AutoShape 11"/>
            <p:cNvSpPr/>
            <p:nvPr/>
          </p:nvSpPr>
          <p:spPr>
            <a:xfrm rot="21095129">
              <a:off x="526809" y="355027"/>
              <a:ext cx="124190" cy="57180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sp>
        <p:nvSpPr>
          <p:cNvPr id="2" name="Rectangle à coins arrondis 1">
            <a:extLst>
              <a:ext uri="{FF2B5EF4-FFF2-40B4-BE49-F238E27FC236}">
                <a16:creationId xmlns:a16="http://schemas.microsoft.com/office/drawing/2014/main" id="{E111021B-BFBB-D94A-8C1D-5F120C2AE786}"/>
              </a:ext>
            </a:extLst>
          </p:cNvPr>
          <p:cNvSpPr/>
          <p:nvPr/>
        </p:nvSpPr>
        <p:spPr>
          <a:xfrm>
            <a:off x="5471230" y="4663652"/>
            <a:ext cx="1229028" cy="408620"/>
          </a:xfrm>
          <a:prstGeom prst="roundRect">
            <a:avLst/>
          </a:prstGeom>
          <a:solidFill>
            <a:srgbClr val="62C9C4"/>
          </a:solidFill>
          <a:ln w="25400" cap="flat">
            <a:solidFill>
              <a:srgbClr val="62C9C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lang="fr-FR" b="1" dirty="0"/>
              <a:t>Travail</a:t>
            </a:r>
            <a:endParaRPr kumimoji="0" lang="fr-FR" sz="1800" b="1" i="0" u="none" strike="noStrike" cap="none" spc="0" normalizeH="0" baseline="0" dirty="0">
              <a:ln>
                <a:noFill/>
              </a:ln>
              <a:solidFill>
                <a:srgbClr val="000000"/>
              </a:solidFill>
              <a:effectLst/>
              <a:uFillTx/>
              <a:latin typeface="+mn-lt"/>
              <a:ea typeface="+mn-ea"/>
              <a:cs typeface="+mn-cs"/>
              <a:sym typeface="Avenir Book"/>
            </a:endParaRPr>
          </a:p>
        </p:txBody>
      </p:sp>
      <p:grpSp>
        <p:nvGrpSpPr>
          <p:cNvPr id="52" name="Groupe 51">
            <a:extLst>
              <a:ext uri="{FF2B5EF4-FFF2-40B4-BE49-F238E27FC236}">
                <a16:creationId xmlns:a16="http://schemas.microsoft.com/office/drawing/2014/main" id="{44E504F4-C1EE-9749-9ABB-935D391661E5}"/>
              </a:ext>
            </a:extLst>
          </p:cNvPr>
          <p:cNvGrpSpPr/>
          <p:nvPr/>
        </p:nvGrpSpPr>
        <p:grpSpPr>
          <a:xfrm>
            <a:off x="440574" y="314077"/>
            <a:ext cx="11338560" cy="729788"/>
            <a:chOff x="1004505" y="2379906"/>
            <a:chExt cx="11338560" cy="729788"/>
          </a:xfrm>
        </p:grpSpPr>
        <p:sp>
          <p:nvSpPr>
            <p:cNvPr id="53" name="ZoneTexte 52">
              <a:extLst>
                <a:ext uri="{FF2B5EF4-FFF2-40B4-BE49-F238E27FC236}">
                  <a16:creationId xmlns:a16="http://schemas.microsoft.com/office/drawing/2014/main" id="{346061AC-A2E6-4B42-87C8-3791BB7087FB}"/>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54" name="Connecteur droit 53">
              <a:extLst>
                <a:ext uri="{FF2B5EF4-FFF2-40B4-BE49-F238E27FC236}">
                  <a16:creationId xmlns:a16="http://schemas.microsoft.com/office/drawing/2014/main" id="{BD824373-28BD-9041-8E64-5CA42B36E95F}"/>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995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9B9F69D0-E7EF-D841-ACB2-9C05C948881D}"/>
              </a:ext>
            </a:extLst>
          </p:cNvPr>
          <p:cNvGrpSpPr/>
          <p:nvPr/>
        </p:nvGrpSpPr>
        <p:grpSpPr>
          <a:xfrm>
            <a:off x="440574" y="314077"/>
            <a:ext cx="11338560" cy="729788"/>
            <a:chOff x="1004505" y="2379906"/>
            <a:chExt cx="11338560" cy="729788"/>
          </a:xfrm>
        </p:grpSpPr>
        <p:sp>
          <p:nvSpPr>
            <p:cNvPr id="47" name="ZoneTexte 46">
              <a:extLst>
                <a:ext uri="{FF2B5EF4-FFF2-40B4-BE49-F238E27FC236}">
                  <a16:creationId xmlns:a16="http://schemas.microsoft.com/office/drawing/2014/main" id="{8CF4367C-0404-6F4D-A44E-054E7ED472D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C’EST BIEN BEAU TOUT ÇA…</a:t>
              </a:r>
            </a:p>
          </p:txBody>
        </p:sp>
        <p:cxnSp>
          <p:nvCxnSpPr>
            <p:cNvPr id="52" name="Connecteur droit 51">
              <a:extLst>
                <a:ext uri="{FF2B5EF4-FFF2-40B4-BE49-F238E27FC236}">
                  <a16:creationId xmlns:a16="http://schemas.microsoft.com/office/drawing/2014/main" id="{C4D469C6-1048-3348-B066-940775C81CB2}"/>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ZoneTexte 28">
            <a:extLst>
              <a:ext uri="{FF2B5EF4-FFF2-40B4-BE49-F238E27FC236}">
                <a16:creationId xmlns:a16="http://schemas.microsoft.com/office/drawing/2014/main" id="{7680C9EF-BCBB-2842-88AB-520B0A3847D5}"/>
              </a:ext>
            </a:extLst>
          </p:cNvPr>
          <p:cNvSpPr txBox="1"/>
          <p:nvPr/>
        </p:nvSpPr>
        <p:spPr>
          <a:xfrm>
            <a:off x="628650" y="3073507"/>
            <a:ext cx="10934700" cy="584775"/>
          </a:xfrm>
          <a:prstGeom prst="rect">
            <a:avLst/>
          </a:prstGeom>
          <a:noFill/>
        </p:spPr>
        <p:txBody>
          <a:bodyPr wrap="square" rtlCol="0">
            <a:spAutoFit/>
          </a:bodyPr>
          <a:lstStyle/>
          <a:p>
            <a:pPr algn="ctr">
              <a:buClr>
                <a:srgbClr val="FF0000"/>
              </a:buClr>
            </a:pPr>
            <a:r>
              <a:rPr lang="fr-FR" sz="3200" dirty="0">
                <a:latin typeface="Avenir" panose="02000503020000020003" pitchFamily="2" charset="0"/>
              </a:rPr>
              <a:t>Un deuxième obstacle: l’invisibilité du travail réel syndical.</a:t>
            </a:r>
          </a:p>
        </p:txBody>
      </p:sp>
    </p:spTree>
    <p:extLst>
      <p:ext uri="{BB962C8B-B14F-4D97-AF65-F5344CB8AC3E}">
        <p14:creationId xmlns:p14="http://schemas.microsoft.com/office/powerpoint/2010/main" val="1908689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0C857ED-26AB-5547-9D49-CA957FA5F50C}"/>
              </a:ext>
            </a:extLst>
          </p:cNvPr>
          <p:cNvGrpSpPr/>
          <p:nvPr/>
        </p:nvGrpSpPr>
        <p:grpSpPr>
          <a:xfrm>
            <a:off x="440574" y="314077"/>
            <a:ext cx="11338560" cy="729788"/>
            <a:chOff x="1004505" y="2379906"/>
            <a:chExt cx="11338560" cy="729788"/>
          </a:xfrm>
        </p:grpSpPr>
        <p:sp>
          <p:nvSpPr>
            <p:cNvPr id="5" name="ZoneTexte 4">
              <a:extLst>
                <a:ext uri="{FF2B5EF4-FFF2-40B4-BE49-F238E27FC236}">
                  <a16:creationId xmlns:a16="http://schemas.microsoft.com/office/drawing/2014/main" id="{1F501923-EB05-1C4E-9F97-AFF92D57DBF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Quelques lectures</a:t>
              </a:r>
            </a:p>
          </p:txBody>
        </p:sp>
        <p:cxnSp>
          <p:nvCxnSpPr>
            <p:cNvPr id="6" name="Connecteur droit 5">
              <a:extLst>
                <a:ext uri="{FF2B5EF4-FFF2-40B4-BE49-F238E27FC236}">
                  <a16:creationId xmlns:a16="http://schemas.microsoft.com/office/drawing/2014/main" id="{6E97C5BF-AE2D-754F-928B-891204515DCC}"/>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Image 6">
            <a:extLst>
              <a:ext uri="{FF2B5EF4-FFF2-40B4-BE49-F238E27FC236}">
                <a16:creationId xmlns:a16="http://schemas.microsoft.com/office/drawing/2014/main" id="{2E78BA2A-EA73-A746-9770-D181B8861308}"/>
              </a:ext>
            </a:extLst>
          </p:cNvPr>
          <p:cNvPicPr>
            <a:picLocks noChangeAspect="1"/>
          </p:cNvPicPr>
          <p:nvPr/>
        </p:nvPicPr>
        <p:blipFill>
          <a:blip r:embed="rId3"/>
          <a:stretch>
            <a:fillRect/>
          </a:stretch>
        </p:blipFill>
        <p:spPr>
          <a:xfrm>
            <a:off x="440574" y="1511300"/>
            <a:ext cx="3347655" cy="5026278"/>
          </a:xfrm>
          <a:prstGeom prst="rect">
            <a:avLst/>
          </a:prstGeom>
        </p:spPr>
      </p:pic>
      <p:pic>
        <p:nvPicPr>
          <p:cNvPr id="9" name="Image 8">
            <a:extLst>
              <a:ext uri="{FF2B5EF4-FFF2-40B4-BE49-F238E27FC236}">
                <a16:creationId xmlns:a16="http://schemas.microsoft.com/office/drawing/2014/main" id="{0E36A420-6721-3648-A409-3736B4BA2639}"/>
              </a:ext>
            </a:extLst>
          </p:cNvPr>
          <p:cNvPicPr>
            <a:picLocks noChangeAspect="1"/>
          </p:cNvPicPr>
          <p:nvPr/>
        </p:nvPicPr>
        <p:blipFill>
          <a:blip r:embed="rId4"/>
          <a:stretch>
            <a:fillRect/>
          </a:stretch>
        </p:blipFill>
        <p:spPr>
          <a:xfrm>
            <a:off x="4591545" y="1511300"/>
            <a:ext cx="3036617" cy="4978400"/>
          </a:xfrm>
          <a:prstGeom prst="rect">
            <a:avLst/>
          </a:prstGeom>
        </p:spPr>
      </p:pic>
      <p:pic>
        <p:nvPicPr>
          <p:cNvPr id="11" name="Image 10">
            <a:extLst>
              <a:ext uri="{FF2B5EF4-FFF2-40B4-BE49-F238E27FC236}">
                <a16:creationId xmlns:a16="http://schemas.microsoft.com/office/drawing/2014/main" id="{4D90C38E-9423-3045-9D5F-D08FF5A3B2E3}"/>
              </a:ext>
            </a:extLst>
          </p:cNvPr>
          <p:cNvPicPr>
            <a:picLocks noChangeAspect="1"/>
          </p:cNvPicPr>
          <p:nvPr/>
        </p:nvPicPr>
        <p:blipFill>
          <a:blip r:embed="rId5"/>
          <a:stretch>
            <a:fillRect/>
          </a:stretch>
        </p:blipFill>
        <p:spPr>
          <a:xfrm>
            <a:off x="8595114" y="1511300"/>
            <a:ext cx="3054711" cy="5026278"/>
          </a:xfrm>
          <a:prstGeom prst="rect">
            <a:avLst/>
          </a:prstGeom>
        </p:spPr>
      </p:pic>
    </p:spTree>
    <p:extLst>
      <p:ext uri="{BB962C8B-B14F-4D97-AF65-F5344CB8AC3E}">
        <p14:creationId xmlns:p14="http://schemas.microsoft.com/office/powerpoint/2010/main" val="1718284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0C857ED-26AB-5547-9D49-CA957FA5F50C}"/>
              </a:ext>
            </a:extLst>
          </p:cNvPr>
          <p:cNvGrpSpPr/>
          <p:nvPr/>
        </p:nvGrpSpPr>
        <p:grpSpPr>
          <a:xfrm>
            <a:off x="440574" y="314077"/>
            <a:ext cx="11338560" cy="729788"/>
            <a:chOff x="1004505" y="2379906"/>
            <a:chExt cx="11338560" cy="729788"/>
          </a:xfrm>
        </p:grpSpPr>
        <p:sp>
          <p:nvSpPr>
            <p:cNvPr id="5" name="ZoneTexte 4">
              <a:extLst>
                <a:ext uri="{FF2B5EF4-FFF2-40B4-BE49-F238E27FC236}">
                  <a16:creationId xmlns:a16="http://schemas.microsoft.com/office/drawing/2014/main" id="{1F501923-EB05-1C4E-9F97-AFF92D57DBF9}"/>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Quelques vidéos</a:t>
              </a:r>
            </a:p>
          </p:txBody>
        </p:sp>
        <p:cxnSp>
          <p:nvCxnSpPr>
            <p:cNvPr id="6" name="Connecteur droit 5">
              <a:extLst>
                <a:ext uri="{FF2B5EF4-FFF2-40B4-BE49-F238E27FC236}">
                  <a16:creationId xmlns:a16="http://schemas.microsoft.com/office/drawing/2014/main" id="{6E97C5BF-AE2D-754F-928B-891204515DCC}"/>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ZoneTexte 7">
            <a:extLst>
              <a:ext uri="{FF2B5EF4-FFF2-40B4-BE49-F238E27FC236}">
                <a16:creationId xmlns:a16="http://schemas.microsoft.com/office/drawing/2014/main" id="{FCBFE19E-276F-AB48-8694-E3EA5CF23106}"/>
              </a:ext>
            </a:extLst>
          </p:cNvPr>
          <p:cNvSpPr txBox="1"/>
          <p:nvPr/>
        </p:nvSpPr>
        <p:spPr>
          <a:xfrm>
            <a:off x="764932" y="1551715"/>
            <a:ext cx="10689843" cy="1623906"/>
          </a:xfrm>
          <a:prstGeom prst="rect">
            <a:avLst/>
          </a:prstGeom>
          <a:noFill/>
        </p:spPr>
        <p:txBody>
          <a:bodyPr wrap="square" rtlCol="0">
            <a:spAutoFit/>
          </a:bodyPr>
          <a:lstStyle/>
          <a:p>
            <a:pPr algn="ctr">
              <a:lnSpc>
                <a:spcPct val="114000"/>
              </a:lnSpc>
            </a:pPr>
            <a:r>
              <a:rPr lang="fr-FR" sz="2800" b="1" dirty="0">
                <a:latin typeface="Avenir" panose="02000503020000020003" pitchFamily="2" charset="0"/>
              </a:rPr>
              <a:t>La mise à mort du travail</a:t>
            </a:r>
          </a:p>
          <a:p>
            <a:pPr>
              <a:lnSpc>
                <a:spcPct val="114000"/>
              </a:lnSpc>
            </a:pPr>
            <a:r>
              <a:rPr lang="fr-FR" sz="2000" dirty="0">
                <a:latin typeface="Avenir" panose="02000503020000020003" pitchFamily="2" charset="0"/>
              </a:rPr>
              <a:t>Partie 1 : </a:t>
            </a:r>
            <a:r>
              <a:rPr lang="fr-FR" sz="1600" dirty="0">
                <a:latin typeface="Avenir" panose="02000503020000020003" pitchFamily="2" charset="0"/>
                <a:hlinkClick r:id="rId3"/>
              </a:rPr>
              <a:t>https://www.youtube.com/watch?v=3bOZLXoCTKw</a:t>
            </a:r>
            <a:r>
              <a:rPr lang="fr-FR" sz="1600" dirty="0">
                <a:latin typeface="Avenir" panose="02000503020000020003" pitchFamily="2" charset="0"/>
              </a:rPr>
              <a:t> </a:t>
            </a:r>
          </a:p>
          <a:p>
            <a:pPr>
              <a:lnSpc>
                <a:spcPct val="114000"/>
              </a:lnSpc>
            </a:pPr>
            <a:r>
              <a:rPr lang="fr-FR" sz="2000" dirty="0">
                <a:latin typeface="Avenir" panose="02000503020000020003" pitchFamily="2" charset="0"/>
              </a:rPr>
              <a:t>Partie 2 : </a:t>
            </a:r>
            <a:r>
              <a:rPr lang="fr-FR" sz="1600" dirty="0">
                <a:latin typeface="Avenir" panose="02000503020000020003" pitchFamily="2" charset="0"/>
                <a:hlinkClick r:id="rId4"/>
              </a:rPr>
              <a:t>https://www.youtube.com/watch?v=hgXjCUzEcS0</a:t>
            </a:r>
            <a:r>
              <a:rPr lang="fr-FR" sz="1600" dirty="0">
                <a:latin typeface="Avenir" panose="02000503020000020003" pitchFamily="2" charset="0"/>
              </a:rPr>
              <a:t> </a:t>
            </a:r>
          </a:p>
          <a:p>
            <a:pPr>
              <a:lnSpc>
                <a:spcPct val="114000"/>
              </a:lnSpc>
            </a:pPr>
            <a:r>
              <a:rPr lang="fr-FR" sz="2000" dirty="0">
                <a:latin typeface="Avenir" panose="02000503020000020003" pitchFamily="2" charset="0"/>
              </a:rPr>
              <a:t>Partie 3 : </a:t>
            </a:r>
            <a:r>
              <a:rPr lang="fr-FR" sz="1600" dirty="0">
                <a:latin typeface="Avenir" panose="02000503020000020003" pitchFamily="2" charset="0"/>
                <a:hlinkClick r:id="rId5"/>
              </a:rPr>
              <a:t>https://www.youtube.com/watch?v=-nFXzFP8ibw</a:t>
            </a:r>
            <a:r>
              <a:rPr lang="fr-FR" sz="1600" dirty="0">
                <a:latin typeface="Avenir" panose="02000503020000020003" pitchFamily="2" charset="0"/>
              </a:rPr>
              <a:t> </a:t>
            </a:r>
            <a:endParaRPr lang="fr-FR" sz="2000" dirty="0">
              <a:latin typeface="Avenir" panose="02000503020000020003" pitchFamily="2" charset="0"/>
            </a:endParaRPr>
          </a:p>
        </p:txBody>
      </p:sp>
      <p:sp>
        <p:nvSpPr>
          <p:cNvPr id="10" name="ZoneTexte 9">
            <a:extLst>
              <a:ext uri="{FF2B5EF4-FFF2-40B4-BE49-F238E27FC236}">
                <a16:creationId xmlns:a16="http://schemas.microsoft.com/office/drawing/2014/main" id="{E70722E6-3043-CE42-9AE2-CDF8B04C23E9}"/>
              </a:ext>
            </a:extLst>
          </p:cNvPr>
          <p:cNvSpPr txBox="1"/>
          <p:nvPr/>
        </p:nvSpPr>
        <p:spPr>
          <a:xfrm>
            <a:off x="764932" y="3890039"/>
            <a:ext cx="10689843" cy="2676502"/>
          </a:xfrm>
          <a:prstGeom prst="rect">
            <a:avLst/>
          </a:prstGeom>
          <a:noFill/>
        </p:spPr>
        <p:txBody>
          <a:bodyPr wrap="square" rtlCol="0">
            <a:spAutoFit/>
          </a:bodyPr>
          <a:lstStyle/>
          <a:p>
            <a:pPr algn="ctr">
              <a:lnSpc>
                <a:spcPct val="114000"/>
              </a:lnSpc>
            </a:pPr>
            <a:r>
              <a:rPr lang="fr-FR" sz="2800" b="1" dirty="0">
                <a:latin typeface="Avenir" panose="02000503020000020003" pitchFamily="2" charset="0"/>
              </a:rPr>
              <a:t>Salaire, travail, profit</a:t>
            </a:r>
          </a:p>
          <a:p>
            <a:pPr>
              <a:lnSpc>
                <a:spcPct val="114000"/>
              </a:lnSpc>
            </a:pPr>
            <a:r>
              <a:rPr lang="fr-FR" sz="2000" dirty="0">
                <a:latin typeface="Avenir" panose="02000503020000020003" pitchFamily="2" charset="0"/>
              </a:rPr>
              <a:t>Partie 1 : </a:t>
            </a:r>
            <a:r>
              <a:rPr lang="fr-FR" sz="1600" dirty="0">
                <a:latin typeface="Avenir" panose="02000503020000020003" pitchFamily="2" charset="0"/>
                <a:hlinkClick r:id="rId6"/>
              </a:rPr>
              <a:t>https://www.youtube.com/watch?v=RnPa1jnoAew</a:t>
            </a:r>
            <a:r>
              <a:rPr lang="fr-FR" sz="1600" dirty="0">
                <a:latin typeface="Avenir" panose="02000503020000020003" pitchFamily="2" charset="0"/>
              </a:rPr>
              <a:t> </a:t>
            </a:r>
            <a:endParaRPr lang="fr-FR" sz="2000" dirty="0">
              <a:latin typeface="Avenir" panose="02000503020000020003" pitchFamily="2" charset="0"/>
            </a:endParaRPr>
          </a:p>
          <a:p>
            <a:pPr>
              <a:lnSpc>
                <a:spcPct val="114000"/>
              </a:lnSpc>
            </a:pPr>
            <a:r>
              <a:rPr lang="fr-FR" sz="2000" dirty="0">
                <a:latin typeface="Avenir" panose="02000503020000020003" pitchFamily="2" charset="0"/>
              </a:rPr>
              <a:t>Partie 2 : </a:t>
            </a:r>
            <a:r>
              <a:rPr lang="fr-FR" sz="1600" dirty="0">
                <a:latin typeface="Avenir" panose="02000503020000020003" pitchFamily="2" charset="0"/>
                <a:hlinkClick r:id="rId7"/>
              </a:rPr>
              <a:t>https://www.youtube.com/watch?v=CuWpuhBEr_Y</a:t>
            </a:r>
            <a:r>
              <a:rPr lang="fr-FR" sz="1600" dirty="0">
                <a:latin typeface="Avenir" panose="02000503020000020003" pitchFamily="2" charset="0"/>
              </a:rPr>
              <a:t> </a:t>
            </a:r>
          </a:p>
          <a:p>
            <a:pPr>
              <a:lnSpc>
                <a:spcPct val="114000"/>
              </a:lnSpc>
            </a:pPr>
            <a:r>
              <a:rPr lang="fr-FR" sz="2000" dirty="0">
                <a:latin typeface="Avenir" panose="02000503020000020003" pitchFamily="2" charset="0"/>
              </a:rPr>
              <a:t>Partie 3 : </a:t>
            </a:r>
            <a:r>
              <a:rPr lang="fr-FR" sz="1600" dirty="0">
                <a:latin typeface="Avenir" panose="02000503020000020003" pitchFamily="2" charset="0"/>
                <a:hlinkClick r:id="rId8"/>
              </a:rPr>
              <a:t>https://www.youtube.com/watch?v=RL1DKCyAThQ</a:t>
            </a:r>
            <a:r>
              <a:rPr lang="fr-FR" sz="1600" dirty="0">
                <a:latin typeface="Avenir" panose="02000503020000020003" pitchFamily="2" charset="0"/>
              </a:rPr>
              <a:t> </a:t>
            </a:r>
          </a:p>
          <a:p>
            <a:pPr>
              <a:lnSpc>
                <a:spcPct val="114000"/>
              </a:lnSpc>
            </a:pPr>
            <a:r>
              <a:rPr lang="fr-FR" sz="2000" dirty="0">
                <a:latin typeface="Avenir" panose="02000503020000020003" pitchFamily="2" charset="0"/>
              </a:rPr>
              <a:t>Partie 4 : </a:t>
            </a:r>
            <a:r>
              <a:rPr lang="fr-FR" sz="1600" dirty="0">
                <a:latin typeface="Avenir" panose="02000503020000020003" pitchFamily="2" charset="0"/>
                <a:hlinkClick r:id="rId9"/>
              </a:rPr>
              <a:t>https://www.youtube.com/watch?v=Tf0NKBvEeKk</a:t>
            </a:r>
            <a:r>
              <a:rPr lang="fr-FR" sz="1600" dirty="0">
                <a:latin typeface="Avenir" panose="02000503020000020003" pitchFamily="2" charset="0"/>
              </a:rPr>
              <a:t> </a:t>
            </a:r>
          </a:p>
          <a:p>
            <a:pPr>
              <a:lnSpc>
                <a:spcPct val="114000"/>
              </a:lnSpc>
            </a:pPr>
            <a:r>
              <a:rPr lang="fr-FR" sz="2000" dirty="0">
                <a:latin typeface="Avenir" panose="02000503020000020003" pitchFamily="2" charset="0"/>
              </a:rPr>
              <a:t>Partie 5 : </a:t>
            </a:r>
            <a:r>
              <a:rPr lang="fr-FR" sz="1600" dirty="0">
                <a:latin typeface="Avenir" panose="02000503020000020003" pitchFamily="2" charset="0"/>
                <a:hlinkClick r:id="rId10"/>
              </a:rPr>
              <a:t>https://www.youtube.com/watch?v=D_CA0SzSw7M</a:t>
            </a:r>
            <a:endParaRPr lang="fr-FR" sz="1600" dirty="0">
              <a:latin typeface="Avenir" panose="02000503020000020003" pitchFamily="2" charset="0"/>
            </a:endParaRPr>
          </a:p>
          <a:p>
            <a:pPr>
              <a:lnSpc>
                <a:spcPct val="114000"/>
              </a:lnSpc>
            </a:pPr>
            <a:r>
              <a:rPr lang="fr-FR" sz="2000" dirty="0">
                <a:latin typeface="Avenir" panose="02000503020000020003" pitchFamily="2" charset="0"/>
              </a:rPr>
              <a:t>Partie 6 : </a:t>
            </a:r>
            <a:r>
              <a:rPr lang="fr-FR" sz="1600" dirty="0">
                <a:latin typeface="Avenir" panose="02000503020000020003" pitchFamily="2" charset="0"/>
                <a:hlinkClick r:id="rId11"/>
              </a:rPr>
              <a:t>https://www.youtube.com/watch?v=efDpqiBOhUE</a:t>
            </a:r>
            <a:r>
              <a:rPr lang="fr-FR" sz="1600" dirty="0">
                <a:latin typeface="Avenir" panose="02000503020000020003" pitchFamily="2" charset="0"/>
              </a:rPr>
              <a:t> </a:t>
            </a:r>
          </a:p>
        </p:txBody>
      </p:sp>
    </p:spTree>
    <p:extLst>
      <p:ext uri="{BB962C8B-B14F-4D97-AF65-F5344CB8AC3E}">
        <p14:creationId xmlns:p14="http://schemas.microsoft.com/office/powerpoint/2010/main" val="73858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27D9B-1BA1-684D-8009-A4FE7DD332F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D6F9057-6ED8-DA40-9B53-824E705BF052}"/>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45853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onnecteur droit avec flèche 41"/>
          <p:cNvSpPr/>
          <p:nvPr/>
        </p:nvSpPr>
        <p:spPr>
          <a:xfrm>
            <a:off x="6269112" y="4948960"/>
            <a:ext cx="650922" cy="608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rgbClr val="F6727F"/>
            </a:solidFill>
            <a:tailEnd type="triangle"/>
          </a:ln>
        </p:spPr>
        <p:txBody>
          <a:bodyPr/>
          <a:lstStyle/>
          <a:p>
            <a:endParaRPr/>
          </a:p>
        </p:txBody>
      </p:sp>
      <p:grpSp>
        <p:nvGrpSpPr>
          <p:cNvPr id="349" name="Espace réservé du contenu 5"/>
          <p:cNvGrpSpPr/>
          <p:nvPr/>
        </p:nvGrpSpPr>
        <p:grpSpPr>
          <a:xfrm>
            <a:off x="1683027" y="1759331"/>
            <a:ext cx="8089901" cy="430489"/>
            <a:chOff x="0" y="0"/>
            <a:chExt cx="8089900" cy="430488"/>
          </a:xfrm>
        </p:grpSpPr>
        <p:sp>
          <p:nvSpPr>
            <p:cNvPr id="347" name="Rectangle"/>
            <p:cNvSpPr/>
            <p:nvPr/>
          </p:nvSpPr>
          <p:spPr>
            <a:xfrm>
              <a:off x="0" y="0"/>
              <a:ext cx="8089900" cy="430488"/>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2000">
                  <a:solidFill>
                    <a:srgbClr val="242156"/>
                  </a:solidFill>
                </a:defRPr>
              </a:pPr>
              <a:endParaRPr sz="2000"/>
            </a:p>
          </p:txBody>
        </p:sp>
        <p:sp>
          <p:nvSpPr>
            <p:cNvPr id="348" name="LES FACTEURS DE RISQUES"/>
            <p:cNvSpPr txBox="1"/>
            <p:nvPr/>
          </p:nvSpPr>
          <p:spPr>
            <a:xfrm>
              <a:off x="0" y="0"/>
              <a:ext cx="808990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just">
                <a:spcBef>
                  <a:spcPts val="600"/>
                </a:spcBef>
                <a:defRPr sz="2000">
                  <a:solidFill>
                    <a:srgbClr val="242156"/>
                  </a:solidFill>
                </a:defRPr>
              </a:lvl1pPr>
            </a:lstStyle>
            <a:p>
              <a:r>
                <a:t>LES FACTEURS DE RISQUES</a:t>
              </a:r>
            </a:p>
          </p:txBody>
        </p:sp>
      </p:grpSp>
      <p:grpSp>
        <p:nvGrpSpPr>
          <p:cNvPr id="352" name="Rectangle 2"/>
          <p:cNvGrpSpPr/>
          <p:nvPr/>
        </p:nvGrpSpPr>
        <p:grpSpPr>
          <a:xfrm>
            <a:off x="1791681" y="2146854"/>
            <a:ext cx="8608641" cy="1364975"/>
            <a:chOff x="0" y="0"/>
            <a:chExt cx="8608639" cy="1364973"/>
          </a:xfrm>
        </p:grpSpPr>
        <p:sp>
          <p:nvSpPr>
            <p:cNvPr id="350" name="Rectangle"/>
            <p:cNvSpPr/>
            <p:nvPr/>
          </p:nvSpPr>
          <p:spPr>
            <a:xfrm>
              <a:off x="0" y="0"/>
              <a:ext cx="8608639" cy="1364973"/>
            </a:xfrm>
            <a:prstGeom prst="rect">
              <a:avLst/>
            </a:prstGeom>
            <a:noFill/>
            <a:ln w="28575" cap="flat">
              <a:solidFill>
                <a:srgbClr val="FED743"/>
              </a:solidFill>
              <a:prstDash val="dash"/>
              <a:round/>
            </a:ln>
            <a:effectLst/>
          </p:spPr>
          <p:txBody>
            <a:bodyPr wrap="square" lIns="45719" tIns="45719" rIns="45719" bIns="45719" numCol="1" anchor="t">
              <a:noAutofit/>
            </a:bodyPr>
            <a:lstStyle/>
            <a:p>
              <a:pPr>
                <a:defRPr sz="2000">
                  <a:solidFill>
                    <a:srgbClr val="242156"/>
                  </a:solidFill>
                  <a:latin typeface="Avenir Book Oblique"/>
                  <a:ea typeface="Avenir Book Oblique"/>
                  <a:cs typeface="Avenir Book Oblique"/>
                  <a:sym typeface="Avenir Book Oblique"/>
                </a:defRPr>
              </a:pPr>
              <a:endParaRPr sz="2000"/>
            </a:p>
          </p:txBody>
        </p:sp>
        <p:sp>
          <p:nvSpPr>
            <p:cNvPr id="351" name="Autonomie…"/>
            <p:cNvSpPr txBox="1"/>
            <p:nvPr/>
          </p:nvSpPr>
          <p:spPr>
            <a:xfrm>
              <a:off x="0" y="0"/>
              <a:ext cx="8608639" cy="12311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000">
                  <a:solidFill>
                    <a:srgbClr val="242156"/>
                  </a:solidFill>
                </a:defRPr>
              </a:pPr>
              <a:r>
                <a:rPr sz="2000" dirty="0"/>
                <a:t>             </a:t>
              </a:r>
              <a:r>
                <a:rPr sz="2000" b="1" dirty="0" err="1"/>
                <a:t>Autonomie</a:t>
              </a:r>
              <a:endParaRPr sz="2000" b="1" dirty="0">
                <a:solidFill>
                  <a:srgbClr val="FFFFFF"/>
                </a:solidFill>
              </a:endParaRPr>
            </a:p>
            <a:p>
              <a:pPr>
                <a:defRPr>
                  <a:solidFill>
                    <a:srgbClr val="242156"/>
                  </a:solidFill>
                  <a:latin typeface="Avenir Book Oblique"/>
                  <a:ea typeface="Avenir Book Oblique"/>
                  <a:cs typeface="Avenir Book Oblique"/>
                  <a:sym typeface="Avenir Book Oblique"/>
                </a:defRPr>
              </a:pPr>
              <a:r>
                <a:rPr dirty="0" err="1"/>
                <a:t>Quelles</a:t>
              </a:r>
              <a:r>
                <a:rPr dirty="0"/>
                <a:t> </a:t>
              </a:r>
              <a:r>
                <a:rPr dirty="0" err="1"/>
                <a:t>marges</a:t>
              </a:r>
              <a:r>
                <a:rPr dirty="0"/>
                <a:t> de </a:t>
              </a:r>
              <a:r>
                <a:rPr dirty="0" err="1"/>
                <a:t>manœuvre</a:t>
              </a:r>
              <a:r>
                <a:rPr dirty="0"/>
                <a:t> ? Quelle </a:t>
              </a:r>
              <a:r>
                <a:rPr dirty="0" err="1"/>
                <a:t>capacité</a:t>
              </a:r>
              <a:r>
                <a:rPr dirty="0"/>
                <a:t> </a:t>
              </a:r>
              <a:r>
                <a:rPr dirty="0" err="1"/>
                <a:t>d’anticiper</a:t>
              </a:r>
              <a:r>
                <a:rPr dirty="0"/>
                <a:t> ? </a:t>
              </a:r>
              <a:r>
                <a:rPr dirty="0" err="1"/>
                <a:t>Monotonie</a:t>
              </a:r>
              <a:r>
                <a:rPr dirty="0"/>
                <a:t> </a:t>
              </a:r>
              <a:endParaRPr dirty="0">
                <a:solidFill>
                  <a:srgbClr val="FFFFFF"/>
                </a:solidFill>
              </a:endParaRPr>
            </a:p>
            <a:p>
              <a:pPr>
                <a:defRPr>
                  <a:solidFill>
                    <a:srgbClr val="242156"/>
                  </a:solidFill>
                  <a:latin typeface="Avenir Book Oblique"/>
                  <a:ea typeface="Avenir Book Oblique"/>
                  <a:cs typeface="Avenir Book Oblique"/>
                  <a:sym typeface="Avenir Book Oblique"/>
                </a:defRPr>
              </a:pPr>
              <a:r>
                <a:rPr dirty="0"/>
                <a:t>Quelle participation aux </a:t>
              </a:r>
              <a:r>
                <a:rPr dirty="0" err="1"/>
                <a:t>décisions</a:t>
              </a:r>
              <a:r>
                <a:rPr dirty="0"/>
                <a:t> </a:t>
              </a:r>
              <a:r>
                <a:rPr dirty="0" err="1"/>
                <a:t>concernant</a:t>
              </a:r>
              <a:r>
                <a:rPr dirty="0"/>
                <a:t> son travail ? </a:t>
              </a:r>
              <a:r>
                <a:rPr dirty="0" err="1"/>
                <a:t>Autonomie</a:t>
              </a:r>
              <a:r>
                <a:rPr dirty="0"/>
                <a:t> de la </a:t>
              </a:r>
              <a:r>
                <a:rPr dirty="0" err="1"/>
                <a:t>tâche</a:t>
              </a:r>
              <a:r>
                <a:rPr dirty="0"/>
                <a:t> </a:t>
              </a:r>
            </a:p>
            <a:p>
              <a:pPr>
                <a:defRPr>
                  <a:solidFill>
                    <a:srgbClr val="242156"/>
                  </a:solidFill>
                  <a:latin typeface="Avenir Book Oblique"/>
                  <a:ea typeface="Avenir Book Oblique"/>
                  <a:cs typeface="Avenir Book Oblique"/>
                  <a:sym typeface="Avenir Book Oblique"/>
                </a:defRPr>
              </a:pPr>
              <a:r>
                <a:rPr dirty="0"/>
                <a:t>Comment </a:t>
              </a:r>
              <a:r>
                <a:rPr dirty="0" err="1"/>
                <a:t>utiliser</a:t>
              </a:r>
              <a:r>
                <a:rPr dirty="0"/>
                <a:t>, </a:t>
              </a:r>
              <a:r>
                <a:rPr dirty="0" err="1"/>
                <a:t>développer</a:t>
              </a:r>
              <a:r>
                <a:rPr dirty="0"/>
                <a:t> et </a:t>
              </a:r>
              <a:r>
                <a:rPr dirty="0" err="1"/>
                <a:t>accroître</a:t>
              </a:r>
              <a:r>
                <a:rPr dirty="0"/>
                <a:t> </a:t>
              </a:r>
              <a:r>
                <a:rPr dirty="0" err="1"/>
                <a:t>ses</a:t>
              </a:r>
              <a:r>
                <a:rPr dirty="0"/>
                <a:t> </a:t>
              </a:r>
              <a:r>
                <a:rPr dirty="0" err="1"/>
                <a:t>compétences</a:t>
              </a:r>
              <a:r>
                <a:rPr dirty="0"/>
                <a:t> ?</a:t>
              </a:r>
            </a:p>
          </p:txBody>
        </p:sp>
      </p:grpSp>
      <p:sp>
        <p:nvSpPr>
          <p:cNvPr id="353" name="Accolade ouvrante 6"/>
          <p:cNvSpPr/>
          <p:nvPr/>
        </p:nvSpPr>
        <p:spPr>
          <a:xfrm rot="16200000">
            <a:off x="5923723" y="-624365"/>
            <a:ext cx="344555" cy="8704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8"/>
                  <a:pt x="10800" y="21529"/>
                </a:cubicBezTo>
                <a:lnTo>
                  <a:pt x="10800" y="10871"/>
                </a:lnTo>
                <a:cubicBezTo>
                  <a:pt x="10800" y="10832"/>
                  <a:pt x="5965" y="10800"/>
                  <a:pt x="0" y="10800"/>
                </a:cubicBezTo>
                <a:cubicBezTo>
                  <a:pt x="5965" y="10800"/>
                  <a:pt x="10800" y="10768"/>
                  <a:pt x="10800" y="10729"/>
                </a:cubicBezTo>
                <a:lnTo>
                  <a:pt x="10800" y="71"/>
                </a:lnTo>
                <a:cubicBezTo>
                  <a:pt x="10800" y="32"/>
                  <a:pt x="15635" y="0"/>
                  <a:pt x="21600" y="0"/>
                </a:cubicBezTo>
              </a:path>
            </a:pathLst>
          </a:custGeom>
          <a:ln w="25400">
            <a:solidFill>
              <a:srgbClr val="242156"/>
            </a:solidFill>
          </a:ln>
        </p:spPr>
        <p:txBody>
          <a:bodyPr lIns="45719" rIns="45719" anchor="ctr"/>
          <a:lstStyle/>
          <a:p>
            <a:pPr algn="ctr"/>
            <a:endParaRPr/>
          </a:p>
        </p:txBody>
      </p:sp>
      <p:grpSp>
        <p:nvGrpSpPr>
          <p:cNvPr id="359" name="Ellipse 33"/>
          <p:cNvGrpSpPr/>
          <p:nvPr/>
        </p:nvGrpSpPr>
        <p:grpSpPr>
          <a:xfrm>
            <a:off x="3828817" y="5561067"/>
            <a:ext cx="1924207" cy="1111377"/>
            <a:chOff x="-1" y="0"/>
            <a:chExt cx="1924206" cy="1111376"/>
          </a:xfrm>
        </p:grpSpPr>
        <p:sp>
          <p:nvSpPr>
            <p:cNvPr id="357"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58" name="Burn out"/>
            <p:cNvSpPr txBox="1"/>
            <p:nvPr/>
          </p:nvSpPr>
          <p:spPr>
            <a:xfrm>
              <a:off x="281792" y="371022"/>
              <a:ext cx="1360619"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Burn out</a:t>
              </a:r>
            </a:p>
          </p:txBody>
        </p:sp>
      </p:grpSp>
      <p:grpSp>
        <p:nvGrpSpPr>
          <p:cNvPr id="362" name="Ellipse 35"/>
          <p:cNvGrpSpPr/>
          <p:nvPr/>
        </p:nvGrpSpPr>
        <p:grpSpPr>
          <a:xfrm>
            <a:off x="7744412" y="4196012"/>
            <a:ext cx="2158891" cy="1111378"/>
            <a:chOff x="0" y="0"/>
            <a:chExt cx="2158890" cy="1111376"/>
          </a:xfrm>
        </p:grpSpPr>
        <p:sp>
          <p:nvSpPr>
            <p:cNvPr id="360" name="Ovale"/>
            <p:cNvSpPr/>
            <p:nvPr/>
          </p:nvSpPr>
          <p:spPr>
            <a:xfrm>
              <a:off x="0" y="0"/>
              <a:ext cx="2158890"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61" name="Suicide"/>
            <p:cNvSpPr txBox="1"/>
            <p:nvPr/>
          </p:nvSpPr>
          <p:spPr>
            <a:xfrm>
              <a:off x="316162" y="371023"/>
              <a:ext cx="152656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Suicide</a:t>
              </a:r>
            </a:p>
          </p:txBody>
        </p:sp>
      </p:grpSp>
      <p:sp>
        <p:nvSpPr>
          <p:cNvPr id="378" name="Connecteur droit avec flèche 11"/>
          <p:cNvSpPr/>
          <p:nvPr/>
        </p:nvSpPr>
        <p:spPr>
          <a:xfrm>
            <a:off x="4454410" y="4764690"/>
            <a:ext cx="1472995" cy="19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38100">
            <a:solidFill>
              <a:srgbClr val="F6727F"/>
            </a:solidFill>
            <a:tailEnd type="triangle"/>
          </a:ln>
        </p:spPr>
        <p:txBody>
          <a:bodyPr/>
          <a:lstStyle/>
          <a:p>
            <a:endParaRPr/>
          </a:p>
        </p:txBody>
      </p:sp>
      <p:sp>
        <p:nvSpPr>
          <p:cNvPr id="379" name="Connecteur droit avec flèche 38"/>
          <p:cNvSpPr/>
          <p:nvPr/>
        </p:nvSpPr>
        <p:spPr>
          <a:xfrm>
            <a:off x="5268978" y="4958291"/>
            <a:ext cx="658426" cy="6711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38100">
            <a:solidFill>
              <a:srgbClr val="F6727F"/>
            </a:solidFill>
            <a:tailEnd type="triangle"/>
          </a:ln>
        </p:spPr>
        <p:txBody>
          <a:bodyPr/>
          <a:lstStyle/>
          <a:p>
            <a:endParaRPr/>
          </a:p>
        </p:txBody>
      </p:sp>
      <p:sp>
        <p:nvSpPr>
          <p:cNvPr id="380" name="Connecteur droit avec flèche 44"/>
          <p:cNvSpPr/>
          <p:nvPr/>
        </p:nvSpPr>
        <p:spPr>
          <a:xfrm>
            <a:off x="6269113" y="4765626"/>
            <a:ext cx="1470879" cy="188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F6727F"/>
            </a:solidFill>
            <a:tailEnd type="triangle"/>
          </a:ln>
        </p:spPr>
        <p:txBody>
          <a:bodyPr/>
          <a:lstStyle/>
          <a:p>
            <a:endParaRPr/>
          </a:p>
        </p:txBody>
      </p:sp>
      <p:grpSp>
        <p:nvGrpSpPr>
          <p:cNvPr id="373" name="Group 4"/>
          <p:cNvGrpSpPr/>
          <p:nvPr/>
        </p:nvGrpSpPr>
        <p:grpSpPr>
          <a:xfrm>
            <a:off x="5749603" y="4020843"/>
            <a:ext cx="692168" cy="1531819"/>
            <a:chOff x="0" y="0"/>
            <a:chExt cx="692167" cy="1531818"/>
          </a:xfrm>
        </p:grpSpPr>
        <p:sp>
          <p:nvSpPr>
            <p:cNvPr id="366" name="Oval 5"/>
            <p:cNvSpPr/>
            <p:nvPr/>
          </p:nvSpPr>
          <p:spPr>
            <a:xfrm>
              <a:off x="182047" y="0"/>
              <a:ext cx="305839" cy="26876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67" name="AutoShape 6"/>
            <p:cNvSpPr/>
            <p:nvPr/>
          </p:nvSpPr>
          <p:spPr>
            <a:xfrm rot="514288">
              <a:off x="41794" y="356686"/>
              <a:ext cx="124190" cy="57014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68" name="AutoShape 7"/>
            <p:cNvSpPr/>
            <p:nvPr/>
          </p:nvSpPr>
          <p:spPr>
            <a:xfrm>
              <a:off x="177722" y="676322"/>
              <a:ext cx="158172"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69" name="AutoShape 8"/>
            <p:cNvSpPr/>
            <p:nvPr/>
          </p:nvSpPr>
          <p:spPr>
            <a:xfrm>
              <a:off x="361225" y="676875"/>
              <a:ext cx="158171"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70" name="AutoShape 9"/>
            <p:cNvSpPr/>
            <p:nvPr/>
          </p:nvSpPr>
          <p:spPr>
            <a:xfrm>
              <a:off x="178958" y="356133"/>
              <a:ext cx="339202" cy="565723"/>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71" name="AutoShape 10"/>
            <p:cNvSpPr/>
            <p:nvPr/>
          </p:nvSpPr>
          <p:spPr>
            <a:xfrm>
              <a:off x="83190" y="298621"/>
              <a:ext cx="528884" cy="2278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372" name="AutoShape 11"/>
            <p:cNvSpPr/>
            <p:nvPr/>
          </p:nvSpPr>
          <p:spPr>
            <a:xfrm rot="21095129">
              <a:off x="526809" y="355027"/>
              <a:ext cx="124190" cy="57180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376" name="Ellipse 34"/>
          <p:cNvGrpSpPr/>
          <p:nvPr/>
        </p:nvGrpSpPr>
        <p:grpSpPr>
          <a:xfrm>
            <a:off x="6361676" y="5521660"/>
            <a:ext cx="2311986" cy="1190188"/>
            <a:chOff x="0" y="0"/>
            <a:chExt cx="2311984" cy="1190187"/>
          </a:xfrm>
        </p:grpSpPr>
        <p:sp>
          <p:nvSpPr>
            <p:cNvPr id="374" name="Ovale"/>
            <p:cNvSpPr/>
            <p:nvPr/>
          </p:nvSpPr>
          <p:spPr>
            <a:xfrm>
              <a:off x="0" y="0"/>
              <a:ext cx="2311985" cy="1190188"/>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75" name="Détresse psychologique"/>
            <p:cNvSpPr txBox="1"/>
            <p:nvPr/>
          </p:nvSpPr>
          <p:spPr>
            <a:xfrm>
              <a:off x="338582" y="36109"/>
              <a:ext cx="1634821" cy="11179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242156"/>
                  </a:solidFill>
                </a:defRPr>
              </a:lvl1pPr>
            </a:lstStyle>
            <a:p>
              <a:r>
                <a:t>Détresse psychologique</a:t>
              </a:r>
            </a:p>
          </p:txBody>
        </p:sp>
      </p:grpSp>
      <p:sp>
        <p:nvSpPr>
          <p:cNvPr id="35" name="Rectangle à coins arrondis 34">
            <a:extLst>
              <a:ext uri="{FF2B5EF4-FFF2-40B4-BE49-F238E27FC236}">
                <a16:creationId xmlns:a16="http://schemas.microsoft.com/office/drawing/2014/main" id="{C8275999-6DA9-554B-A84F-961FF96507C4}"/>
              </a:ext>
            </a:extLst>
          </p:cNvPr>
          <p:cNvSpPr/>
          <p:nvPr/>
        </p:nvSpPr>
        <p:spPr>
          <a:xfrm>
            <a:off x="5471230" y="4663652"/>
            <a:ext cx="1229028" cy="408620"/>
          </a:xfrm>
          <a:prstGeom prst="roundRect">
            <a:avLst/>
          </a:prstGeom>
          <a:solidFill>
            <a:srgbClr val="62C9C4"/>
          </a:solidFill>
          <a:ln w="25400" cap="flat">
            <a:solidFill>
              <a:srgbClr val="62C9C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fr-FR" b="1" dirty="0"/>
              <a:t>Travail</a:t>
            </a:r>
            <a:endParaRPr lang="fr-FR" b="1" dirty="0">
              <a:solidFill>
                <a:srgbClr val="000000"/>
              </a:solidFill>
              <a:sym typeface="Avenir Book"/>
            </a:endParaRPr>
          </a:p>
        </p:txBody>
      </p:sp>
      <p:grpSp>
        <p:nvGrpSpPr>
          <p:cNvPr id="36" name="Groupe 35">
            <a:extLst>
              <a:ext uri="{FF2B5EF4-FFF2-40B4-BE49-F238E27FC236}">
                <a16:creationId xmlns:a16="http://schemas.microsoft.com/office/drawing/2014/main" id="{03B66805-734A-A44A-9010-E065D7C1154C}"/>
              </a:ext>
            </a:extLst>
          </p:cNvPr>
          <p:cNvGrpSpPr/>
          <p:nvPr/>
        </p:nvGrpSpPr>
        <p:grpSpPr>
          <a:xfrm>
            <a:off x="440574" y="314077"/>
            <a:ext cx="11338560" cy="729788"/>
            <a:chOff x="1004505" y="2379906"/>
            <a:chExt cx="11338560" cy="729788"/>
          </a:xfrm>
        </p:grpSpPr>
        <p:sp>
          <p:nvSpPr>
            <p:cNvPr id="37" name="ZoneTexte 36">
              <a:extLst>
                <a:ext uri="{FF2B5EF4-FFF2-40B4-BE49-F238E27FC236}">
                  <a16:creationId xmlns:a16="http://schemas.microsoft.com/office/drawing/2014/main" id="{8AC3D2FD-8C60-9444-BFED-056EB219A15C}"/>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38" name="Connecteur droit 37">
              <a:extLst>
                <a:ext uri="{FF2B5EF4-FFF2-40B4-BE49-F238E27FC236}">
                  <a16:creationId xmlns:a16="http://schemas.microsoft.com/office/drawing/2014/main" id="{09DB2975-E270-634F-96AF-A2D943A6B0D8}"/>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Ellipse 9">
            <a:extLst>
              <a:ext uri="{FF2B5EF4-FFF2-40B4-BE49-F238E27FC236}">
                <a16:creationId xmlns:a16="http://schemas.microsoft.com/office/drawing/2014/main" id="{7B4C5715-23DC-E806-7627-48882E4556F4}"/>
              </a:ext>
            </a:extLst>
          </p:cNvPr>
          <p:cNvGrpSpPr/>
          <p:nvPr/>
        </p:nvGrpSpPr>
        <p:grpSpPr>
          <a:xfrm>
            <a:off x="1791678" y="4196012"/>
            <a:ext cx="2658385" cy="1111378"/>
            <a:chOff x="-1" y="0"/>
            <a:chExt cx="1924206" cy="1111376"/>
          </a:xfrm>
        </p:grpSpPr>
        <p:sp>
          <p:nvSpPr>
            <p:cNvPr id="3" name="Ovale">
              <a:extLst>
                <a:ext uri="{FF2B5EF4-FFF2-40B4-BE49-F238E27FC236}">
                  <a16:creationId xmlns:a16="http://schemas.microsoft.com/office/drawing/2014/main" id="{A083BEC0-A5A8-552C-9C7B-1219352A76B3}"/>
                </a:ext>
              </a:extLst>
            </p:cNvPr>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 name="Symptômes dépressifs">
              <a:extLst>
                <a:ext uri="{FF2B5EF4-FFF2-40B4-BE49-F238E27FC236}">
                  <a16:creationId xmlns:a16="http://schemas.microsoft.com/office/drawing/2014/main" id="{339C817F-839C-001C-18EC-CF2C252D2ED3}"/>
                </a:ext>
              </a:extLst>
            </p:cNvPr>
            <p:cNvSpPr txBox="1"/>
            <p:nvPr/>
          </p:nvSpPr>
          <p:spPr>
            <a:xfrm>
              <a:off x="281792" y="232523"/>
              <a:ext cx="136061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rPr lang="fr-CA" dirty="0"/>
                <a:t>Comportements violents</a:t>
              </a:r>
              <a:endParaRPr dirty="0"/>
            </a:p>
          </p:txBody>
        </p:sp>
      </p:grpSp>
    </p:spTree>
    <p:extLst>
      <p:ext uri="{BB962C8B-B14F-4D97-AF65-F5344CB8AC3E}">
        <p14:creationId xmlns:p14="http://schemas.microsoft.com/office/powerpoint/2010/main" val="171393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6" name="Espace réservé du contenu 5"/>
          <p:cNvGrpSpPr/>
          <p:nvPr/>
        </p:nvGrpSpPr>
        <p:grpSpPr>
          <a:xfrm>
            <a:off x="1683027" y="1759331"/>
            <a:ext cx="8089901" cy="430489"/>
            <a:chOff x="0" y="0"/>
            <a:chExt cx="8089900" cy="430488"/>
          </a:xfrm>
        </p:grpSpPr>
        <p:sp>
          <p:nvSpPr>
            <p:cNvPr id="384" name="Rectangle"/>
            <p:cNvSpPr/>
            <p:nvPr/>
          </p:nvSpPr>
          <p:spPr>
            <a:xfrm>
              <a:off x="0" y="0"/>
              <a:ext cx="8089900" cy="430488"/>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2000">
                  <a:solidFill>
                    <a:srgbClr val="242156"/>
                  </a:solidFill>
                </a:defRPr>
              </a:pPr>
              <a:endParaRPr sz="2000"/>
            </a:p>
          </p:txBody>
        </p:sp>
        <p:sp>
          <p:nvSpPr>
            <p:cNvPr id="385" name="LES FACTEURS DE RISQUES"/>
            <p:cNvSpPr txBox="1"/>
            <p:nvPr/>
          </p:nvSpPr>
          <p:spPr>
            <a:xfrm>
              <a:off x="0" y="0"/>
              <a:ext cx="808990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just">
                <a:spcBef>
                  <a:spcPts val="600"/>
                </a:spcBef>
                <a:defRPr sz="2000">
                  <a:solidFill>
                    <a:srgbClr val="242156"/>
                  </a:solidFill>
                </a:defRPr>
              </a:lvl1pPr>
            </a:lstStyle>
            <a:p>
              <a:r>
                <a:t>LES FACTEURS DE RISQUES</a:t>
              </a:r>
            </a:p>
          </p:txBody>
        </p:sp>
      </p:grpSp>
      <p:grpSp>
        <p:nvGrpSpPr>
          <p:cNvPr id="389" name="Rectangle 16"/>
          <p:cNvGrpSpPr/>
          <p:nvPr/>
        </p:nvGrpSpPr>
        <p:grpSpPr>
          <a:xfrm>
            <a:off x="1791681" y="2146854"/>
            <a:ext cx="8608641" cy="1364975"/>
            <a:chOff x="0" y="0"/>
            <a:chExt cx="8608639" cy="1364973"/>
          </a:xfrm>
        </p:grpSpPr>
        <p:sp>
          <p:nvSpPr>
            <p:cNvPr id="387" name="Rectangle"/>
            <p:cNvSpPr/>
            <p:nvPr/>
          </p:nvSpPr>
          <p:spPr>
            <a:xfrm>
              <a:off x="0" y="0"/>
              <a:ext cx="8608639" cy="1364973"/>
            </a:xfrm>
            <a:prstGeom prst="rect">
              <a:avLst/>
            </a:prstGeom>
            <a:noFill/>
            <a:ln w="28575" cap="flat">
              <a:solidFill>
                <a:srgbClr val="63C8C4"/>
              </a:solidFill>
              <a:prstDash val="dash"/>
              <a:round/>
            </a:ln>
            <a:effectLst/>
          </p:spPr>
          <p:txBody>
            <a:bodyPr wrap="square" lIns="45719" tIns="45719" rIns="45719" bIns="45719" numCol="1" anchor="t">
              <a:noAutofit/>
            </a:bodyPr>
            <a:lstStyle/>
            <a:p>
              <a:pPr>
                <a:defRPr sz="2000">
                  <a:solidFill>
                    <a:srgbClr val="242156"/>
                  </a:solidFill>
                  <a:latin typeface="Avenir Book Oblique"/>
                  <a:ea typeface="Avenir Book Oblique"/>
                  <a:cs typeface="Avenir Book Oblique"/>
                  <a:sym typeface="Avenir Book Oblique"/>
                </a:defRPr>
              </a:pPr>
              <a:endParaRPr sz="2000"/>
            </a:p>
          </p:txBody>
        </p:sp>
        <p:sp>
          <p:nvSpPr>
            <p:cNvPr id="388" name="Rapports sociaux au travail…"/>
            <p:cNvSpPr txBox="1"/>
            <p:nvPr/>
          </p:nvSpPr>
          <p:spPr>
            <a:xfrm>
              <a:off x="0" y="0"/>
              <a:ext cx="8608639" cy="12311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000">
                  <a:solidFill>
                    <a:srgbClr val="242156"/>
                  </a:solidFill>
                </a:defRPr>
              </a:pPr>
              <a:r>
                <a:rPr sz="2000" b="1" dirty="0"/>
                <a:t>Rapports </a:t>
              </a:r>
              <a:r>
                <a:rPr sz="2000" b="1" dirty="0" err="1"/>
                <a:t>sociaux</a:t>
              </a:r>
              <a:r>
                <a:rPr sz="2000" b="1" dirty="0"/>
                <a:t> au travail</a:t>
              </a:r>
              <a:endParaRPr sz="2000" b="1" dirty="0">
                <a:solidFill>
                  <a:srgbClr val="FFFFFF"/>
                </a:solidFill>
              </a:endParaRPr>
            </a:p>
            <a:p>
              <a:pPr>
                <a:defRPr>
                  <a:solidFill>
                    <a:srgbClr val="242156"/>
                  </a:solidFill>
                  <a:latin typeface="Avenir Book Oblique"/>
                  <a:ea typeface="Avenir Book Oblique"/>
                  <a:cs typeface="Avenir Book Oblique"/>
                  <a:sym typeface="Avenir Book Oblique"/>
                </a:defRPr>
              </a:pPr>
              <a:r>
                <a:rPr dirty="0" err="1"/>
                <a:t>Représentations</a:t>
              </a:r>
              <a:r>
                <a:rPr dirty="0"/>
                <a:t> des rapports </a:t>
              </a:r>
              <a:r>
                <a:rPr dirty="0" err="1"/>
                <a:t>sociaux</a:t>
              </a:r>
              <a:r>
                <a:rPr dirty="0"/>
                <a:t> au travail ; Relations avec les </a:t>
              </a:r>
              <a:r>
                <a:rPr dirty="0" err="1"/>
                <a:t>collègues</a:t>
              </a:r>
              <a:r>
                <a:rPr dirty="0"/>
                <a:t> (quelle </a:t>
              </a:r>
              <a:r>
                <a:rPr dirty="0" err="1"/>
                <a:t>coopération</a:t>
              </a:r>
              <a:r>
                <a:rPr dirty="0"/>
                <a:t> ? Quelle </a:t>
              </a:r>
              <a:r>
                <a:rPr dirty="0" err="1"/>
                <a:t>intégration</a:t>
              </a:r>
              <a:r>
                <a:rPr dirty="0"/>
                <a:t> des nouveaux </a:t>
              </a:r>
              <a:r>
                <a:rPr dirty="0" err="1"/>
                <a:t>dans</a:t>
              </a:r>
              <a:r>
                <a:rPr dirty="0"/>
                <a:t> le </a:t>
              </a:r>
              <a:r>
                <a:rPr dirty="0" err="1"/>
                <a:t>collectif</a:t>
              </a:r>
              <a:r>
                <a:rPr dirty="0"/>
                <a:t> ?; Relations avec la </a:t>
              </a:r>
              <a:r>
                <a:rPr dirty="0" err="1"/>
                <a:t>hiérarchie</a:t>
              </a:r>
              <a:r>
                <a:rPr dirty="0"/>
                <a:t> ; Violence internet et </a:t>
              </a:r>
              <a:r>
                <a:rPr dirty="0" err="1"/>
                <a:t>harcèlement</a:t>
              </a:r>
              <a:r>
                <a:rPr dirty="0"/>
                <a:t> </a:t>
              </a:r>
              <a:r>
                <a:rPr dirty="0" err="1"/>
                <a:t>psychologique</a:t>
              </a:r>
              <a:endParaRPr dirty="0"/>
            </a:p>
          </p:txBody>
        </p:sp>
      </p:grpSp>
      <p:sp>
        <p:nvSpPr>
          <p:cNvPr id="390" name="Accolade ouvrante 6"/>
          <p:cNvSpPr/>
          <p:nvPr/>
        </p:nvSpPr>
        <p:spPr>
          <a:xfrm rot="16200000">
            <a:off x="5923723" y="-624365"/>
            <a:ext cx="344555" cy="8704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8"/>
                  <a:pt x="10800" y="21529"/>
                </a:cubicBezTo>
                <a:lnTo>
                  <a:pt x="10800" y="10871"/>
                </a:lnTo>
                <a:cubicBezTo>
                  <a:pt x="10800" y="10832"/>
                  <a:pt x="5965" y="10800"/>
                  <a:pt x="0" y="10800"/>
                </a:cubicBezTo>
                <a:cubicBezTo>
                  <a:pt x="5965" y="10800"/>
                  <a:pt x="10800" y="10768"/>
                  <a:pt x="10800" y="10729"/>
                </a:cubicBezTo>
                <a:lnTo>
                  <a:pt x="10800" y="71"/>
                </a:lnTo>
                <a:cubicBezTo>
                  <a:pt x="10800" y="32"/>
                  <a:pt x="15635" y="0"/>
                  <a:pt x="21600" y="0"/>
                </a:cubicBezTo>
              </a:path>
            </a:pathLst>
          </a:custGeom>
          <a:ln w="25400">
            <a:solidFill>
              <a:srgbClr val="242156"/>
            </a:solidFill>
          </a:ln>
        </p:spPr>
        <p:txBody>
          <a:bodyPr lIns="45719" rIns="45719" anchor="ctr"/>
          <a:lstStyle/>
          <a:p>
            <a:pPr algn="ctr"/>
            <a:endParaRPr/>
          </a:p>
        </p:txBody>
      </p:sp>
      <p:grpSp>
        <p:nvGrpSpPr>
          <p:cNvPr id="396" name="Ellipse 33"/>
          <p:cNvGrpSpPr/>
          <p:nvPr/>
        </p:nvGrpSpPr>
        <p:grpSpPr>
          <a:xfrm>
            <a:off x="3828817" y="5561067"/>
            <a:ext cx="1924207" cy="1111377"/>
            <a:chOff x="-1" y="0"/>
            <a:chExt cx="1924206" cy="1111376"/>
          </a:xfrm>
        </p:grpSpPr>
        <p:sp>
          <p:nvSpPr>
            <p:cNvPr id="394" name="Ovale"/>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95" name="Burn out"/>
            <p:cNvSpPr txBox="1"/>
            <p:nvPr/>
          </p:nvSpPr>
          <p:spPr>
            <a:xfrm>
              <a:off x="281792" y="371022"/>
              <a:ext cx="1360619"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Burn out</a:t>
              </a:r>
            </a:p>
          </p:txBody>
        </p:sp>
      </p:grpSp>
      <p:grpSp>
        <p:nvGrpSpPr>
          <p:cNvPr id="399" name="Ellipse 35"/>
          <p:cNvGrpSpPr/>
          <p:nvPr/>
        </p:nvGrpSpPr>
        <p:grpSpPr>
          <a:xfrm>
            <a:off x="7744412" y="4196012"/>
            <a:ext cx="2158891" cy="1111378"/>
            <a:chOff x="0" y="0"/>
            <a:chExt cx="2158890" cy="1111376"/>
          </a:xfrm>
        </p:grpSpPr>
        <p:sp>
          <p:nvSpPr>
            <p:cNvPr id="397" name="Ovale"/>
            <p:cNvSpPr/>
            <p:nvPr/>
          </p:nvSpPr>
          <p:spPr>
            <a:xfrm>
              <a:off x="0" y="0"/>
              <a:ext cx="2158890"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398" name="Suicide"/>
            <p:cNvSpPr txBox="1"/>
            <p:nvPr/>
          </p:nvSpPr>
          <p:spPr>
            <a:xfrm>
              <a:off x="316162" y="371023"/>
              <a:ext cx="1526566"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t>Suicide</a:t>
              </a:r>
            </a:p>
          </p:txBody>
        </p:sp>
      </p:grpSp>
      <p:sp>
        <p:nvSpPr>
          <p:cNvPr id="415" name="Connecteur droit avec flèche 11"/>
          <p:cNvSpPr/>
          <p:nvPr/>
        </p:nvSpPr>
        <p:spPr>
          <a:xfrm>
            <a:off x="4454410" y="4764690"/>
            <a:ext cx="1472995" cy="19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38100">
            <a:solidFill>
              <a:srgbClr val="F6727F"/>
            </a:solidFill>
            <a:tailEnd type="triangle"/>
          </a:ln>
        </p:spPr>
        <p:txBody>
          <a:bodyPr/>
          <a:lstStyle/>
          <a:p>
            <a:endParaRPr/>
          </a:p>
        </p:txBody>
      </p:sp>
      <p:sp>
        <p:nvSpPr>
          <p:cNvPr id="416" name="Connecteur droit avec flèche 38"/>
          <p:cNvSpPr/>
          <p:nvPr/>
        </p:nvSpPr>
        <p:spPr>
          <a:xfrm>
            <a:off x="5268978" y="4958291"/>
            <a:ext cx="658426" cy="6711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38100">
            <a:solidFill>
              <a:srgbClr val="F6727F"/>
            </a:solidFill>
            <a:tailEnd type="triangle"/>
          </a:ln>
        </p:spPr>
        <p:txBody>
          <a:bodyPr/>
          <a:lstStyle/>
          <a:p>
            <a:endParaRPr/>
          </a:p>
        </p:txBody>
      </p:sp>
      <p:sp>
        <p:nvSpPr>
          <p:cNvPr id="417" name="Connecteur droit avec flèche 41"/>
          <p:cNvSpPr/>
          <p:nvPr/>
        </p:nvSpPr>
        <p:spPr>
          <a:xfrm>
            <a:off x="6269112" y="4948960"/>
            <a:ext cx="650922" cy="608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rgbClr val="F6727F"/>
            </a:solidFill>
            <a:tailEnd type="triangle"/>
          </a:ln>
        </p:spPr>
        <p:txBody>
          <a:bodyPr/>
          <a:lstStyle/>
          <a:p>
            <a:endParaRPr/>
          </a:p>
        </p:txBody>
      </p:sp>
      <p:sp>
        <p:nvSpPr>
          <p:cNvPr id="418" name="Connecteur droit avec flèche 44"/>
          <p:cNvSpPr/>
          <p:nvPr/>
        </p:nvSpPr>
        <p:spPr>
          <a:xfrm>
            <a:off x="6269113" y="4765626"/>
            <a:ext cx="1470879" cy="188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F6727F"/>
            </a:solidFill>
            <a:tailEnd type="triangle"/>
          </a:ln>
        </p:spPr>
        <p:txBody>
          <a:bodyPr/>
          <a:lstStyle/>
          <a:p>
            <a:endParaRPr/>
          </a:p>
        </p:txBody>
      </p:sp>
      <p:grpSp>
        <p:nvGrpSpPr>
          <p:cNvPr id="411" name="Group 4"/>
          <p:cNvGrpSpPr/>
          <p:nvPr/>
        </p:nvGrpSpPr>
        <p:grpSpPr>
          <a:xfrm>
            <a:off x="5749603" y="4020843"/>
            <a:ext cx="692168" cy="1531819"/>
            <a:chOff x="0" y="0"/>
            <a:chExt cx="692167" cy="1531818"/>
          </a:xfrm>
        </p:grpSpPr>
        <p:sp>
          <p:nvSpPr>
            <p:cNvPr id="404" name="Oval 5"/>
            <p:cNvSpPr/>
            <p:nvPr/>
          </p:nvSpPr>
          <p:spPr>
            <a:xfrm>
              <a:off x="182047" y="0"/>
              <a:ext cx="305839" cy="268761"/>
            </a:xfrm>
            <a:prstGeom prst="ellipse">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05" name="AutoShape 6"/>
            <p:cNvSpPr/>
            <p:nvPr/>
          </p:nvSpPr>
          <p:spPr>
            <a:xfrm rot="514288">
              <a:off x="41794" y="356686"/>
              <a:ext cx="124190" cy="570147"/>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06" name="AutoShape 7"/>
            <p:cNvSpPr/>
            <p:nvPr/>
          </p:nvSpPr>
          <p:spPr>
            <a:xfrm>
              <a:off x="177722" y="676322"/>
              <a:ext cx="158172"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07" name="AutoShape 8"/>
            <p:cNvSpPr/>
            <p:nvPr/>
          </p:nvSpPr>
          <p:spPr>
            <a:xfrm>
              <a:off x="361225" y="676875"/>
              <a:ext cx="158171" cy="854944"/>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08" name="AutoShape 9"/>
            <p:cNvSpPr/>
            <p:nvPr/>
          </p:nvSpPr>
          <p:spPr>
            <a:xfrm>
              <a:off x="178958" y="356133"/>
              <a:ext cx="339202" cy="565723"/>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09" name="AutoShape 10"/>
            <p:cNvSpPr/>
            <p:nvPr/>
          </p:nvSpPr>
          <p:spPr>
            <a:xfrm>
              <a:off x="83190" y="298621"/>
              <a:ext cx="528884" cy="227838"/>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sp>
          <p:nvSpPr>
            <p:cNvPr id="410" name="AutoShape 11"/>
            <p:cNvSpPr/>
            <p:nvPr/>
          </p:nvSpPr>
          <p:spPr>
            <a:xfrm rot="21095129">
              <a:off x="526809" y="355027"/>
              <a:ext cx="124190" cy="571806"/>
            </a:xfrm>
            <a:prstGeom prst="roundRect">
              <a:avLst>
                <a:gd name="adj" fmla="val 50000"/>
              </a:avLst>
            </a:prstGeom>
            <a:solidFill>
              <a:srgbClr val="63C8C4"/>
            </a:solidFill>
            <a:ln w="12700" cap="flat">
              <a:noFill/>
              <a:miter lim="400000"/>
            </a:ln>
            <a:effectLst/>
          </p:spPr>
          <p:txBody>
            <a:bodyPr wrap="square" lIns="45719" tIns="45719" rIns="45719" bIns="45719" numCol="1" anchor="ctr">
              <a:noAutofit/>
            </a:bodyPr>
            <a:lstStyle/>
            <a:p>
              <a:endParaRPr/>
            </a:p>
          </p:txBody>
        </p:sp>
      </p:grpSp>
      <p:grpSp>
        <p:nvGrpSpPr>
          <p:cNvPr id="414" name="Ellipse 34"/>
          <p:cNvGrpSpPr/>
          <p:nvPr/>
        </p:nvGrpSpPr>
        <p:grpSpPr>
          <a:xfrm>
            <a:off x="6361676" y="5521660"/>
            <a:ext cx="2311986" cy="1190188"/>
            <a:chOff x="0" y="0"/>
            <a:chExt cx="2311984" cy="1190187"/>
          </a:xfrm>
        </p:grpSpPr>
        <p:sp>
          <p:nvSpPr>
            <p:cNvPr id="412" name="Ovale"/>
            <p:cNvSpPr/>
            <p:nvPr/>
          </p:nvSpPr>
          <p:spPr>
            <a:xfrm>
              <a:off x="0" y="0"/>
              <a:ext cx="2311985" cy="1190188"/>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13" name="Détresse psychologique"/>
            <p:cNvSpPr txBox="1"/>
            <p:nvPr/>
          </p:nvSpPr>
          <p:spPr>
            <a:xfrm>
              <a:off x="338582" y="36109"/>
              <a:ext cx="1634821" cy="11179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242156"/>
                  </a:solidFill>
                </a:defRPr>
              </a:lvl1pPr>
            </a:lstStyle>
            <a:p>
              <a:r>
                <a:t>Détresse psychologique</a:t>
              </a:r>
            </a:p>
          </p:txBody>
        </p:sp>
      </p:grpSp>
      <p:sp>
        <p:nvSpPr>
          <p:cNvPr id="35" name="Rectangle à coins arrondis 34">
            <a:extLst>
              <a:ext uri="{FF2B5EF4-FFF2-40B4-BE49-F238E27FC236}">
                <a16:creationId xmlns:a16="http://schemas.microsoft.com/office/drawing/2014/main" id="{EDFD2E89-6F5D-8C48-A69C-F6987FEF5A50}"/>
              </a:ext>
            </a:extLst>
          </p:cNvPr>
          <p:cNvSpPr/>
          <p:nvPr/>
        </p:nvSpPr>
        <p:spPr>
          <a:xfrm>
            <a:off x="5471230" y="4663652"/>
            <a:ext cx="1229028" cy="408620"/>
          </a:xfrm>
          <a:prstGeom prst="roundRect">
            <a:avLst/>
          </a:prstGeom>
          <a:solidFill>
            <a:srgbClr val="62C9C4"/>
          </a:solidFill>
          <a:ln w="25400" cap="flat">
            <a:solidFill>
              <a:srgbClr val="62C9C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fr-FR" b="1" dirty="0"/>
              <a:t>Travail</a:t>
            </a:r>
            <a:endParaRPr lang="fr-FR" b="1" dirty="0">
              <a:solidFill>
                <a:srgbClr val="000000"/>
              </a:solidFill>
              <a:sym typeface="Avenir Book"/>
            </a:endParaRPr>
          </a:p>
        </p:txBody>
      </p:sp>
      <p:grpSp>
        <p:nvGrpSpPr>
          <p:cNvPr id="36" name="Groupe 35">
            <a:extLst>
              <a:ext uri="{FF2B5EF4-FFF2-40B4-BE49-F238E27FC236}">
                <a16:creationId xmlns:a16="http://schemas.microsoft.com/office/drawing/2014/main" id="{F3E72878-16F3-9D4A-B49C-7EFF0907F7E0}"/>
              </a:ext>
            </a:extLst>
          </p:cNvPr>
          <p:cNvGrpSpPr/>
          <p:nvPr/>
        </p:nvGrpSpPr>
        <p:grpSpPr>
          <a:xfrm>
            <a:off x="440574" y="314077"/>
            <a:ext cx="11338560" cy="729788"/>
            <a:chOff x="1004505" y="2379906"/>
            <a:chExt cx="11338560" cy="729788"/>
          </a:xfrm>
        </p:grpSpPr>
        <p:sp>
          <p:nvSpPr>
            <p:cNvPr id="37" name="ZoneTexte 36">
              <a:extLst>
                <a:ext uri="{FF2B5EF4-FFF2-40B4-BE49-F238E27FC236}">
                  <a16:creationId xmlns:a16="http://schemas.microsoft.com/office/drawing/2014/main" id="{6F4F1E62-4329-CE48-9718-F554C40E3E60}"/>
                </a:ext>
              </a:extLst>
            </p:cNvPr>
            <p:cNvSpPr txBox="1"/>
            <p:nvPr/>
          </p:nvSpPr>
          <p:spPr>
            <a:xfrm>
              <a:off x="1004505" y="2379906"/>
              <a:ext cx="11338560" cy="523220"/>
            </a:xfrm>
            <a:prstGeom prst="rect">
              <a:avLst/>
            </a:prstGeom>
            <a:noFill/>
          </p:spPr>
          <p:txBody>
            <a:bodyPr wrap="square" rtlCol="0">
              <a:spAutoFit/>
            </a:bodyPr>
            <a:lstStyle/>
            <a:p>
              <a:pPr algn="ctr"/>
              <a:r>
                <a:rPr lang="fr-FR" sz="2800" b="1" dirty="0">
                  <a:latin typeface="Avenir" panose="02000503020000020003" pitchFamily="2" charset="0"/>
                </a:rPr>
                <a:t>LES RISQUES PSYCHOSOCIAUX</a:t>
              </a:r>
            </a:p>
          </p:txBody>
        </p:sp>
        <p:cxnSp>
          <p:nvCxnSpPr>
            <p:cNvPr id="38" name="Connecteur droit 37">
              <a:extLst>
                <a:ext uri="{FF2B5EF4-FFF2-40B4-BE49-F238E27FC236}">
                  <a16:creationId xmlns:a16="http://schemas.microsoft.com/office/drawing/2014/main" id="{7274B8ED-845B-9141-BF5F-07C0EBC69800}"/>
                </a:ext>
              </a:extLst>
            </p:cNvPr>
            <p:cNvCxnSpPr>
              <a:cxnSpLocks/>
            </p:cNvCxnSpPr>
            <p:nvPr/>
          </p:nvCxnSpPr>
          <p:spPr>
            <a:xfrm>
              <a:off x="1661211" y="3109694"/>
              <a:ext cx="10025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Ellipse 9">
            <a:extLst>
              <a:ext uri="{FF2B5EF4-FFF2-40B4-BE49-F238E27FC236}">
                <a16:creationId xmlns:a16="http://schemas.microsoft.com/office/drawing/2014/main" id="{A113ECDC-28F3-026F-F046-DCDBF43ED7BE}"/>
              </a:ext>
            </a:extLst>
          </p:cNvPr>
          <p:cNvGrpSpPr/>
          <p:nvPr/>
        </p:nvGrpSpPr>
        <p:grpSpPr>
          <a:xfrm>
            <a:off x="1791678" y="4196012"/>
            <a:ext cx="2658385" cy="1111378"/>
            <a:chOff x="-1" y="0"/>
            <a:chExt cx="1924206" cy="1111376"/>
          </a:xfrm>
        </p:grpSpPr>
        <p:sp>
          <p:nvSpPr>
            <p:cNvPr id="3" name="Ovale">
              <a:extLst>
                <a:ext uri="{FF2B5EF4-FFF2-40B4-BE49-F238E27FC236}">
                  <a16:creationId xmlns:a16="http://schemas.microsoft.com/office/drawing/2014/main" id="{C1FACB9D-A4C2-25B7-2A6F-AD5DD90F40CC}"/>
                </a:ext>
              </a:extLst>
            </p:cNvPr>
            <p:cNvSpPr/>
            <p:nvPr/>
          </p:nvSpPr>
          <p:spPr>
            <a:xfrm>
              <a:off x="-1" y="0"/>
              <a:ext cx="1924206" cy="1111376"/>
            </a:xfrm>
            <a:prstGeom prst="ellipse">
              <a:avLst/>
            </a:prstGeom>
            <a:solidFill>
              <a:srgbClr val="F6727F">
                <a:alpha val="50195"/>
              </a:srgbClr>
            </a:solidFill>
            <a:ln w="9525" cap="flat">
              <a:solidFill>
                <a:srgbClr val="F6727F"/>
              </a:solidFill>
              <a:prstDash val="solid"/>
              <a:round/>
            </a:ln>
            <a:effectLst/>
          </p:spPr>
          <p:txBody>
            <a:bodyPr wrap="square" lIns="45719" tIns="45719" rIns="45719" bIns="45719" numCol="1" anchor="ctr">
              <a:noAutofit/>
            </a:bodyPr>
            <a:lstStyle/>
            <a:p>
              <a:pPr algn="ctr">
                <a:defRPr>
                  <a:solidFill>
                    <a:srgbClr val="242156"/>
                  </a:solidFill>
                </a:defRPr>
              </a:pPr>
              <a:endParaRPr/>
            </a:p>
          </p:txBody>
        </p:sp>
        <p:sp>
          <p:nvSpPr>
            <p:cNvPr id="4" name="Symptômes dépressifs">
              <a:extLst>
                <a:ext uri="{FF2B5EF4-FFF2-40B4-BE49-F238E27FC236}">
                  <a16:creationId xmlns:a16="http://schemas.microsoft.com/office/drawing/2014/main" id="{FE674B5D-18B4-CAD7-CE39-FD49516DA998}"/>
                </a:ext>
              </a:extLst>
            </p:cNvPr>
            <p:cNvSpPr txBox="1"/>
            <p:nvPr/>
          </p:nvSpPr>
          <p:spPr>
            <a:xfrm>
              <a:off x="281792" y="232523"/>
              <a:ext cx="136061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242156"/>
                  </a:solidFill>
                </a:defRPr>
              </a:lvl1pPr>
            </a:lstStyle>
            <a:p>
              <a:r>
                <a:rPr lang="fr-CA" dirty="0"/>
                <a:t>Comportements violents</a:t>
              </a:r>
              <a:endParaRPr dirty="0"/>
            </a:p>
          </p:txBody>
        </p:sp>
      </p:grpSp>
    </p:spTree>
    <p:extLst>
      <p:ext uri="{BB962C8B-B14F-4D97-AF65-F5344CB8AC3E}">
        <p14:creationId xmlns:p14="http://schemas.microsoft.com/office/powerpoint/2010/main" val="32063760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D08A7390EBC143B5C67425005B7E94" ma:contentTypeVersion="15" ma:contentTypeDescription="Crée un document." ma:contentTypeScope="" ma:versionID="6ba73337699602635512bbdfd4a88c4b">
  <xsd:schema xmlns:xsd="http://www.w3.org/2001/XMLSchema" xmlns:xs="http://www.w3.org/2001/XMLSchema" xmlns:p="http://schemas.microsoft.com/office/2006/metadata/properties" xmlns:ns2="e28ecdfc-feb3-41f5-9279-16334592ce7e" xmlns:ns3="e962ce49-1c04-4940-ad37-e4719ce4a0ef" targetNamespace="http://schemas.microsoft.com/office/2006/metadata/properties" ma:root="true" ma:fieldsID="bae76633e7ee24d16a10a2811ce4eee3" ns2:_="" ns3:_="">
    <xsd:import namespace="e28ecdfc-feb3-41f5-9279-16334592ce7e"/>
    <xsd:import namespace="e962ce49-1c04-4940-ad37-e4719ce4a0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ecdfc-feb3-41f5-9279-16334592c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f78e2543-12fc-43eb-810b-32d4cf0f4e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62ce49-1c04-4940-ad37-e4719ce4a0ef"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2b36ec2e-b89f-4fbe-8dd4-83110fdfe992}" ma:internalName="TaxCatchAll" ma:showField="CatchAllData" ma:web="e962ce49-1c04-4940-ad37-e4719ce4a0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8ecdfc-feb3-41f5-9279-16334592ce7e">
      <Terms xmlns="http://schemas.microsoft.com/office/infopath/2007/PartnerControls"/>
    </lcf76f155ced4ddcb4097134ff3c332f>
    <TaxCatchAll xmlns="e962ce49-1c04-4940-ad37-e4719ce4a0ef" xsi:nil="true"/>
  </documentManagement>
</p:properties>
</file>

<file path=customXml/itemProps1.xml><?xml version="1.0" encoding="utf-8"?>
<ds:datastoreItem xmlns:ds="http://schemas.openxmlformats.org/officeDocument/2006/customXml" ds:itemID="{CA29270D-E1EB-4702-A4A2-894766EF7177}"/>
</file>

<file path=customXml/itemProps2.xml><?xml version="1.0" encoding="utf-8"?>
<ds:datastoreItem xmlns:ds="http://schemas.openxmlformats.org/officeDocument/2006/customXml" ds:itemID="{84571D63-3ED8-4053-9418-20BE3B93AAA1}"/>
</file>

<file path=customXml/itemProps3.xml><?xml version="1.0" encoding="utf-8"?>
<ds:datastoreItem xmlns:ds="http://schemas.openxmlformats.org/officeDocument/2006/customXml" ds:itemID="{444FB74D-5922-4118-8379-762F07E999B1}"/>
</file>

<file path=docProps/app.xml><?xml version="1.0" encoding="utf-8"?>
<Properties xmlns="http://schemas.openxmlformats.org/officeDocument/2006/extended-properties" xmlns:vt="http://schemas.openxmlformats.org/officeDocument/2006/docPropsVTypes">
  <TotalTime>899</TotalTime>
  <Words>2706</Words>
  <Application>Microsoft Office PowerPoint</Application>
  <PresentationFormat>Grand écran</PresentationFormat>
  <Paragraphs>584</Paragraphs>
  <Slides>62</Slides>
  <Notes>51</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62</vt:i4>
      </vt:variant>
    </vt:vector>
  </HeadingPairs>
  <TitlesOfParts>
    <vt:vector size="71" baseType="lpstr">
      <vt:lpstr>Arial</vt:lpstr>
      <vt:lpstr>Avenir</vt:lpstr>
      <vt:lpstr>Avenir Book</vt:lpstr>
      <vt:lpstr>Avenir Book Oblique</vt:lpstr>
      <vt:lpstr>Avenir Heavy</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Chadoin, Martin</dc:creator>
  <cp:lastModifiedBy>LANDRY ANNIE</cp:lastModifiedBy>
  <cp:revision>32</cp:revision>
  <cp:lastPrinted>2022-03-09T16:56:31Z</cp:lastPrinted>
  <dcterms:created xsi:type="dcterms:W3CDTF">2021-10-29T12:57:06Z</dcterms:created>
  <dcterms:modified xsi:type="dcterms:W3CDTF">2023-10-16T13:47:24Z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0x0101008DD08A7390EBC143B5C67425005B7E94</vt:lpwstr>
  </property>
</Properties>
</file>