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0" r:id="rId4"/>
  </p:sldMasterIdLst>
  <p:notesMasterIdLst>
    <p:notesMasterId r:id="rId25"/>
  </p:notesMasterIdLst>
  <p:handoutMasterIdLst>
    <p:handoutMasterId r:id="rId26"/>
  </p:handoutMasterIdLst>
  <p:sldIdLst>
    <p:sldId id="257" r:id="rId5"/>
    <p:sldId id="258" r:id="rId6"/>
    <p:sldId id="259" r:id="rId7"/>
    <p:sldId id="273" r:id="rId8"/>
    <p:sldId id="271" r:id="rId9"/>
    <p:sldId id="260" r:id="rId10"/>
    <p:sldId id="261" r:id="rId11"/>
    <p:sldId id="274" r:id="rId12"/>
    <p:sldId id="275" r:id="rId13"/>
    <p:sldId id="262" r:id="rId14"/>
    <p:sldId id="272" r:id="rId15"/>
    <p:sldId id="263" r:id="rId16"/>
    <p:sldId id="264" r:id="rId17"/>
    <p:sldId id="265" r:id="rId18"/>
    <p:sldId id="266" r:id="rId19"/>
    <p:sldId id="267" r:id="rId20"/>
    <p:sldId id="268" r:id="rId21"/>
    <p:sldId id="269" r:id="rId22"/>
    <p:sldId id="270" r:id="rId23"/>
    <p:sldId id="276" r:id="rId24"/>
  </p:sldIdLst>
  <p:sldSz cx="9144000" cy="6858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2B27"/>
    <a:srgbClr val="E4E4E4"/>
    <a:srgbClr val="0000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95" d="100"/>
          <a:sy n="95" d="100"/>
        </p:scale>
        <p:origin x="1662" y="-576"/>
      </p:cViewPr>
      <p:guideLst/>
    </p:cSldViewPr>
  </p:slideViewPr>
  <p:outlineViewPr>
    <p:cViewPr>
      <p:scale>
        <a:sx n="33" d="100"/>
        <a:sy n="33" d="100"/>
      </p:scale>
      <p:origin x="0" y="-2586"/>
    </p:cViewPr>
  </p:outlineViewPr>
  <p:notesTextViewPr>
    <p:cViewPr>
      <p:scale>
        <a:sx n="1" d="1"/>
        <a:sy n="1" d="1"/>
      </p:scale>
      <p:origin x="0" y="0"/>
    </p:cViewPr>
  </p:notesTextViewPr>
  <p:notesViewPr>
    <p:cSldViewPr snapToGrid="0">
      <p:cViewPr varScale="1">
        <p:scale>
          <a:sx n="78" d="100"/>
          <a:sy n="78" d="100"/>
        </p:scale>
        <p:origin x="406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5D68FCF-9C3B-9B0E-D479-4AB149966688}"/>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r-CA"/>
          </a:p>
        </p:txBody>
      </p:sp>
      <p:sp>
        <p:nvSpPr>
          <p:cNvPr id="3" name="Espace réservé de la date 2">
            <a:extLst>
              <a:ext uri="{FF2B5EF4-FFF2-40B4-BE49-F238E27FC236}">
                <a16:creationId xmlns:a16="http://schemas.microsoft.com/office/drawing/2014/main" id="{737702E1-F9BB-D3B4-6CCA-9B2B6AA85CCA}"/>
              </a:ext>
            </a:extLst>
          </p:cNvPr>
          <p:cNvSpPr>
            <a:spLocks noGrp="1"/>
          </p:cNvSpPr>
          <p:nvPr>
            <p:ph type="dt" sz="quarter" idx="1"/>
          </p:nvPr>
        </p:nvSpPr>
        <p:spPr>
          <a:xfrm>
            <a:off x="3851275" y="0"/>
            <a:ext cx="2946400" cy="498475"/>
          </a:xfrm>
          <a:prstGeom prst="rect">
            <a:avLst/>
          </a:prstGeom>
        </p:spPr>
        <p:txBody>
          <a:bodyPr vert="horz" lIns="91440" tIns="45720" rIns="91440" bIns="45720" rtlCol="0"/>
          <a:lstStyle>
            <a:lvl1pPr algn="r">
              <a:defRPr sz="1200"/>
            </a:lvl1pPr>
          </a:lstStyle>
          <a:p>
            <a:fld id="{2AD2973D-377D-4AB0-A63E-09F3325DAC13}" type="datetimeFigureOut">
              <a:rPr lang="fr-CA" smtClean="0"/>
              <a:t>2023-10-10</a:t>
            </a:fld>
            <a:endParaRPr lang="fr-CA"/>
          </a:p>
        </p:txBody>
      </p:sp>
      <p:sp>
        <p:nvSpPr>
          <p:cNvPr id="4" name="Espace réservé du pied de page 3">
            <a:extLst>
              <a:ext uri="{FF2B5EF4-FFF2-40B4-BE49-F238E27FC236}">
                <a16:creationId xmlns:a16="http://schemas.microsoft.com/office/drawing/2014/main" id="{DFBC2045-D2DA-87B1-1FD5-6A169B31D47F}"/>
              </a:ext>
            </a:extLst>
          </p:cNvPr>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a:extLst>
              <a:ext uri="{FF2B5EF4-FFF2-40B4-BE49-F238E27FC236}">
                <a16:creationId xmlns:a16="http://schemas.microsoft.com/office/drawing/2014/main" id="{F181A306-C07E-AAE9-C361-BE4EC8A11862}"/>
              </a:ext>
            </a:extLst>
          </p:cNvPr>
          <p:cNvSpPr>
            <a:spLocks noGrp="1"/>
          </p:cNvSpPr>
          <p:nvPr>
            <p:ph type="sldNum" sz="quarter" idx="3"/>
          </p:nvPr>
        </p:nvSpPr>
        <p:spPr>
          <a:xfrm>
            <a:off x="3851275" y="9431338"/>
            <a:ext cx="2946400" cy="498475"/>
          </a:xfrm>
          <a:prstGeom prst="rect">
            <a:avLst/>
          </a:prstGeom>
        </p:spPr>
        <p:txBody>
          <a:bodyPr vert="horz" lIns="91440" tIns="45720" rIns="91440" bIns="45720" rtlCol="0" anchor="b"/>
          <a:lstStyle>
            <a:lvl1pPr algn="r">
              <a:defRPr sz="1200"/>
            </a:lvl1pPr>
          </a:lstStyle>
          <a:p>
            <a:fld id="{1C12F460-B664-40EC-87B6-E85DBA510C37}" type="slidenum">
              <a:rPr lang="fr-CA" smtClean="0"/>
              <a:t>‹N°›</a:t>
            </a:fld>
            <a:endParaRPr lang="fr-CA"/>
          </a:p>
        </p:txBody>
      </p:sp>
    </p:spTree>
    <p:extLst>
      <p:ext uri="{BB962C8B-B14F-4D97-AF65-F5344CB8AC3E}">
        <p14:creationId xmlns:p14="http://schemas.microsoft.com/office/powerpoint/2010/main" val="6555778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3177" tIns="46589" rIns="93177" bIns="46589" rtlCol="0"/>
          <a:lstStyle>
            <a:lvl1pPr algn="l">
              <a:defRPr sz="1200"/>
            </a:lvl1pPr>
          </a:lstStyle>
          <a:p>
            <a:endParaRPr lang="fr-CA"/>
          </a:p>
        </p:txBody>
      </p:sp>
      <p:sp>
        <p:nvSpPr>
          <p:cNvPr id="3" name="Espace réservé de la date 2"/>
          <p:cNvSpPr>
            <a:spLocks noGrp="1"/>
          </p:cNvSpPr>
          <p:nvPr>
            <p:ph type="dt" idx="1"/>
          </p:nvPr>
        </p:nvSpPr>
        <p:spPr>
          <a:xfrm>
            <a:off x="3851343" y="0"/>
            <a:ext cx="2946347" cy="498215"/>
          </a:xfrm>
          <a:prstGeom prst="rect">
            <a:avLst/>
          </a:prstGeom>
        </p:spPr>
        <p:txBody>
          <a:bodyPr vert="horz" lIns="93177" tIns="46589" rIns="93177" bIns="46589" rtlCol="0"/>
          <a:lstStyle>
            <a:lvl1pPr algn="r">
              <a:defRPr sz="1200"/>
            </a:lvl1pPr>
          </a:lstStyle>
          <a:p>
            <a:fld id="{21688E7D-9573-4557-A09E-02C92B19F3B6}" type="datetimeFigureOut">
              <a:rPr lang="fr-CA" smtClean="0"/>
              <a:t>2023-10-10</a:t>
            </a:fld>
            <a:endParaRPr lang="fr-CA"/>
          </a:p>
        </p:txBody>
      </p:sp>
      <p:sp>
        <p:nvSpPr>
          <p:cNvPr id="4" name="Espace réservé de l'image des diapositives 3"/>
          <p:cNvSpPr>
            <a:spLocks noGrp="1" noRot="1" noChangeAspect="1"/>
          </p:cNvSpPr>
          <p:nvPr>
            <p:ph type="sldImg" idx="2"/>
          </p:nvPr>
        </p:nvSpPr>
        <p:spPr>
          <a:xfrm>
            <a:off x="1166813" y="1241425"/>
            <a:ext cx="4465637" cy="3351213"/>
          </a:xfrm>
          <a:prstGeom prst="rect">
            <a:avLst/>
          </a:prstGeom>
          <a:noFill/>
          <a:ln w="12700">
            <a:solidFill>
              <a:prstClr val="black"/>
            </a:solidFill>
          </a:ln>
        </p:spPr>
        <p:txBody>
          <a:bodyPr vert="horz" lIns="93177" tIns="46589" rIns="93177" bIns="46589" rtlCol="0" anchor="ctr"/>
          <a:lstStyle/>
          <a:p>
            <a:endParaRPr lang="fr-CA"/>
          </a:p>
        </p:txBody>
      </p:sp>
      <p:sp>
        <p:nvSpPr>
          <p:cNvPr id="5" name="Espace réservé des commentaires 4"/>
          <p:cNvSpPr>
            <a:spLocks noGrp="1"/>
          </p:cNvSpPr>
          <p:nvPr>
            <p:ph type="body" sz="quarter" idx="3"/>
          </p:nvPr>
        </p:nvSpPr>
        <p:spPr>
          <a:xfrm>
            <a:off x="679927" y="4778722"/>
            <a:ext cx="5439410" cy="3909864"/>
          </a:xfrm>
          <a:prstGeom prst="rect">
            <a:avLst/>
          </a:prstGeom>
        </p:spPr>
        <p:txBody>
          <a:bodyPr vert="horz" lIns="93177" tIns="46589" rIns="93177" bIns="46589"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3177" tIns="46589" rIns="93177" bIns="46589"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51343" y="9431600"/>
            <a:ext cx="2946347" cy="498214"/>
          </a:xfrm>
          <a:prstGeom prst="rect">
            <a:avLst/>
          </a:prstGeom>
        </p:spPr>
        <p:txBody>
          <a:bodyPr vert="horz" lIns="93177" tIns="46589" rIns="93177" bIns="46589" rtlCol="0" anchor="b"/>
          <a:lstStyle>
            <a:lvl1pPr algn="r">
              <a:defRPr sz="1200"/>
            </a:lvl1pPr>
          </a:lstStyle>
          <a:p>
            <a:fld id="{154BD2DB-CFBC-47EF-85E8-467357EE702B}" type="slidenum">
              <a:rPr lang="fr-CA" smtClean="0"/>
              <a:t>‹N°›</a:t>
            </a:fld>
            <a:endParaRPr lang="fr-CA"/>
          </a:p>
        </p:txBody>
      </p:sp>
    </p:spTree>
    <p:extLst>
      <p:ext uri="{BB962C8B-B14F-4D97-AF65-F5344CB8AC3E}">
        <p14:creationId xmlns:p14="http://schemas.microsoft.com/office/powerpoint/2010/main" val="2343203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10" name="Imag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6238" t="5459" r="12170" b="17281"/>
          <a:stretch/>
        </p:blipFill>
        <p:spPr>
          <a:xfrm>
            <a:off x="-111384" y="-12700"/>
            <a:ext cx="4143739" cy="6883400"/>
          </a:xfrm>
          <a:prstGeom prst="rect">
            <a:avLst/>
          </a:prstGeom>
        </p:spPr>
      </p:pic>
      <p:sp>
        <p:nvSpPr>
          <p:cNvPr id="2" name="Title 1"/>
          <p:cNvSpPr>
            <a:spLocks noGrp="1"/>
          </p:cNvSpPr>
          <p:nvPr>
            <p:ph type="ctrTitle"/>
          </p:nvPr>
        </p:nvSpPr>
        <p:spPr>
          <a:xfrm>
            <a:off x="2937932" y="1122363"/>
            <a:ext cx="5520267" cy="2387600"/>
          </a:xfrm>
        </p:spPr>
        <p:txBody>
          <a:bodyPr anchor="b"/>
          <a:lstStyle>
            <a:lvl1pPr algn="ctr">
              <a:defRPr sz="6000">
                <a:solidFill>
                  <a:srgbClr val="E62B27"/>
                </a:solidFill>
                <a:latin typeface="+mn-lt"/>
              </a:defRPr>
            </a:lvl1pPr>
          </a:lstStyle>
          <a:p>
            <a:r>
              <a:rPr lang="fr-FR" dirty="0"/>
              <a:t>Modifiez le style du titre</a:t>
            </a:r>
            <a:endParaRPr lang="en-US" dirty="0"/>
          </a:p>
        </p:txBody>
      </p:sp>
      <p:sp>
        <p:nvSpPr>
          <p:cNvPr id="3" name="Subtitle 2"/>
          <p:cNvSpPr>
            <a:spLocks noGrp="1"/>
          </p:cNvSpPr>
          <p:nvPr>
            <p:ph type="subTitle" idx="1"/>
          </p:nvPr>
        </p:nvSpPr>
        <p:spPr>
          <a:xfrm>
            <a:off x="3378199" y="3589130"/>
            <a:ext cx="5079999" cy="1655762"/>
          </a:xfrm>
        </p:spPr>
        <p:txBody>
          <a:bodyPr/>
          <a:lstStyle>
            <a:lvl1pPr marL="0" indent="0" algn="ctr">
              <a:buNone/>
              <a:defRPr sz="2400" b="1">
                <a:solidFill>
                  <a:schemeClr val="bg1">
                    <a:lumMod val="50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US" dirty="0"/>
          </a:p>
        </p:txBody>
      </p:sp>
      <p:sp>
        <p:nvSpPr>
          <p:cNvPr id="4" name="Date Placeholder 3"/>
          <p:cNvSpPr>
            <a:spLocks noGrp="1"/>
          </p:cNvSpPr>
          <p:nvPr>
            <p:ph type="dt" sz="half" idx="10"/>
          </p:nvPr>
        </p:nvSpPr>
        <p:spPr/>
        <p:txBody>
          <a:bodyPr/>
          <a:lstStyle/>
          <a:p>
            <a:fld id="{A81FD2E2-77DE-4610-B42C-7222AADF8421}" type="datetime1">
              <a:rPr lang="fr-CA" smtClean="0"/>
              <a:t>2023-10-10</a:t>
            </a:fld>
            <a:endParaRPr lang="fr-CA"/>
          </a:p>
        </p:txBody>
      </p:sp>
      <p:sp>
        <p:nvSpPr>
          <p:cNvPr id="5" name="Footer Placeholder 4"/>
          <p:cNvSpPr>
            <a:spLocks noGrp="1"/>
          </p:cNvSpPr>
          <p:nvPr>
            <p:ph type="ftr" sz="quarter" idx="11"/>
          </p:nvPr>
        </p:nvSpPr>
        <p:spPr/>
        <p:txBody>
          <a:bodyPr/>
          <a:lstStyle/>
          <a:p>
            <a:endParaRPr lang="fr-CA" dirty="0"/>
          </a:p>
        </p:txBody>
      </p:sp>
      <p:sp>
        <p:nvSpPr>
          <p:cNvPr id="6" name="Slide Number Placeholder 5"/>
          <p:cNvSpPr>
            <a:spLocks noGrp="1"/>
          </p:cNvSpPr>
          <p:nvPr>
            <p:ph type="sldNum" sz="quarter" idx="12"/>
          </p:nvPr>
        </p:nvSpPr>
        <p:spPr/>
        <p:txBody>
          <a:bodyPr/>
          <a:lstStyle/>
          <a:p>
            <a:fld id="{3101B508-B952-414E-AEB1-D48B5C65E2A2}" type="slidenum">
              <a:rPr lang="fr-CA" smtClean="0"/>
              <a:t>‹N°›</a:t>
            </a:fld>
            <a:endParaRPr lang="fr-CA"/>
          </a:p>
        </p:txBody>
      </p:sp>
      <p:cxnSp>
        <p:nvCxnSpPr>
          <p:cNvPr id="8" name="Connecteur droit 7"/>
          <p:cNvCxnSpPr/>
          <p:nvPr userDrawn="1"/>
        </p:nvCxnSpPr>
        <p:spPr>
          <a:xfrm>
            <a:off x="2686050" y="6277183"/>
            <a:ext cx="338217" cy="0"/>
          </a:xfrm>
          <a:prstGeom prst="line">
            <a:avLst/>
          </a:prstGeom>
          <a:ln w="3175">
            <a:solidFill>
              <a:srgbClr val="E62B27"/>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userDrawn="1"/>
        </p:nvCxnSpPr>
        <p:spPr>
          <a:xfrm>
            <a:off x="-83538" y="6277183"/>
            <a:ext cx="596224" cy="0"/>
          </a:xfrm>
          <a:prstGeom prst="line">
            <a:avLst/>
          </a:prstGeom>
          <a:ln w="3175">
            <a:solidFill>
              <a:srgbClr val="E62B27"/>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userDrawn="1"/>
        </p:nvCxnSpPr>
        <p:spPr>
          <a:xfrm>
            <a:off x="2725447" y="6277183"/>
            <a:ext cx="1306909" cy="0"/>
          </a:xfrm>
          <a:prstGeom prst="line">
            <a:avLst/>
          </a:prstGeom>
          <a:ln w="3175">
            <a:solidFill>
              <a:srgbClr val="E62B27"/>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111384" y="6277183"/>
            <a:ext cx="794965" cy="0"/>
          </a:xfrm>
          <a:prstGeom prst="line">
            <a:avLst/>
          </a:prstGeom>
          <a:ln w="3175">
            <a:solidFill>
              <a:srgbClr val="E62B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190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032B7D2-FB55-476E-B081-DBF7565F291B}" type="datetime1">
              <a:rPr lang="fr-CA" smtClean="0"/>
              <a:t>2023-10-10</a:t>
            </a:fld>
            <a:endParaRPr lang="fr-CA"/>
          </a:p>
        </p:txBody>
      </p:sp>
      <p:sp>
        <p:nvSpPr>
          <p:cNvPr id="5" name="Footer Placeholder 4"/>
          <p:cNvSpPr>
            <a:spLocks noGrp="1"/>
          </p:cNvSpPr>
          <p:nvPr>
            <p:ph type="ftr" sz="quarter" idx="11"/>
          </p:nvPr>
        </p:nvSpPr>
        <p:spPr/>
        <p:txBody>
          <a:bodyPr/>
          <a:lstStyle/>
          <a:p>
            <a:endParaRPr lang="fr-CA" dirty="0"/>
          </a:p>
        </p:txBody>
      </p:sp>
      <p:sp>
        <p:nvSpPr>
          <p:cNvPr id="6" name="Slide Number Placeholder 5"/>
          <p:cNvSpPr>
            <a:spLocks noGrp="1"/>
          </p:cNvSpPr>
          <p:nvPr>
            <p:ph type="sldNum" sz="quarter" idx="12"/>
          </p:nvPr>
        </p:nvSpPr>
        <p:spPr/>
        <p:txBody>
          <a:bodyPr/>
          <a:lstStyle/>
          <a:p>
            <a:fld id="{3101B508-B952-414E-AEB1-D48B5C65E2A2}" type="slidenum">
              <a:rPr lang="fr-CA" smtClean="0"/>
              <a:pPr/>
              <a:t>‹N°›</a:t>
            </a:fld>
            <a:endParaRPr lang="fr-CA"/>
          </a:p>
        </p:txBody>
      </p:sp>
    </p:spTree>
    <p:extLst>
      <p:ext uri="{BB962C8B-B14F-4D97-AF65-F5344CB8AC3E}">
        <p14:creationId xmlns:p14="http://schemas.microsoft.com/office/powerpoint/2010/main" val="144594893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032B7D2-FB55-476E-B081-DBF7565F291B}" type="datetime1">
              <a:rPr lang="fr-CA" smtClean="0"/>
              <a:t>2023-10-10</a:t>
            </a:fld>
            <a:endParaRPr lang="fr-CA"/>
          </a:p>
        </p:txBody>
      </p:sp>
      <p:sp>
        <p:nvSpPr>
          <p:cNvPr id="5" name="Footer Placeholder 4"/>
          <p:cNvSpPr>
            <a:spLocks noGrp="1"/>
          </p:cNvSpPr>
          <p:nvPr>
            <p:ph type="ftr" sz="quarter" idx="11"/>
          </p:nvPr>
        </p:nvSpPr>
        <p:spPr/>
        <p:txBody>
          <a:bodyPr/>
          <a:lstStyle/>
          <a:p>
            <a:endParaRPr lang="fr-CA" dirty="0"/>
          </a:p>
        </p:txBody>
      </p:sp>
      <p:sp>
        <p:nvSpPr>
          <p:cNvPr id="6" name="Slide Number Placeholder 5"/>
          <p:cNvSpPr>
            <a:spLocks noGrp="1"/>
          </p:cNvSpPr>
          <p:nvPr>
            <p:ph type="sldNum" sz="quarter" idx="12"/>
          </p:nvPr>
        </p:nvSpPr>
        <p:spPr/>
        <p:txBody>
          <a:bodyPr/>
          <a:lstStyle/>
          <a:p>
            <a:fld id="{3101B508-B952-414E-AEB1-D48B5C65E2A2}" type="slidenum">
              <a:rPr lang="fr-CA" smtClean="0"/>
              <a:pPr/>
              <a:t>‹N°›</a:t>
            </a:fld>
            <a:endParaRPr lang="fr-CA"/>
          </a:p>
        </p:txBody>
      </p:sp>
    </p:spTree>
    <p:extLst>
      <p:ext uri="{BB962C8B-B14F-4D97-AF65-F5344CB8AC3E}">
        <p14:creationId xmlns:p14="http://schemas.microsoft.com/office/powerpoint/2010/main" val="397181307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u avec légende">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CA58D8EB-4078-4FBE-912C-9A71125FDBBB}" type="datetime1">
              <a:rPr lang="fr-CA" smtClean="0"/>
              <a:t>2023-10-10</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3101B508-B952-414E-AEB1-D48B5C65E2A2}" type="slidenum">
              <a:rPr lang="fr-CA" smtClean="0"/>
              <a:t>‹N°›</a:t>
            </a:fld>
            <a:endParaRPr lang="fr-CA"/>
          </a:p>
        </p:txBody>
      </p:sp>
      <p:sp>
        <p:nvSpPr>
          <p:cNvPr id="8" name="Espace réservé du titre 1"/>
          <p:cNvSpPr>
            <a:spLocks noGrp="1"/>
          </p:cNvSpPr>
          <p:nvPr>
            <p:ph type="title"/>
          </p:nvPr>
        </p:nvSpPr>
        <p:spPr>
          <a:xfrm>
            <a:off x="628650" y="365129"/>
            <a:ext cx="7886700" cy="1325563"/>
          </a:xfrm>
          <a:prstGeom prst="rect">
            <a:avLst/>
          </a:prstGeom>
          <a:ln>
            <a:noFill/>
          </a:ln>
        </p:spPr>
        <p:txBody>
          <a:bodyPr vert="horz" lIns="91440" tIns="45720" rIns="91440" bIns="45720" rtlCol="0" anchor="b" anchorCtr="0">
            <a:normAutofit/>
          </a:bodyPr>
          <a:lstStyle/>
          <a:p>
            <a:r>
              <a:rPr lang="fr-FR" dirty="0"/>
              <a:t>Modifiez le style du titre</a:t>
            </a:r>
            <a:endParaRPr lang="fr-CA" dirty="0"/>
          </a:p>
        </p:txBody>
      </p:sp>
      <p:sp>
        <p:nvSpPr>
          <p:cNvPr id="9" name="Espace réservé du texte 2"/>
          <p:cNvSpPr>
            <a:spLocks noGrp="1"/>
          </p:cNvSpPr>
          <p:nvPr>
            <p:ph idx="13"/>
          </p:nvPr>
        </p:nvSpPr>
        <p:spPr>
          <a:xfrm>
            <a:off x="3683001" y="1825625"/>
            <a:ext cx="4832350" cy="435133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10" name="Espace réservé pour une image  2"/>
          <p:cNvSpPr>
            <a:spLocks noGrp="1"/>
          </p:cNvSpPr>
          <p:nvPr>
            <p:ph type="pic" idx="1"/>
          </p:nvPr>
        </p:nvSpPr>
        <p:spPr>
          <a:xfrm>
            <a:off x="628650" y="1825625"/>
            <a:ext cx="2971800" cy="4351338"/>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endParaRPr lang="fr-CA" dirty="0"/>
          </a:p>
        </p:txBody>
      </p:sp>
    </p:spTree>
    <p:extLst>
      <p:ext uri="{BB962C8B-B14F-4D97-AF65-F5344CB8AC3E}">
        <p14:creationId xmlns:p14="http://schemas.microsoft.com/office/powerpoint/2010/main" val="1795385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fr-FR" dirty="0"/>
              <a:t>Modifiez le style du titre</a:t>
            </a:r>
            <a:endParaRPr lang="en-US" dirty="0"/>
          </a:p>
        </p:txBody>
      </p:sp>
      <p:sp>
        <p:nvSpPr>
          <p:cNvPr id="3" name="Content Placeholder 2"/>
          <p:cNvSpPr>
            <a:spLocks noGrp="1"/>
          </p:cNvSpPr>
          <p:nvPr>
            <p:ph idx="1"/>
          </p:nvPr>
        </p:nvSpPr>
        <p:spPr/>
        <p:txBody>
          <a:bodyPr/>
          <a:lstStyle>
            <a:lvl1pPr marL="228600" indent="-228600">
              <a:buFont typeface="Symbol" panose="05050102010706020507" pitchFamily="18" charset="2"/>
              <a:buChar char="&gt;"/>
              <a:defRPr>
                <a:latin typeface="+mn-lt"/>
              </a:defRPr>
            </a:lvl1pPr>
            <a:lvl2pPr marL="685800" indent="-228600">
              <a:buFont typeface="Symbol" panose="05050102010706020507" pitchFamily="18" charset="2"/>
              <a:buChar char="&gt;"/>
              <a:defRPr>
                <a:latin typeface="+mn-lt"/>
              </a:defRPr>
            </a:lvl2pPr>
            <a:lvl3pPr marL="1143000" indent="-228600">
              <a:buFont typeface="Symbol" panose="05050102010706020507" pitchFamily="18" charset="2"/>
              <a:buChar char="&gt;"/>
              <a:defRPr>
                <a:latin typeface="+mn-lt"/>
              </a:defRPr>
            </a:lvl3pPr>
            <a:lvl4pPr marL="1600200" indent="-228600">
              <a:buFont typeface="Symbol" panose="05050102010706020507" pitchFamily="18" charset="2"/>
              <a:buChar char="&gt;"/>
              <a:defRPr>
                <a:latin typeface="+mn-lt"/>
              </a:defRPr>
            </a:lvl4pPr>
            <a:lvl5pPr marL="2057400" indent="-228600">
              <a:buFont typeface="Symbol" panose="05050102010706020507" pitchFamily="18" charset="2"/>
              <a:buChar char="&gt;"/>
              <a:defRPr>
                <a:latin typeface="+mn-lt"/>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CFD80746-7EA9-4451-BB40-B159A7FBB24A}" type="datetime1">
              <a:rPr lang="fr-CA" smtClean="0"/>
              <a:t>2023-10-10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101B508-B952-414E-AEB1-D48B5C65E2A2}" type="slidenum">
              <a:rPr lang="fr-CA" smtClean="0"/>
              <a:t>‹N°›</a:t>
            </a:fld>
            <a:endParaRPr lang="fr-CA"/>
          </a:p>
        </p:txBody>
      </p:sp>
    </p:spTree>
    <p:extLst>
      <p:ext uri="{BB962C8B-B14F-4D97-AF65-F5344CB8AC3E}">
        <p14:creationId xmlns:p14="http://schemas.microsoft.com/office/powerpoint/2010/main" val="355317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Triangle isocèle 6"/>
          <p:cNvSpPr/>
          <p:nvPr userDrawn="1"/>
        </p:nvSpPr>
        <p:spPr>
          <a:xfrm rot="4666397">
            <a:off x="1250949" y="-1746251"/>
            <a:ext cx="8559799" cy="10223503"/>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le 1"/>
          <p:cNvSpPr>
            <a:spLocks noGrp="1"/>
          </p:cNvSpPr>
          <p:nvPr>
            <p:ph type="title"/>
          </p:nvPr>
        </p:nvSpPr>
        <p:spPr>
          <a:xfrm>
            <a:off x="623888" y="1709739"/>
            <a:ext cx="7886700" cy="2852737"/>
          </a:xfrm>
        </p:spPr>
        <p:txBody>
          <a:bodyPr anchor="b"/>
          <a:lstStyle>
            <a:lvl1pPr>
              <a:defRPr sz="6000"/>
            </a:lvl1pPr>
          </a:lstStyle>
          <a:p>
            <a:r>
              <a:rPr lang="fr-FR" dirty="0"/>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normAutofit/>
          </a:bodyPr>
          <a:lstStyle>
            <a:lvl1pPr marL="0" indent="0">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Modifiez les styles du texte du masque</a:t>
            </a:r>
          </a:p>
        </p:txBody>
      </p:sp>
      <p:sp>
        <p:nvSpPr>
          <p:cNvPr id="4" name="Date Placeholder 3"/>
          <p:cNvSpPr>
            <a:spLocks noGrp="1"/>
          </p:cNvSpPr>
          <p:nvPr>
            <p:ph type="dt" sz="half" idx="10"/>
          </p:nvPr>
        </p:nvSpPr>
        <p:spPr/>
        <p:txBody>
          <a:bodyPr/>
          <a:lstStyle/>
          <a:p>
            <a:fld id="{E70086AF-35F6-4642-AEFA-D2D5E79C1C39}" type="datetime1">
              <a:rPr lang="fr-CA" smtClean="0"/>
              <a:t>2023-10-10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101B508-B952-414E-AEB1-D48B5C65E2A2}" type="slidenum">
              <a:rPr lang="fr-CA" smtClean="0"/>
              <a:t>‹N°›</a:t>
            </a:fld>
            <a:endParaRPr lang="fr-CA"/>
          </a:p>
        </p:txBody>
      </p:sp>
      <p:cxnSp>
        <p:nvCxnSpPr>
          <p:cNvPr id="9" name="Connecteur droit 8"/>
          <p:cNvCxnSpPr/>
          <p:nvPr userDrawn="1"/>
        </p:nvCxnSpPr>
        <p:spPr>
          <a:xfrm>
            <a:off x="0" y="6274856"/>
            <a:ext cx="9144000" cy="0"/>
          </a:xfrm>
          <a:prstGeom prst="line">
            <a:avLst/>
          </a:prstGeom>
          <a:ln w="3175">
            <a:solidFill>
              <a:srgbClr val="E62B27"/>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837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Date Placeholder 4"/>
          <p:cNvSpPr>
            <a:spLocks noGrp="1"/>
          </p:cNvSpPr>
          <p:nvPr>
            <p:ph type="dt" sz="half" idx="10"/>
          </p:nvPr>
        </p:nvSpPr>
        <p:spPr/>
        <p:txBody>
          <a:bodyPr/>
          <a:lstStyle/>
          <a:p>
            <a:fld id="{223CA524-C78B-4827-92D2-C49B4D6C9AB8}" type="datetime1">
              <a:rPr lang="fr-CA" smtClean="0"/>
              <a:t>2023-10-10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3101B508-B952-414E-AEB1-D48B5C65E2A2}" type="slidenum">
              <a:rPr lang="fr-CA" smtClean="0"/>
              <a:t>‹N°›</a:t>
            </a:fld>
            <a:endParaRPr lang="fr-CA"/>
          </a:p>
        </p:txBody>
      </p:sp>
    </p:spTree>
    <p:extLst>
      <p:ext uri="{BB962C8B-B14F-4D97-AF65-F5344CB8AC3E}">
        <p14:creationId xmlns:p14="http://schemas.microsoft.com/office/powerpoint/2010/main" val="2462483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dirty="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Content Placeholder 3"/>
          <p:cNvSpPr>
            <a:spLocks noGrp="1"/>
          </p:cNvSpPr>
          <p:nvPr>
            <p:ph sz="half" idx="2"/>
          </p:nvPr>
        </p:nvSpPr>
        <p:spPr>
          <a:xfrm>
            <a:off x="629842" y="2505075"/>
            <a:ext cx="3868340" cy="3684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Content Placeholder 5"/>
          <p:cNvSpPr>
            <a:spLocks noGrp="1"/>
          </p:cNvSpPr>
          <p:nvPr>
            <p:ph sz="quarter" idx="4"/>
          </p:nvPr>
        </p:nvSpPr>
        <p:spPr>
          <a:xfrm>
            <a:off x="4629150" y="2505075"/>
            <a:ext cx="3887391" cy="3684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Date Placeholder 6"/>
          <p:cNvSpPr>
            <a:spLocks noGrp="1"/>
          </p:cNvSpPr>
          <p:nvPr>
            <p:ph type="dt" sz="half" idx="10"/>
          </p:nvPr>
        </p:nvSpPr>
        <p:spPr/>
        <p:txBody>
          <a:bodyPr/>
          <a:lstStyle/>
          <a:p>
            <a:fld id="{91E6D9BA-3CC7-4067-9FB4-3CA353385DD4}" type="datetime1">
              <a:rPr lang="fr-CA" smtClean="0"/>
              <a:t>2023-10-10</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3101B508-B952-414E-AEB1-D48B5C65E2A2}" type="slidenum">
              <a:rPr lang="fr-CA" smtClean="0"/>
              <a:t>‹N°›</a:t>
            </a:fld>
            <a:endParaRPr lang="fr-CA"/>
          </a:p>
        </p:txBody>
      </p:sp>
    </p:spTree>
    <p:extLst>
      <p:ext uri="{BB962C8B-B14F-4D97-AF65-F5344CB8AC3E}">
        <p14:creationId xmlns:p14="http://schemas.microsoft.com/office/powerpoint/2010/main" val="329083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Date Placeholder 2"/>
          <p:cNvSpPr>
            <a:spLocks noGrp="1"/>
          </p:cNvSpPr>
          <p:nvPr>
            <p:ph type="dt" sz="half" idx="10"/>
          </p:nvPr>
        </p:nvSpPr>
        <p:spPr/>
        <p:txBody>
          <a:bodyPr/>
          <a:lstStyle/>
          <a:p>
            <a:fld id="{2942FF5B-2389-4C7E-B7E9-0CE497AD68A0}" type="datetime1">
              <a:rPr lang="fr-CA" smtClean="0"/>
              <a:t>2023-10-10</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3101B508-B952-414E-AEB1-D48B5C65E2A2}" type="slidenum">
              <a:rPr lang="fr-CA" smtClean="0"/>
              <a:t>‹N°›</a:t>
            </a:fld>
            <a:endParaRPr lang="fr-CA"/>
          </a:p>
        </p:txBody>
      </p:sp>
    </p:spTree>
    <p:extLst>
      <p:ext uri="{BB962C8B-B14F-4D97-AF65-F5344CB8AC3E}">
        <p14:creationId xmlns:p14="http://schemas.microsoft.com/office/powerpoint/2010/main" val="2398047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5BF943-09F1-49CB-9069-FC15BD117825}" type="datetime1">
              <a:rPr lang="fr-CA" smtClean="0"/>
              <a:t>2023-10-10</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3101B508-B952-414E-AEB1-D48B5C65E2A2}" type="slidenum">
              <a:rPr lang="fr-CA" smtClean="0"/>
              <a:t>‹N°›</a:t>
            </a:fld>
            <a:endParaRPr lang="fr-CA"/>
          </a:p>
        </p:txBody>
      </p:sp>
    </p:spTree>
    <p:extLst>
      <p:ext uri="{BB962C8B-B14F-4D97-AF65-F5344CB8AC3E}">
        <p14:creationId xmlns:p14="http://schemas.microsoft.com/office/powerpoint/2010/main" val="492228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Triangle isocèle 8"/>
          <p:cNvSpPr/>
          <p:nvPr userDrawn="1"/>
        </p:nvSpPr>
        <p:spPr>
          <a:xfrm rot="4666397">
            <a:off x="1250949" y="-1746251"/>
            <a:ext cx="8559799" cy="10223503"/>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le 1"/>
          <p:cNvSpPr>
            <a:spLocks noGrp="1"/>
          </p:cNvSpPr>
          <p:nvPr>
            <p:ph type="title"/>
          </p:nvPr>
        </p:nvSpPr>
        <p:spPr>
          <a:xfrm>
            <a:off x="629840" y="1540932"/>
            <a:ext cx="7885509" cy="516467"/>
          </a:xfrm>
        </p:spPr>
        <p:txBody>
          <a:bodyPr anchor="b"/>
          <a:lstStyle>
            <a:lvl1pPr>
              <a:defRPr sz="3200"/>
            </a:lvl1pPr>
          </a:lstStyle>
          <a:p>
            <a:r>
              <a:rPr lang="fr-FR" dirty="0"/>
              <a:t>Modifiez le style du titre</a:t>
            </a:r>
            <a:endParaRPr lang="en-US" dirty="0"/>
          </a:p>
        </p:txBody>
      </p:sp>
      <p:sp>
        <p:nvSpPr>
          <p:cNvPr id="3" name="Content Placeholder 2"/>
          <p:cNvSpPr>
            <a:spLocks noGrp="1"/>
          </p:cNvSpPr>
          <p:nvPr>
            <p:ph idx="1"/>
          </p:nvPr>
        </p:nvSpPr>
        <p:spPr>
          <a:xfrm>
            <a:off x="3887391" y="2057400"/>
            <a:ext cx="4629150" cy="3803651"/>
          </a:xfrm>
        </p:spPr>
        <p:txBody>
          <a:bodyPr>
            <a:normAutofit/>
          </a:bodyPr>
          <a:lstStyle>
            <a:lvl1pPr marL="288000">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2000"/>
            </a:lvl6pPr>
            <a:lvl7pPr>
              <a:defRPr sz="2000"/>
            </a:lvl7pPr>
            <a:lvl8pPr>
              <a:defRPr sz="2000"/>
            </a:lvl8pPr>
            <a:lvl9pPr>
              <a:defRPr sz="20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1600" b="1">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Modifiez les styles du texte du masque</a:t>
            </a:r>
          </a:p>
        </p:txBody>
      </p:sp>
      <p:sp>
        <p:nvSpPr>
          <p:cNvPr id="5" name="Date Placeholder 4"/>
          <p:cNvSpPr>
            <a:spLocks noGrp="1"/>
          </p:cNvSpPr>
          <p:nvPr>
            <p:ph type="dt" sz="half" idx="10"/>
          </p:nvPr>
        </p:nvSpPr>
        <p:spPr/>
        <p:txBody>
          <a:bodyPr/>
          <a:lstStyle/>
          <a:p>
            <a:fld id="{9032B7D2-FB55-476E-B081-DBF7565F291B}" type="datetime1">
              <a:rPr lang="fr-CA" smtClean="0"/>
              <a:t>2023-10-10</a:t>
            </a:fld>
            <a:endParaRPr lang="fr-CA"/>
          </a:p>
        </p:txBody>
      </p:sp>
      <p:sp>
        <p:nvSpPr>
          <p:cNvPr id="6" name="Footer Placeholder 5"/>
          <p:cNvSpPr>
            <a:spLocks noGrp="1"/>
          </p:cNvSpPr>
          <p:nvPr>
            <p:ph type="ftr" sz="quarter" idx="11"/>
          </p:nvPr>
        </p:nvSpPr>
        <p:spPr/>
        <p:txBody>
          <a:bodyPr/>
          <a:lstStyle/>
          <a:p>
            <a:endParaRPr lang="fr-CA" dirty="0"/>
          </a:p>
        </p:txBody>
      </p:sp>
      <p:sp>
        <p:nvSpPr>
          <p:cNvPr id="7" name="Slide Number Placeholder 6"/>
          <p:cNvSpPr>
            <a:spLocks noGrp="1"/>
          </p:cNvSpPr>
          <p:nvPr>
            <p:ph type="sldNum" sz="quarter" idx="12"/>
          </p:nvPr>
        </p:nvSpPr>
        <p:spPr/>
        <p:txBody>
          <a:bodyPr/>
          <a:lstStyle/>
          <a:p>
            <a:fld id="{3101B508-B952-414E-AEB1-D48B5C65E2A2}" type="slidenum">
              <a:rPr lang="fr-CA" smtClean="0"/>
              <a:pPr/>
              <a:t>‹N°›</a:t>
            </a:fld>
            <a:endParaRPr lang="fr-CA"/>
          </a:p>
        </p:txBody>
      </p:sp>
      <p:cxnSp>
        <p:nvCxnSpPr>
          <p:cNvPr id="10" name="Connecteur droit 9"/>
          <p:cNvCxnSpPr/>
          <p:nvPr userDrawn="1"/>
        </p:nvCxnSpPr>
        <p:spPr>
          <a:xfrm>
            <a:off x="0" y="6274856"/>
            <a:ext cx="9144000" cy="0"/>
          </a:xfrm>
          <a:prstGeom prst="line">
            <a:avLst/>
          </a:prstGeom>
          <a:ln w="3175">
            <a:solidFill>
              <a:srgbClr val="E62B27"/>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861784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350AD3F3-DFC3-408E-8046-5F0B56C1898F}" type="datetime1">
              <a:rPr lang="fr-CA" smtClean="0"/>
              <a:t>2023-10-10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3101B508-B952-414E-AEB1-D48B5C65E2A2}" type="slidenum">
              <a:rPr lang="fr-CA" smtClean="0"/>
              <a:t>‹N°›</a:t>
            </a:fld>
            <a:endParaRPr lang="fr-CA"/>
          </a:p>
        </p:txBody>
      </p:sp>
    </p:spTree>
    <p:extLst>
      <p:ext uri="{BB962C8B-B14F-4D97-AF65-F5344CB8AC3E}">
        <p14:creationId xmlns:p14="http://schemas.microsoft.com/office/powerpoint/2010/main" val="2608781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32B7D2-FB55-476E-B081-DBF7565F291B}" type="datetime1">
              <a:rPr lang="fr-CA" smtClean="0"/>
              <a:t>2023-10-10</a:t>
            </a:fld>
            <a:endParaRPr lang="fr-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01B508-B952-414E-AEB1-D48B5C65E2A2}" type="slidenum">
              <a:rPr lang="fr-CA" smtClean="0"/>
              <a:pPr/>
              <a:t>‹N°›</a:t>
            </a:fld>
            <a:endParaRPr lang="fr-CA"/>
          </a:p>
        </p:txBody>
      </p:sp>
      <p:cxnSp>
        <p:nvCxnSpPr>
          <p:cNvPr id="10" name="Connecteur droit 9"/>
          <p:cNvCxnSpPr/>
          <p:nvPr userDrawn="1"/>
        </p:nvCxnSpPr>
        <p:spPr>
          <a:xfrm>
            <a:off x="0" y="6274856"/>
            <a:ext cx="9144000" cy="0"/>
          </a:xfrm>
          <a:prstGeom prst="line">
            <a:avLst/>
          </a:prstGeom>
          <a:ln w="3175">
            <a:solidFill>
              <a:srgbClr val="E62B27"/>
            </a:solidFill>
            <a:prstDash val="solid"/>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userDrawn="1"/>
        </p:nvPicPr>
        <p:blipFill rotWithShape="1">
          <a:blip r:embed="rId14" cstate="print">
            <a:extLst>
              <a:ext uri="{28A0092B-C50C-407E-A947-70E740481C1C}">
                <a14:useLocalDpi xmlns:a14="http://schemas.microsoft.com/office/drawing/2010/main" val="0"/>
              </a:ext>
            </a:extLst>
          </a:blip>
          <a:srcRect r="67075"/>
          <a:stretch/>
        </p:blipFill>
        <p:spPr>
          <a:xfrm>
            <a:off x="628650" y="6372750"/>
            <a:ext cx="164771" cy="396073"/>
          </a:xfrm>
          <a:prstGeom prst="rect">
            <a:avLst/>
          </a:prstGeom>
        </p:spPr>
      </p:pic>
    </p:spTree>
    <p:extLst>
      <p:ext uri="{BB962C8B-B14F-4D97-AF65-F5344CB8AC3E}">
        <p14:creationId xmlns:p14="http://schemas.microsoft.com/office/powerpoint/2010/main" val="120690673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58" r:id="rId12"/>
  </p:sldLayoutIdLst>
  <p:hf hdr="0" ftr="0" dt="0"/>
  <p:txStyles>
    <p:titleStyle>
      <a:lvl1pPr algn="l" defTabSz="914400" rtl="0" eaLnBrk="1" latinLnBrk="0" hangingPunct="1">
        <a:lnSpc>
          <a:spcPct val="90000"/>
        </a:lnSpc>
        <a:spcBef>
          <a:spcPct val="0"/>
        </a:spcBef>
        <a:buNone/>
        <a:defRPr sz="4400" b="1" kern="1200">
          <a:solidFill>
            <a:srgbClr val="E62B27"/>
          </a:solidFill>
          <a:latin typeface="+mn-lt"/>
          <a:ea typeface="+mj-ea"/>
          <a:cs typeface="+mj-cs"/>
        </a:defRPr>
      </a:lvl1pPr>
    </p:titleStyle>
    <p:bodyStyle>
      <a:lvl1pPr marL="228600" indent="-288000" algn="l" defTabSz="914400" rtl="0" eaLnBrk="1" latinLnBrk="0" hangingPunct="1">
        <a:lnSpc>
          <a:spcPct val="90000"/>
        </a:lnSpc>
        <a:spcBef>
          <a:spcPts val="1000"/>
        </a:spcBef>
        <a:buClr>
          <a:srgbClr val="E62B27"/>
        </a:buClr>
        <a:buFont typeface="Symbol" panose="05050102010706020507" pitchFamily="18" charset="2"/>
        <a:buChar char=""/>
        <a:defRPr sz="2800" kern="1200">
          <a:solidFill>
            <a:schemeClr val="tx1"/>
          </a:solidFill>
          <a:latin typeface="+mn-lt"/>
          <a:ea typeface="+mn-ea"/>
          <a:cs typeface="+mn-cs"/>
        </a:defRPr>
      </a:lvl1pPr>
      <a:lvl2pPr marL="685800" indent="-288000" algn="l" defTabSz="914400" rtl="0" eaLnBrk="1" latinLnBrk="0" hangingPunct="1">
        <a:lnSpc>
          <a:spcPct val="90000"/>
        </a:lnSpc>
        <a:spcBef>
          <a:spcPts val="500"/>
        </a:spcBef>
        <a:buClr>
          <a:srgbClr val="E62B27"/>
        </a:buClr>
        <a:buFont typeface="Symbol" panose="05050102010706020507" pitchFamily="18" charset="2"/>
        <a:buChar char=""/>
        <a:defRPr sz="2400" kern="1200">
          <a:solidFill>
            <a:schemeClr val="tx1"/>
          </a:solidFill>
          <a:latin typeface="+mn-lt"/>
          <a:ea typeface="+mn-ea"/>
          <a:cs typeface="+mn-cs"/>
        </a:defRPr>
      </a:lvl2pPr>
      <a:lvl3pPr marL="1143000" indent="-288000" algn="l" defTabSz="914400" rtl="0" eaLnBrk="1" latinLnBrk="0" hangingPunct="1">
        <a:lnSpc>
          <a:spcPct val="90000"/>
        </a:lnSpc>
        <a:spcBef>
          <a:spcPts val="500"/>
        </a:spcBef>
        <a:buClr>
          <a:srgbClr val="E62B27"/>
        </a:buClr>
        <a:buFont typeface="Symbol" panose="05050102010706020507" pitchFamily="18" charset="2"/>
        <a:buChar char=""/>
        <a:defRPr sz="2000" kern="1200">
          <a:solidFill>
            <a:schemeClr val="tx1"/>
          </a:solidFill>
          <a:latin typeface="+mn-lt"/>
          <a:ea typeface="+mn-ea"/>
          <a:cs typeface="+mn-cs"/>
        </a:defRPr>
      </a:lvl3pPr>
      <a:lvl4pPr marL="1600200" indent="-288000" algn="l" defTabSz="914400" rtl="0" eaLnBrk="1" latinLnBrk="0" hangingPunct="1">
        <a:lnSpc>
          <a:spcPct val="90000"/>
        </a:lnSpc>
        <a:spcBef>
          <a:spcPts val="500"/>
        </a:spcBef>
        <a:buClr>
          <a:srgbClr val="E62B27"/>
        </a:buClr>
        <a:buFont typeface="Symbol" panose="05050102010706020507" pitchFamily="18" charset="2"/>
        <a:buChar char=""/>
        <a:defRPr sz="1800" kern="1200">
          <a:solidFill>
            <a:schemeClr val="tx1"/>
          </a:solidFill>
          <a:latin typeface="+mn-lt"/>
          <a:ea typeface="+mn-ea"/>
          <a:cs typeface="+mn-cs"/>
        </a:defRPr>
      </a:lvl4pPr>
      <a:lvl5pPr marL="2057400" indent="-288000" algn="l" defTabSz="914400" rtl="0" eaLnBrk="1" latinLnBrk="0" hangingPunct="1">
        <a:lnSpc>
          <a:spcPct val="90000"/>
        </a:lnSpc>
        <a:spcBef>
          <a:spcPts val="500"/>
        </a:spcBef>
        <a:buClr>
          <a:srgbClr val="E62B27"/>
        </a:buClr>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hyperlink" Target="https://roseph.ca/"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Flowchart: Document 1030">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oseph">
            <a:hlinkClick r:id="rId2"/>
            <a:extLst>
              <a:ext uri="{FF2B5EF4-FFF2-40B4-BE49-F238E27FC236}">
                <a16:creationId xmlns:a16="http://schemas.microsoft.com/office/drawing/2014/main" id="{5572DC16-6957-82C2-6CA4-77F01C6E141E}"/>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165475" y="639763"/>
            <a:ext cx="3800475" cy="1042988"/>
          </a:xfrm>
          <a:prstGeom prst="rect">
            <a:avLst/>
          </a:prstGeom>
          <a:extLst>
            <a:ext uri="{909E8E84-426E-40DD-AFC4-6F175D3DCCD1}">
              <a14:hiddenFill xmlns:a14="http://schemas.microsoft.com/office/drawing/2010/main">
                <a:solidFill>
                  <a:srgbClr val="FFFFFF"/>
                </a:solidFill>
              </a14:hiddenFill>
            </a:ext>
          </a:extLst>
        </p:spPr>
      </p:pic>
      <p:pic>
        <p:nvPicPr>
          <p:cNvPr id="6" name="Graphique 4">
            <a:extLst>
              <a:ext uri="{FF2B5EF4-FFF2-40B4-BE49-F238E27FC236}">
                <a16:creationId xmlns:a16="http://schemas.microsoft.com/office/drawing/2014/main" id="{0ABB95E2-393E-573D-6890-D6AB993E86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34213" y="639763"/>
            <a:ext cx="1617663" cy="1042988"/>
          </a:xfrm>
          <a:prstGeom prst="rect">
            <a:avLst/>
          </a:prstGeom>
        </p:spPr>
      </p:pic>
      <p:pic>
        <p:nvPicPr>
          <p:cNvPr id="8" name="Image 7" descr="Une image contenant texte, Police, capture d’écran, logo&#10;&#10;Description générée automatiquement">
            <a:extLst>
              <a:ext uri="{FF2B5EF4-FFF2-40B4-BE49-F238E27FC236}">
                <a16:creationId xmlns:a16="http://schemas.microsoft.com/office/drawing/2014/main" id="{5E790C95-05FD-6DD7-9139-3CE19F931BFA}"/>
              </a:ext>
            </a:extLst>
          </p:cNvPr>
          <p:cNvPicPr>
            <a:picLocks noChangeAspect="1"/>
          </p:cNvPicPr>
          <p:nvPr/>
        </p:nvPicPr>
        <p:blipFill>
          <a:blip r:embed="rId6"/>
          <a:stretch>
            <a:fillRect/>
          </a:stretch>
        </p:blipFill>
        <p:spPr>
          <a:xfrm>
            <a:off x="3165475" y="1751013"/>
            <a:ext cx="2016125" cy="1755775"/>
          </a:xfrm>
          <a:prstGeom prst="rect">
            <a:avLst/>
          </a:prstGeom>
        </p:spPr>
      </p:pic>
      <p:pic>
        <p:nvPicPr>
          <p:cNvPr id="5" name="Image 4" descr="Une image contenant texte&#10;&#10;Description générée automatiquement">
            <a:extLst>
              <a:ext uri="{FF2B5EF4-FFF2-40B4-BE49-F238E27FC236}">
                <a16:creationId xmlns:a16="http://schemas.microsoft.com/office/drawing/2014/main" id="{9AC04569-1C5D-3EFC-93CB-DC1910802B18}"/>
              </a:ext>
            </a:extLst>
          </p:cNvPr>
          <p:cNvPicPr>
            <a:picLocks noChangeAspect="1"/>
          </p:cNvPicPr>
          <p:nvPr/>
        </p:nvPicPr>
        <p:blipFill>
          <a:blip r:embed="rId7"/>
          <a:stretch>
            <a:fillRect/>
          </a:stretch>
        </p:blipFill>
        <p:spPr>
          <a:xfrm>
            <a:off x="5248275" y="1751013"/>
            <a:ext cx="3403600" cy="1755775"/>
          </a:xfrm>
          <a:prstGeom prst="rect">
            <a:avLst/>
          </a:prstGeom>
        </p:spPr>
      </p:pic>
      <p:pic>
        <p:nvPicPr>
          <p:cNvPr id="7" name="Image 6" descr="Une image contenant texte, Graphique, capture d’écran, graphisme&#10;&#10;Description générée automatiquement">
            <a:extLst>
              <a:ext uri="{FF2B5EF4-FFF2-40B4-BE49-F238E27FC236}">
                <a16:creationId xmlns:a16="http://schemas.microsoft.com/office/drawing/2014/main" id="{CBAD1529-F489-E244-1605-2901FEA45D11}"/>
              </a:ext>
            </a:extLst>
          </p:cNvPr>
          <p:cNvPicPr>
            <a:picLocks noChangeAspect="1"/>
          </p:cNvPicPr>
          <p:nvPr/>
        </p:nvPicPr>
        <p:blipFill>
          <a:blip r:embed="rId8"/>
          <a:stretch>
            <a:fillRect/>
          </a:stretch>
        </p:blipFill>
        <p:spPr>
          <a:xfrm>
            <a:off x="3165475" y="3575050"/>
            <a:ext cx="5486400" cy="2644775"/>
          </a:xfrm>
          <a:prstGeom prst="rect">
            <a:avLst/>
          </a:prstGeom>
        </p:spPr>
      </p:pic>
      <p:sp>
        <p:nvSpPr>
          <p:cNvPr id="2" name="Titre 1"/>
          <p:cNvSpPr>
            <a:spLocks noGrp="1"/>
          </p:cNvSpPr>
          <p:nvPr>
            <p:ph type="title"/>
          </p:nvPr>
        </p:nvSpPr>
        <p:spPr>
          <a:xfrm>
            <a:off x="628650" y="171162"/>
            <a:ext cx="2130136" cy="2371148"/>
          </a:xfrm>
        </p:spPr>
        <p:txBody>
          <a:bodyPr vert="horz" lIns="91440" tIns="45720" rIns="91440" bIns="45720" rtlCol="0" anchor="ctr">
            <a:normAutofit/>
          </a:bodyPr>
          <a:lstStyle/>
          <a:p>
            <a:r>
              <a:rPr lang="en-US" sz="1800" kern="1200" dirty="0" err="1">
                <a:solidFill>
                  <a:srgbClr val="FFFFFF"/>
                </a:solidFill>
                <a:latin typeface="+mj-lt"/>
                <a:ea typeface="+mj-ea"/>
                <a:cs typeface="+mj-cs"/>
              </a:rPr>
              <a:t>Projet</a:t>
            </a:r>
            <a:r>
              <a:rPr lang="en-US" sz="1800" kern="1200" dirty="0">
                <a:solidFill>
                  <a:srgbClr val="FFFFFF"/>
                </a:solidFill>
                <a:latin typeface="+mj-lt"/>
                <a:ea typeface="+mj-ea"/>
                <a:cs typeface="+mj-cs"/>
              </a:rPr>
              <a:t> – </a:t>
            </a:r>
            <a:r>
              <a:rPr lang="en-US" sz="1800" kern="1200" dirty="0" err="1">
                <a:solidFill>
                  <a:srgbClr val="FFFFFF"/>
                </a:solidFill>
                <a:latin typeface="+mj-lt"/>
                <a:ea typeface="+mj-ea"/>
                <a:cs typeface="+mj-cs"/>
              </a:rPr>
              <a:t>Accompagnement</a:t>
            </a:r>
            <a:r>
              <a:rPr lang="en-US" sz="1800" kern="1200" dirty="0">
                <a:solidFill>
                  <a:srgbClr val="FFFFFF"/>
                </a:solidFill>
                <a:latin typeface="+mj-lt"/>
                <a:ea typeface="+mj-ea"/>
                <a:cs typeface="+mj-cs"/>
              </a:rPr>
              <a:t> des </a:t>
            </a:r>
            <a:r>
              <a:rPr lang="en-US" sz="1800" kern="1200" dirty="0" err="1">
                <a:solidFill>
                  <a:srgbClr val="FFFFFF"/>
                </a:solidFill>
                <a:latin typeface="+mj-lt"/>
                <a:ea typeface="+mj-ea"/>
                <a:cs typeface="+mj-cs"/>
              </a:rPr>
              <a:t>syndicats</a:t>
            </a:r>
            <a:r>
              <a:rPr lang="en-US" sz="1800" kern="1200" dirty="0">
                <a:solidFill>
                  <a:srgbClr val="FFFFFF"/>
                </a:solidFill>
                <a:latin typeface="+mj-lt"/>
                <a:ea typeface="+mj-ea"/>
                <a:cs typeface="+mj-cs"/>
              </a:rPr>
              <a:t> </a:t>
            </a:r>
            <a:r>
              <a:rPr lang="en-US" sz="1800" kern="1200" dirty="0" err="1">
                <a:solidFill>
                  <a:srgbClr val="FFFFFF"/>
                </a:solidFill>
                <a:latin typeface="+mj-lt"/>
                <a:ea typeface="+mj-ea"/>
                <a:cs typeface="+mj-cs"/>
              </a:rPr>
              <a:t>en</a:t>
            </a:r>
            <a:r>
              <a:rPr lang="en-US" sz="1800" kern="1200" dirty="0">
                <a:solidFill>
                  <a:srgbClr val="FFFFFF"/>
                </a:solidFill>
                <a:latin typeface="+mj-lt"/>
                <a:ea typeface="+mj-ea"/>
                <a:cs typeface="+mj-cs"/>
              </a:rPr>
              <a:t> matière </a:t>
            </a:r>
            <a:r>
              <a:rPr lang="en-US" sz="1800" kern="1200" dirty="0" err="1">
                <a:solidFill>
                  <a:srgbClr val="FFFFFF"/>
                </a:solidFill>
                <a:latin typeface="+mj-lt"/>
                <a:ea typeface="+mj-ea"/>
                <a:cs typeface="+mj-cs"/>
              </a:rPr>
              <a:t>d’intégration</a:t>
            </a:r>
            <a:r>
              <a:rPr lang="en-US" sz="1800" kern="1200" dirty="0">
                <a:solidFill>
                  <a:srgbClr val="FFFFFF"/>
                </a:solidFill>
                <a:latin typeface="+mj-lt"/>
                <a:ea typeface="+mj-ea"/>
                <a:cs typeface="+mj-cs"/>
              </a:rPr>
              <a:t>, de </a:t>
            </a:r>
            <a:r>
              <a:rPr lang="en-US" sz="1800" kern="1200" dirty="0" err="1">
                <a:solidFill>
                  <a:srgbClr val="FFFFFF"/>
                </a:solidFill>
                <a:latin typeface="+mj-lt"/>
                <a:ea typeface="+mj-ea"/>
                <a:cs typeface="+mj-cs"/>
              </a:rPr>
              <a:t>réintégration</a:t>
            </a:r>
            <a:r>
              <a:rPr lang="en-US" sz="1800" kern="1200" dirty="0">
                <a:solidFill>
                  <a:srgbClr val="FFFFFF"/>
                </a:solidFill>
                <a:latin typeface="+mj-lt"/>
                <a:ea typeface="+mj-ea"/>
                <a:cs typeface="+mj-cs"/>
              </a:rPr>
              <a:t> et de </a:t>
            </a:r>
            <a:r>
              <a:rPr lang="en-US" sz="1800" kern="1200" dirty="0" err="1">
                <a:solidFill>
                  <a:srgbClr val="FFFFFF"/>
                </a:solidFill>
                <a:latin typeface="+mj-lt"/>
                <a:ea typeface="+mj-ea"/>
                <a:cs typeface="+mj-cs"/>
              </a:rPr>
              <a:t>maintien</a:t>
            </a:r>
            <a:r>
              <a:rPr lang="en-US" sz="1800" kern="1200" dirty="0">
                <a:solidFill>
                  <a:srgbClr val="FFFFFF"/>
                </a:solidFill>
                <a:latin typeface="+mj-lt"/>
                <a:ea typeface="+mj-ea"/>
                <a:cs typeface="+mj-cs"/>
              </a:rPr>
              <a:t> </a:t>
            </a:r>
            <a:r>
              <a:rPr lang="en-US" sz="1800" kern="1200" dirty="0" err="1">
                <a:solidFill>
                  <a:srgbClr val="FFFFFF"/>
                </a:solidFill>
                <a:latin typeface="+mj-lt"/>
                <a:ea typeface="+mj-ea"/>
                <a:cs typeface="+mj-cs"/>
              </a:rPr>
              <a:t>en</a:t>
            </a:r>
            <a:r>
              <a:rPr lang="en-US" sz="1800" kern="1200" dirty="0">
                <a:solidFill>
                  <a:srgbClr val="FFFFFF"/>
                </a:solidFill>
                <a:latin typeface="+mj-lt"/>
                <a:ea typeface="+mj-ea"/>
                <a:cs typeface="+mj-cs"/>
              </a:rPr>
              <a:t> </a:t>
            </a:r>
            <a:r>
              <a:rPr lang="en-US" sz="1800" kern="1200" dirty="0" err="1">
                <a:solidFill>
                  <a:srgbClr val="FFFFFF"/>
                </a:solidFill>
                <a:latin typeface="+mj-lt"/>
                <a:ea typeface="+mj-ea"/>
                <a:cs typeface="+mj-cs"/>
              </a:rPr>
              <a:t>emploi</a:t>
            </a:r>
            <a:r>
              <a:rPr lang="en-US" sz="1800" kern="1200" dirty="0">
                <a:solidFill>
                  <a:srgbClr val="FFFFFF"/>
                </a:solidFill>
                <a:latin typeface="+mj-lt"/>
                <a:ea typeface="+mj-ea"/>
                <a:cs typeface="+mj-cs"/>
              </a:rPr>
              <a:t> des </a:t>
            </a:r>
            <a:r>
              <a:rPr lang="en-US" sz="1800" kern="1200" dirty="0" err="1">
                <a:solidFill>
                  <a:srgbClr val="FFFFFF"/>
                </a:solidFill>
                <a:latin typeface="+mj-lt"/>
                <a:ea typeface="+mj-ea"/>
                <a:cs typeface="+mj-cs"/>
              </a:rPr>
              <a:t>personnes</a:t>
            </a:r>
            <a:r>
              <a:rPr lang="en-US" sz="1800" kern="1200" dirty="0">
                <a:solidFill>
                  <a:srgbClr val="FFFFFF"/>
                </a:solidFill>
                <a:latin typeface="+mj-lt"/>
                <a:ea typeface="+mj-ea"/>
                <a:cs typeface="+mj-cs"/>
              </a:rPr>
              <a:t> </a:t>
            </a:r>
            <a:r>
              <a:rPr lang="en-US" sz="1800" kern="1200" dirty="0" err="1">
                <a:solidFill>
                  <a:srgbClr val="FFFFFF"/>
                </a:solidFill>
                <a:latin typeface="+mj-lt"/>
                <a:ea typeface="+mj-ea"/>
                <a:cs typeface="+mj-cs"/>
              </a:rPr>
              <a:t>handicapées</a:t>
            </a:r>
            <a:endParaRPr lang="en-US" sz="1800" kern="1200" dirty="0">
              <a:solidFill>
                <a:srgbClr val="FFFFFF"/>
              </a:solidFill>
              <a:latin typeface="+mj-lt"/>
              <a:ea typeface="+mj-ea"/>
              <a:cs typeface="+mj-cs"/>
            </a:endParaRPr>
          </a:p>
        </p:txBody>
      </p:sp>
      <p:sp>
        <p:nvSpPr>
          <p:cNvPr id="4" name="Espace réservé du numéro de diapositive 3"/>
          <p:cNvSpPr>
            <a:spLocks noGrp="1"/>
          </p:cNvSpPr>
          <p:nvPr>
            <p:ph type="sldNum" sz="quarter" idx="12"/>
          </p:nvPr>
        </p:nvSpPr>
        <p:spPr>
          <a:xfrm>
            <a:off x="8194857" y="6356350"/>
            <a:ext cx="469082" cy="365125"/>
          </a:xfrm>
          <a:noFill/>
        </p:spPr>
        <p:txBody>
          <a:bodyPr vert="horz" lIns="91440" tIns="45720" rIns="91440" bIns="45720" rtlCol="0" anchor="ctr">
            <a:normAutofit/>
          </a:bodyPr>
          <a:lstStyle/>
          <a:p>
            <a:pPr algn="l">
              <a:spcAft>
                <a:spcPts val="600"/>
              </a:spcAft>
            </a:pPr>
            <a:fld id="{3101B508-B952-414E-AEB1-D48B5C65E2A2}" type="slidenum">
              <a:rPr lang="en-US"/>
              <a:pPr algn="l">
                <a:spcAft>
                  <a:spcPts val="600"/>
                </a:spcAft>
              </a:pPr>
              <a:t>1</a:t>
            </a:fld>
            <a:endParaRPr lang="en-US"/>
          </a:p>
        </p:txBody>
      </p:sp>
    </p:spTree>
    <p:extLst>
      <p:ext uri="{BB962C8B-B14F-4D97-AF65-F5344CB8AC3E}">
        <p14:creationId xmlns:p14="http://schemas.microsoft.com/office/powerpoint/2010/main" val="3201146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03FC83-71EB-4FF0-44F9-BE3BBC64D159}"/>
              </a:ext>
            </a:extLst>
          </p:cNvPr>
          <p:cNvSpPr>
            <a:spLocks noGrp="1"/>
          </p:cNvSpPr>
          <p:nvPr>
            <p:ph type="title"/>
          </p:nvPr>
        </p:nvSpPr>
        <p:spPr>
          <a:xfrm>
            <a:off x="623888" y="350378"/>
            <a:ext cx="7886700" cy="1444240"/>
          </a:xfrm>
        </p:spPr>
        <p:txBody>
          <a:bodyPr/>
          <a:lstStyle/>
          <a:p>
            <a:r>
              <a:rPr lang="fr-CA" dirty="0"/>
              <a:t>FTQ – </a:t>
            </a:r>
            <a:r>
              <a:rPr lang="fr-CA" dirty="0">
                <a:solidFill>
                  <a:schemeClr val="accent1"/>
                </a:solidFill>
              </a:rPr>
              <a:t>ROSEPH</a:t>
            </a:r>
            <a:r>
              <a:rPr lang="fr-CA" dirty="0"/>
              <a:t> </a:t>
            </a:r>
            <a:br>
              <a:rPr lang="fr-CA" dirty="0"/>
            </a:br>
            <a:r>
              <a:rPr lang="fr-CA" sz="3600" dirty="0">
                <a:solidFill>
                  <a:schemeClr val="accent1"/>
                </a:solidFill>
              </a:rPr>
              <a:t>des</a:t>
            </a:r>
            <a:r>
              <a:rPr lang="fr-CA" sz="3600" dirty="0"/>
              <a:t> </a:t>
            </a:r>
            <a:r>
              <a:rPr lang="fr-CA" sz="3600" dirty="0">
                <a:solidFill>
                  <a:schemeClr val="accent1"/>
                </a:solidFill>
              </a:rPr>
              <a:t>exemples de collaborations</a:t>
            </a:r>
          </a:p>
        </p:txBody>
      </p:sp>
      <p:sp>
        <p:nvSpPr>
          <p:cNvPr id="3" name="Espace réservé du texte 2">
            <a:extLst>
              <a:ext uri="{FF2B5EF4-FFF2-40B4-BE49-F238E27FC236}">
                <a16:creationId xmlns:a16="http://schemas.microsoft.com/office/drawing/2014/main" id="{15C68A9A-3F47-327A-30D8-722FEABA0265}"/>
              </a:ext>
            </a:extLst>
          </p:cNvPr>
          <p:cNvSpPr>
            <a:spLocks noGrp="1"/>
          </p:cNvSpPr>
          <p:nvPr>
            <p:ph type="body" idx="1"/>
          </p:nvPr>
        </p:nvSpPr>
        <p:spPr>
          <a:xfrm>
            <a:off x="623888" y="1965534"/>
            <a:ext cx="7886700" cy="4124118"/>
          </a:xfrm>
        </p:spPr>
        <p:txBody>
          <a:bodyPr/>
          <a:lstStyle/>
          <a:p>
            <a:r>
              <a:rPr lang="fr-CA" b="1" dirty="0">
                <a:solidFill>
                  <a:schemeClr val="tx1">
                    <a:lumMod val="50000"/>
                    <a:lumOff val="50000"/>
                  </a:schemeClr>
                </a:solidFill>
              </a:rPr>
              <a:t>Lors de la consultation des exemples d’intégration, de réintégration et de maintien en emploi ont été rapportés.</a:t>
            </a:r>
          </a:p>
          <a:p>
            <a:r>
              <a:rPr lang="fr-CA" b="1" dirty="0">
                <a:solidFill>
                  <a:schemeClr val="tx1">
                    <a:lumMod val="50000"/>
                    <a:lumOff val="50000"/>
                  </a:schemeClr>
                </a:solidFill>
              </a:rPr>
              <a:t>Les secteurs d’emploi sont variés et se situent autant en milieux urbains qu’en régions : fonction publique municipale, usine, entretien ménager, hôtellerie, services alimentaires, électronique, sécurité, etc.</a:t>
            </a:r>
          </a:p>
          <a:p>
            <a:endParaRPr lang="fr-CA" b="1" dirty="0">
              <a:solidFill>
                <a:schemeClr val="tx1">
                  <a:lumMod val="50000"/>
                  <a:lumOff val="50000"/>
                </a:schemeClr>
              </a:solidFill>
            </a:endParaRPr>
          </a:p>
          <a:p>
            <a:pPr marL="342900" indent="-342900">
              <a:buFont typeface="Arial" panose="020B0604020202020204" pitchFamily="34" charset="0"/>
              <a:buChar char="•"/>
            </a:pPr>
            <a:r>
              <a:rPr lang="fr-CA" b="1" dirty="0">
                <a:solidFill>
                  <a:schemeClr val="tx1">
                    <a:lumMod val="50000"/>
                    <a:lumOff val="50000"/>
                  </a:schemeClr>
                </a:solidFill>
              </a:rPr>
              <a:t>85% des collaborations se sont faites sur une base ponctuelle</a:t>
            </a:r>
          </a:p>
          <a:p>
            <a:pPr marL="342900" indent="-342900">
              <a:buFont typeface="Arial" panose="020B0604020202020204" pitchFamily="34" charset="0"/>
              <a:buChar char="•"/>
            </a:pPr>
            <a:r>
              <a:rPr lang="fr-CA" b="1" dirty="0">
                <a:solidFill>
                  <a:schemeClr val="tx1">
                    <a:lumMod val="50000"/>
                    <a:lumOff val="50000"/>
                  </a:schemeClr>
                </a:solidFill>
              </a:rPr>
              <a:t>15% sont des collaborations sur une base régulière</a:t>
            </a:r>
          </a:p>
          <a:p>
            <a:pPr marL="342900" indent="-342900">
              <a:buFont typeface="Arial" panose="020B0604020202020204" pitchFamily="34" charset="0"/>
              <a:buChar char="•"/>
            </a:pPr>
            <a:r>
              <a:rPr lang="fr-CA" b="1" dirty="0">
                <a:solidFill>
                  <a:schemeClr val="tx1">
                    <a:lumMod val="50000"/>
                    <a:lumOff val="50000"/>
                  </a:schemeClr>
                </a:solidFill>
              </a:rPr>
              <a:t>19% des répondants collaborent actuellement avec les syndicats</a:t>
            </a:r>
          </a:p>
        </p:txBody>
      </p:sp>
      <p:sp>
        <p:nvSpPr>
          <p:cNvPr id="4" name="Espace réservé du numéro de diapositive 3">
            <a:extLst>
              <a:ext uri="{FF2B5EF4-FFF2-40B4-BE49-F238E27FC236}">
                <a16:creationId xmlns:a16="http://schemas.microsoft.com/office/drawing/2014/main" id="{33B24AEA-2777-137C-83C8-FD512D7F3387}"/>
              </a:ext>
            </a:extLst>
          </p:cNvPr>
          <p:cNvSpPr>
            <a:spLocks noGrp="1"/>
          </p:cNvSpPr>
          <p:nvPr>
            <p:ph type="sldNum" sz="quarter" idx="12"/>
          </p:nvPr>
        </p:nvSpPr>
        <p:spPr/>
        <p:txBody>
          <a:bodyPr/>
          <a:lstStyle/>
          <a:p>
            <a:fld id="{3101B508-B952-414E-AEB1-D48B5C65E2A2}" type="slidenum">
              <a:rPr lang="fr-CA" smtClean="0"/>
              <a:t>10</a:t>
            </a:fld>
            <a:endParaRPr lang="fr-CA"/>
          </a:p>
        </p:txBody>
      </p:sp>
    </p:spTree>
    <p:extLst>
      <p:ext uri="{BB962C8B-B14F-4D97-AF65-F5344CB8AC3E}">
        <p14:creationId xmlns:p14="http://schemas.microsoft.com/office/powerpoint/2010/main" val="2460611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828A8E-E9CE-C178-B1C2-C8010EF02C89}"/>
              </a:ext>
            </a:extLst>
          </p:cNvPr>
          <p:cNvSpPr>
            <a:spLocks noGrp="1"/>
          </p:cNvSpPr>
          <p:nvPr>
            <p:ph type="title"/>
          </p:nvPr>
        </p:nvSpPr>
        <p:spPr>
          <a:xfrm>
            <a:off x="623888" y="247830"/>
            <a:ext cx="7886700" cy="1700612"/>
          </a:xfrm>
        </p:spPr>
        <p:txBody>
          <a:bodyPr>
            <a:normAutofit/>
          </a:bodyPr>
          <a:lstStyle/>
          <a:p>
            <a:r>
              <a:rPr lang="fr-CA" sz="4000" dirty="0">
                <a:solidFill>
                  <a:schemeClr val="accent1"/>
                </a:solidFill>
              </a:rPr>
              <a:t>94% </a:t>
            </a:r>
            <a:r>
              <a:rPr lang="fr-CA" sz="3600" dirty="0">
                <a:solidFill>
                  <a:schemeClr val="accent1"/>
                </a:solidFill>
              </a:rPr>
              <a:t>des répondants du ROSEPH voient la pertinence de collaborer avec les syndicats</a:t>
            </a:r>
          </a:p>
        </p:txBody>
      </p:sp>
      <p:sp>
        <p:nvSpPr>
          <p:cNvPr id="3" name="Espace réservé du texte 2">
            <a:extLst>
              <a:ext uri="{FF2B5EF4-FFF2-40B4-BE49-F238E27FC236}">
                <a16:creationId xmlns:a16="http://schemas.microsoft.com/office/drawing/2014/main" id="{B6999CB2-7EE5-1E0A-73D5-22D1227CF206}"/>
              </a:ext>
            </a:extLst>
          </p:cNvPr>
          <p:cNvSpPr>
            <a:spLocks noGrp="1"/>
          </p:cNvSpPr>
          <p:nvPr>
            <p:ph type="body" idx="1"/>
          </p:nvPr>
        </p:nvSpPr>
        <p:spPr>
          <a:xfrm>
            <a:off x="623888" y="2358639"/>
            <a:ext cx="7886700" cy="3731013"/>
          </a:xfrm>
        </p:spPr>
        <p:txBody>
          <a:bodyPr>
            <a:normAutofit/>
          </a:bodyPr>
          <a:lstStyle/>
          <a:p>
            <a:pPr marL="342900" indent="-342900">
              <a:buFont typeface="Wingdings" panose="05000000000000000000" pitchFamily="2" charset="2"/>
              <a:buChar char="Ø"/>
            </a:pPr>
            <a:r>
              <a:rPr lang="fr-CA" sz="2400" dirty="0"/>
              <a:t>Donner accès à des emplois de qualité</a:t>
            </a:r>
          </a:p>
          <a:p>
            <a:pPr marL="342900" indent="-342900">
              <a:buFont typeface="Wingdings" panose="05000000000000000000" pitchFamily="2" charset="2"/>
              <a:buChar char="Ø"/>
            </a:pPr>
            <a:endParaRPr lang="fr-CA" sz="2400" dirty="0"/>
          </a:p>
          <a:p>
            <a:pPr marL="342900" indent="-342900">
              <a:buFont typeface="Wingdings" panose="05000000000000000000" pitchFamily="2" charset="2"/>
              <a:buChar char="Ø"/>
            </a:pPr>
            <a:r>
              <a:rPr lang="fr-CA" sz="2400" dirty="0"/>
              <a:t>Élucider les questions relatives aux normes du travail</a:t>
            </a:r>
          </a:p>
          <a:p>
            <a:pPr marL="342900" indent="-342900">
              <a:buFont typeface="Wingdings" panose="05000000000000000000" pitchFamily="2" charset="2"/>
              <a:buChar char="Ø"/>
            </a:pPr>
            <a:endParaRPr lang="fr-CA" sz="2400" dirty="0"/>
          </a:p>
          <a:p>
            <a:pPr marL="342900" indent="-342900">
              <a:buFont typeface="Wingdings" panose="05000000000000000000" pitchFamily="2" charset="2"/>
              <a:buChar char="Ø"/>
            </a:pPr>
            <a:r>
              <a:rPr lang="fr-CA" sz="2400" dirty="0"/>
              <a:t>Faciliter la sensibilisation des pairs</a:t>
            </a:r>
          </a:p>
          <a:p>
            <a:pPr marL="342900" indent="-342900">
              <a:buFont typeface="Wingdings" panose="05000000000000000000" pitchFamily="2" charset="2"/>
              <a:buChar char="Ø"/>
            </a:pPr>
            <a:endParaRPr lang="fr-CA" sz="2400" dirty="0"/>
          </a:p>
          <a:p>
            <a:pPr marL="342900" indent="-342900">
              <a:buFont typeface="Wingdings" panose="05000000000000000000" pitchFamily="2" charset="2"/>
              <a:buChar char="Ø"/>
            </a:pPr>
            <a:r>
              <a:rPr lang="fr-CA" sz="2400" dirty="0"/>
              <a:t>Faciliter l’intégration en milieu de travail</a:t>
            </a:r>
          </a:p>
        </p:txBody>
      </p:sp>
      <p:sp>
        <p:nvSpPr>
          <p:cNvPr id="4" name="Espace réservé du numéro de diapositive 3">
            <a:extLst>
              <a:ext uri="{FF2B5EF4-FFF2-40B4-BE49-F238E27FC236}">
                <a16:creationId xmlns:a16="http://schemas.microsoft.com/office/drawing/2014/main" id="{B1264AEF-B3D8-6B39-C042-E6387FD8F736}"/>
              </a:ext>
            </a:extLst>
          </p:cNvPr>
          <p:cNvSpPr>
            <a:spLocks noGrp="1"/>
          </p:cNvSpPr>
          <p:nvPr>
            <p:ph type="sldNum" sz="quarter" idx="12"/>
          </p:nvPr>
        </p:nvSpPr>
        <p:spPr/>
        <p:txBody>
          <a:bodyPr/>
          <a:lstStyle/>
          <a:p>
            <a:fld id="{3101B508-B952-414E-AEB1-D48B5C65E2A2}" type="slidenum">
              <a:rPr lang="fr-CA" smtClean="0"/>
              <a:t>11</a:t>
            </a:fld>
            <a:endParaRPr lang="fr-CA"/>
          </a:p>
        </p:txBody>
      </p:sp>
    </p:spTree>
    <p:extLst>
      <p:ext uri="{BB962C8B-B14F-4D97-AF65-F5344CB8AC3E}">
        <p14:creationId xmlns:p14="http://schemas.microsoft.com/office/powerpoint/2010/main" val="1879871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63047B-7257-DFAA-0B0E-12EAEF8975D3}"/>
              </a:ext>
            </a:extLst>
          </p:cNvPr>
          <p:cNvSpPr>
            <a:spLocks noGrp="1"/>
          </p:cNvSpPr>
          <p:nvPr>
            <p:ph type="title"/>
          </p:nvPr>
        </p:nvSpPr>
        <p:spPr>
          <a:xfrm>
            <a:off x="623888" y="1709740"/>
            <a:ext cx="7886700" cy="953250"/>
          </a:xfrm>
        </p:spPr>
        <p:txBody>
          <a:bodyPr/>
          <a:lstStyle/>
          <a:p>
            <a:r>
              <a:rPr lang="fr-CA" dirty="0"/>
              <a:t>Recommandation 1</a:t>
            </a:r>
          </a:p>
        </p:txBody>
      </p:sp>
      <p:sp>
        <p:nvSpPr>
          <p:cNvPr id="3" name="Espace réservé du texte 2">
            <a:extLst>
              <a:ext uri="{FF2B5EF4-FFF2-40B4-BE49-F238E27FC236}">
                <a16:creationId xmlns:a16="http://schemas.microsoft.com/office/drawing/2014/main" id="{458B9F2B-DAF9-8E6E-9618-BD0BD8057ECB}"/>
              </a:ext>
            </a:extLst>
          </p:cNvPr>
          <p:cNvSpPr>
            <a:spLocks noGrp="1"/>
          </p:cNvSpPr>
          <p:nvPr>
            <p:ph type="body" idx="1"/>
          </p:nvPr>
        </p:nvSpPr>
        <p:spPr>
          <a:xfrm>
            <a:off x="623888" y="2775284"/>
            <a:ext cx="7886700" cy="3314367"/>
          </a:xfrm>
        </p:spPr>
        <p:txBody>
          <a:bodyPr>
            <a:normAutofit/>
          </a:bodyPr>
          <a:lstStyle/>
          <a:p>
            <a:r>
              <a:rPr lang="fr-CA" sz="1800" dirty="0">
                <a:effectLst/>
                <a:latin typeface="Arial" panose="020B0604020202020204" pitchFamily="34" charset="0"/>
                <a:ea typeface="Calibri" panose="020F0502020204030204" pitchFamily="34" charset="0"/>
                <a:cs typeface="Arial" panose="020B0604020202020204" pitchFamily="34" charset="0"/>
              </a:rPr>
              <a:t>Que le projet soit bâti pour </a:t>
            </a:r>
            <a:r>
              <a:rPr lang="fr-CA" sz="1800" b="1" dirty="0">
                <a:effectLst/>
                <a:latin typeface="Arial" panose="020B0604020202020204" pitchFamily="34" charset="0"/>
                <a:ea typeface="Calibri" panose="020F0502020204030204" pitchFamily="34" charset="0"/>
                <a:cs typeface="Arial" panose="020B0604020202020204" pitchFamily="34" charset="0"/>
              </a:rPr>
              <a:t>que les différentes sections locales puissent s’imprégner des outils et pratiques syndicales favorables aux travailleurs et travailleuses en situation de handicap</a:t>
            </a:r>
            <a:r>
              <a:rPr lang="fr-CA" sz="1800" dirty="0">
                <a:effectLst/>
                <a:latin typeface="Arial" panose="020B0604020202020204" pitchFamily="34" charset="0"/>
                <a:ea typeface="Calibri" panose="020F0502020204030204" pitchFamily="34" charset="0"/>
                <a:cs typeface="Arial" panose="020B0604020202020204" pitchFamily="34" charset="0"/>
              </a:rPr>
              <a:t>. Pour notre part, nous privilégierons le choix stratégique de formations données par des formateurs et formatrices qui sont des travailleurs et des travailleuses. Nous croyons que ces formations par les pairs pourront toucher plusieurs milieux de travail, dans différentes sections locales. De plus, nous recommandons que ces formations aillent au-delà de l’acquisition de connaissances et soient pensées en fonction d’un transfert dans l’action.</a:t>
            </a:r>
            <a:endParaRPr lang="fr-CA" sz="1800" dirty="0">
              <a:effectLst/>
              <a:latin typeface="Arial" panose="020B0604020202020204" pitchFamily="34" charset="0"/>
              <a:ea typeface="Calibri" panose="020F0502020204030204" pitchFamily="34" charset="0"/>
              <a:cs typeface="Times New Roman" panose="02020603050405020304" pitchFamily="18" charset="0"/>
            </a:endParaRPr>
          </a:p>
          <a:p>
            <a:endParaRPr lang="fr-CA" dirty="0"/>
          </a:p>
        </p:txBody>
      </p:sp>
      <p:sp>
        <p:nvSpPr>
          <p:cNvPr id="4" name="Espace réservé du numéro de diapositive 3">
            <a:extLst>
              <a:ext uri="{FF2B5EF4-FFF2-40B4-BE49-F238E27FC236}">
                <a16:creationId xmlns:a16="http://schemas.microsoft.com/office/drawing/2014/main" id="{08A274BF-3CC2-3038-9DA7-F221224AB2DD}"/>
              </a:ext>
            </a:extLst>
          </p:cNvPr>
          <p:cNvSpPr>
            <a:spLocks noGrp="1"/>
          </p:cNvSpPr>
          <p:nvPr>
            <p:ph type="sldNum" sz="quarter" idx="12"/>
          </p:nvPr>
        </p:nvSpPr>
        <p:spPr/>
        <p:txBody>
          <a:bodyPr/>
          <a:lstStyle/>
          <a:p>
            <a:fld id="{3101B508-B952-414E-AEB1-D48B5C65E2A2}" type="slidenum">
              <a:rPr lang="fr-CA" smtClean="0"/>
              <a:t>12</a:t>
            </a:fld>
            <a:endParaRPr lang="fr-CA"/>
          </a:p>
        </p:txBody>
      </p:sp>
    </p:spTree>
    <p:extLst>
      <p:ext uri="{BB962C8B-B14F-4D97-AF65-F5344CB8AC3E}">
        <p14:creationId xmlns:p14="http://schemas.microsoft.com/office/powerpoint/2010/main" val="799074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A54087-075C-DAD9-206D-1AE1C55517CC}"/>
              </a:ext>
            </a:extLst>
          </p:cNvPr>
          <p:cNvSpPr>
            <a:spLocks noGrp="1"/>
          </p:cNvSpPr>
          <p:nvPr>
            <p:ph type="title"/>
          </p:nvPr>
        </p:nvSpPr>
        <p:spPr>
          <a:xfrm>
            <a:off x="623888" y="1709740"/>
            <a:ext cx="7886700" cy="1009398"/>
          </a:xfrm>
        </p:spPr>
        <p:txBody>
          <a:bodyPr/>
          <a:lstStyle/>
          <a:p>
            <a:r>
              <a:rPr lang="fr-CA" dirty="0"/>
              <a:t>Recommandation 2</a:t>
            </a:r>
          </a:p>
        </p:txBody>
      </p:sp>
      <p:sp>
        <p:nvSpPr>
          <p:cNvPr id="3" name="Espace réservé du texte 2">
            <a:extLst>
              <a:ext uri="{FF2B5EF4-FFF2-40B4-BE49-F238E27FC236}">
                <a16:creationId xmlns:a16="http://schemas.microsoft.com/office/drawing/2014/main" id="{899B9A31-8EAB-134A-E478-875D65AA3A2C}"/>
              </a:ext>
            </a:extLst>
          </p:cNvPr>
          <p:cNvSpPr>
            <a:spLocks noGrp="1"/>
          </p:cNvSpPr>
          <p:nvPr>
            <p:ph type="body" idx="1"/>
          </p:nvPr>
        </p:nvSpPr>
        <p:spPr>
          <a:xfrm>
            <a:off x="623888" y="2823412"/>
            <a:ext cx="7886700" cy="3266240"/>
          </a:xfrm>
        </p:spPr>
        <p:txBody>
          <a:bodyPr>
            <a:normAutofit/>
          </a:bodyPr>
          <a:lstStyle/>
          <a:p>
            <a:r>
              <a:rPr lang="fr-CA" sz="1800" b="1" dirty="0">
                <a:effectLst/>
                <a:latin typeface="Arial" panose="020B0604020202020204" pitchFamily="34" charset="0"/>
                <a:ea typeface="Calibri" panose="020F0502020204030204" pitchFamily="34" charset="0"/>
                <a:cs typeface="Arial" panose="020B0604020202020204" pitchFamily="34" charset="0"/>
              </a:rPr>
              <a:t>S’inspirer de la capitalisation faite récemment, et valoriser les différentes pratiques recensées dans la phase 1</a:t>
            </a:r>
            <a:r>
              <a:rPr lang="fr-CA" sz="1800" dirty="0">
                <a:effectLst/>
                <a:latin typeface="Arial" panose="020B0604020202020204" pitchFamily="34" charset="0"/>
                <a:ea typeface="Calibri" panose="020F0502020204030204" pitchFamily="34" charset="0"/>
                <a:cs typeface="Arial" panose="020B0604020202020204" pitchFamily="34" charset="0"/>
              </a:rPr>
              <a:t>, principalement issues des milieux de travail des secteurs de la fonction publique et parapublique, pour les diffuser et les mettre en œuvre dans d’autres milieux. Cela peut constituer du matériel de formation pour la phase 2. Dans ces mêmes milieux de travail, on peut aussi retrouver des comités syndicaux dédiés à la défense des droits des personnes en situation de handicap, et nous avons intérêt à mobiliser ces comités dans l’élaboration et la diffusion des formations que nous prévoyons mettre sur pied.  </a:t>
            </a:r>
            <a:endParaRPr lang="fr-CA" sz="1800" dirty="0">
              <a:effectLst/>
              <a:latin typeface="Arial" panose="020B0604020202020204" pitchFamily="34" charset="0"/>
              <a:ea typeface="Calibri" panose="020F0502020204030204" pitchFamily="34" charset="0"/>
              <a:cs typeface="Times New Roman" panose="02020603050405020304" pitchFamily="18" charset="0"/>
            </a:endParaRPr>
          </a:p>
          <a:p>
            <a:endParaRPr lang="fr-CA" dirty="0"/>
          </a:p>
        </p:txBody>
      </p:sp>
      <p:sp>
        <p:nvSpPr>
          <p:cNvPr id="4" name="Espace réservé du numéro de diapositive 3">
            <a:extLst>
              <a:ext uri="{FF2B5EF4-FFF2-40B4-BE49-F238E27FC236}">
                <a16:creationId xmlns:a16="http://schemas.microsoft.com/office/drawing/2014/main" id="{C8516092-641F-D442-E941-796690E31CE0}"/>
              </a:ext>
            </a:extLst>
          </p:cNvPr>
          <p:cNvSpPr>
            <a:spLocks noGrp="1"/>
          </p:cNvSpPr>
          <p:nvPr>
            <p:ph type="sldNum" sz="quarter" idx="12"/>
          </p:nvPr>
        </p:nvSpPr>
        <p:spPr/>
        <p:txBody>
          <a:bodyPr/>
          <a:lstStyle/>
          <a:p>
            <a:fld id="{3101B508-B952-414E-AEB1-D48B5C65E2A2}" type="slidenum">
              <a:rPr lang="fr-CA" smtClean="0"/>
              <a:t>13</a:t>
            </a:fld>
            <a:endParaRPr lang="fr-CA"/>
          </a:p>
        </p:txBody>
      </p:sp>
    </p:spTree>
    <p:extLst>
      <p:ext uri="{BB962C8B-B14F-4D97-AF65-F5344CB8AC3E}">
        <p14:creationId xmlns:p14="http://schemas.microsoft.com/office/powerpoint/2010/main" val="3053240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23AB08-FA43-97CD-1E5E-185F6CF6AF50}"/>
              </a:ext>
            </a:extLst>
          </p:cNvPr>
          <p:cNvSpPr>
            <a:spLocks noGrp="1"/>
          </p:cNvSpPr>
          <p:nvPr>
            <p:ph type="title"/>
          </p:nvPr>
        </p:nvSpPr>
        <p:spPr>
          <a:xfrm>
            <a:off x="623888" y="1709739"/>
            <a:ext cx="7886700" cy="1017419"/>
          </a:xfrm>
        </p:spPr>
        <p:txBody>
          <a:bodyPr/>
          <a:lstStyle/>
          <a:p>
            <a:r>
              <a:rPr lang="fr-CA" dirty="0"/>
              <a:t>Recommandation 3</a:t>
            </a:r>
          </a:p>
        </p:txBody>
      </p:sp>
      <p:sp>
        <p:nvSpPr>
          <p:cNvPr id="3" name="Espace réservé du texte 2">
            <a:extLst>
              <a:ext uri="{FF2B5EF4-FFF2-40B4-BE49-F238E27FC236}">
                <a16:creationId xmlns:a16="http://schemas.microsoft.com/office/drawing/2014/main" id="{861EE422-3F9F-F33E-5215-E47191FAA492}"/>
              </a:ext>
            </a:extLst>
          </p:cNvPr>
          <p:cNvSpPr>
            <a:spLocks noGrp="1"/>
          </p:cNvSpPr>
          <p:nvPr>
            <p:ph type="body" idx="1"/>
          </p:nvPr>
        </p:nvSpPr>
        <p:spPr>
          <a:xfrm>
            <a:off x="623888" y="2911642"/>
            <a:ext cx="7886700" cy="3178009"/>
          </a:xfrm>
        </p:spPr>
        <p:txBody>
          <a:bodyPr/>
          <a:lstStyle/>
          <a:p>
            <a:r>
              <a:rPr lang="fr-CA" sz="1800" dirty="0">
                <a:effectLst/>
                <a:latin typeface="Arial" panose="020B0604020202020204" pitchFamily="34" charset="0"/>
                <a:ea typeface="Calibri" panose="020F0502020204030204" pitchFamily="34" charset="0"/>
                <a:cs typeface="Arial" panose="020B0604020202020204" pitchFamily="34" charset="0"/>
              </a:rPr>
              <a:t>Dans la phase 2, nous avons intérêt à </a:t>
            </a:r>
            <a:r>
              <a:rPr lang="fr-CA" sz="1800" b="1" dirty="0">
                <a:effectLst/>
                <a:latin typeface="Arial" panose="020B0604020202020204" pitchFamily="34" charset="0"/>
                <a:ea typeface="Calibri" panose="020F0502020204030204" pitchFamily="34" charset="0"/>
                <a:cs typeface="Arial" panose="020B0604020202020204" pitchFamily="34" charset="0"/>
              </a:rPr>
              <a:t>nous appuyer sur l’expertise des comités en santé et sécurité du travail des sections locales</a:t>
            </a:r>
            <a:r>
              <a:rPr lang="fr-CA" sz="1800" dirty="0">
                <a:effectLst/>
                <a:latin typeface="Arial" panose="020B0604020202020204" pitchFamily="34" charset="0"/>
                <a:ea typeface="Calibri" panose="020F0502020204030204" pitchFamily="34" charset="0"/>
                <a:cs typeface="Arial" panose="020B0604020202020204" pitchFamily="34" charset="0"/>
              </a:rPr>
              <a:t> en ce qui a trait à la réintégration et au maintien en emploi des travailleuses et travailleurs handicapés suite à un accident de travail ou à des lésions professionnelles.</a:t>
            </a:r>
            <a:endParaRPr lang="fr-CA" sz="1800" dirty="0">
              <a:effectLst/>
              <a:latin typeface="Arial" panose="020B0604020202020204" pitchFamily="34" charset="0"/>
              <a:ea typeface="Calibri" panose="020F0502020204030204" pitchFamily="34" charset="0"/>
              <a:cs typeface="Times New Roman" panose="02020603050405020304" pitchFamily="18" charset="0"/>
            </a:endParaRPr>
          </a:p>
          <a:p>
            <a:endParaRPr lang="fr-CA" dirty="0"/>
          </a:p>
        </p:txBody>
      </p:sp>
      <p:sp>
        <p:nvSpPr>
          <p:cNvPr id="4" name="Espace réservé du numéro de diapositive 3">
            <a:extLst>
              <a:ext uri="{FF2B5EF4-FFF2-40B4-BE49-F238E27FC236}">
                <a16:creationId xmlns:a16="http://schemas.microsoft.com/office/drawing/2014/main" id="{72B51E30-EF54-5014-D037-29A0F078957F}"/>
              </a:ext>
            </a:extLst>
          </p:cNvPr>
          <p:cNvSpPr>
            <a:spLocks noGrp="1"/>
          </p:cNvSpPr>
          <p:nvPr>
            <p:ph type="sldNum" sz="quarter" idx="12"/>
          </p:nvPr>
        </p:nvSpPr>
        <p:spPr/>
        <p:txBody>
          <a:bodyPr/>
          <a:lstStyle/>
          <a:p>
            <a:fld id="{3101B508-B952-414E-AEB1-D48B5C65E2A2}" type="slidenum">
              <a:rPr lang="fr-CA" smtClean="0"/>
              <a:t>14</a:t>
            </a:fld>
            <a:endParaRPr lang="fr-CA"/>
          </a:p>
        </p:txBody>
      </p:sp>
    </p:spTree>
    <p:extLst>
      <p:ext uri="{BB962C8B-B14F-4D97-AF65-F5344CB8AC3E}">
        <p14:creationId xmlns:p14="http://schemas.microsoft.com/office/powerpoint/2010/main" val="222340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9F23E8-4AC5-F5B3-5734-8A02A5AB5AEC}"/>
              </a:ext>
            </a:extLst>
          </p:cNvPr>
          <p:cNvSpPr>
            <a:spLocks noGrp="1"/>
          </p:cNvSpPr>
          <p:nvPr>
            <p:ph type="title"/>
          </p:nvPr>
        </p:nvSpPr>
        <p:spPr>
          <a:xfrm>
            <a:off x="623888" y="1709739"/>
            <a:ext cx="7886700" cy="929187"/>
          </a:xfrm>
        </p:spPr>
        <p:txBody>
          <a:bodyPr/>
          <a:lstStyle/>
          <a:p>
            <a:r>
              <a:rPr lang="fr-CA" dirty="0"/>
              <a:t>Recommandation 4</a:t>
            </a:r>
          </a:p>
        </p:txBody>
      </p:sp>
      <p:sp>
        <p:nvSpPr>
          <p:cNvPr id="3" name="Espace réservé du texte 2">
            <a:extLst>
              <a:ext uri="{FF2B5EF4-FFF2-40B4-BE49-F238E27FC236}">
                <a16:creationId xmlns:a16="http://schemas.microsoft.com/office/drawing/2014/main" id="{E1F7A946-5F24-AA10-C10B-7A7EF8D26222}"/>
              </a:ext>
            </a:extLst>
          </p:cNvPr>
          <p:cNvSpPr>
            <a:spLocks noGrp="1"/>
          </p:cNvSpPr>
          <p:nvPr>
            <p:ph type="body" idx="1"/>
          </p:nvPr>
        </p:nvSpPr>
        <p:spPr>
          <a:xfrm>
            <a:off x="623888" y="2895600"/>
            <a:ext cx="7886700" cy="3194051"/>
          </a:xfrm>
        </p:spPr>
        <p:txBody>
          <a:bodyPr/>
          <a:lstStyle/>
          <a:p>
            <a:r>
              <a:rPr lang="fr-CA" sz="1800" dirty="0">
                <a:effectLst/>
                <a:latin typeface="Arial" panose="020B0604020202020204" pitchFamily="34" charset="0"/>
                <a:ea typeface="Calibri" panose="020F0502020204030204" pitchFamily="34" charset="0"/>
                <a:cs typeface="Arial" panose="020B0604020202020204" pitchFamily="34" charset="0"/>
              </a:rPr>
              <a:t>Dans la phase 2, </a:t>
            </a:r>
            <a:r>
              <a:rPr lang="fr-CA" sz="1800" b="1" dirty="0">
                <a:effectLst/>
                <a:latin typeface="Arial" panose="020B0604020202020204" pitchFamily="34" charset="0"/>
                <a:ea typeface="Calibri" panose="020F0502020204030204" pitchFamily="34" charset="0"/>
                <a:cs typeface="Arial" panose="020B0604020202020204" pitchFamily="34" charset="0"/>
              </a:rPr>
              <a:t>il ne faut pas oublier les milieux de travail où une personne ayant un handicap va essayer de le cacher</a:t>
            </a:r>
            <a:r>
              <a:rPr lang="fr-CA" sz="1800" dirty="0">
                <a:effectLst/>
                <a:latin typeface="Arial" panose="020B0604020202020204" pitchFamily="34" charset="0"/>
                <a:ea typeface="Calibri" panose="020F0502020204030204" pitchFamily="34" charset="0"/>
                <a:cs typeface="Arial" panose="020B0604020202020204" pitchFamily="34" charset="0"/>
              </a:rPr>
              <a:t>, car l’intégration, la réintégration et le maintien en emploi sont difficiles dans ces endroits. </a:t>
            </a:r>
            <a:endParaRPr lang="fr-CA" sz="1800" dirty="0">
              <a:effectLst/>
              <a:latin typeface="Arial" panose="020B0604020202020204" pitchFamily="34" charset="0"/>
              <a:ea typeface="Calibri" panose="020F0502020204030204" pitchFamily="34" charset="0"/>
              <a:cs typeface="Times New Roman" panose="02020603050405020304" pitchFamily="18" charset="0"/>
            </a:endParaRPr>
          </a:p>
          <a:p>
            <a:endParaRPr lang="fr-CA" dirty="0"/>
          </a:p>
        </p:txBody>
      </p:sp>
      <p:sp>
        <p:nvSpPr>
          <p:cNvPr id="4" name="Espace réservé du numéro de diapositive 3">
            <a:extLst>
              <a:ext uri="{FF2B5EF4-FFF2-40B4-BE49-F238E27FC236}">
                <a16:creationId xmlns:a16="http://schemas.microsoft.com/office/drawing/2014/main" id="{A46C784B-867E-72D1-29C9-AB00DB9D5D50}"/>
              </a:ext>
            </a:extLst>
          </p:cNvPr>
          <p:cNvSpPr>
            <a:spLocks noGrp="1"/>
          </p:cNvSpPr>
          <p:nvPr>
            <p:ph type="sldNum" sz="quarter" idx="12"/>
          </p:nvPr>
        </p:nvSpPr>
        <p:spPr/>
        <p:txBody>
          <a:bodyPr/>
          <a:lstStyle/>
          <a:p>
            <a:fld id="{3101B508-B952-414E-AEB1-D48B5C65E2A2}" type="slidenum">
              <a:rPr lang="fr-CA" smtClean="0"/>
              <a:t>15</a:t>
            </a:fld>
            <a:endParaRPr lang="fr-CA"/>
          </a:p>
        </p:txBody>
      </p:sp>
    </p:spTree>
    <p:extLst>
      <p:ext uri="{BB962C8B-B14F-4D97-AF65-F5344CB8AC3E}">
        <p14:creationId xmlns:p14="http://schemas.microsoft.com/office/powerpoint/2010/main" val="2019798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4739BA-F5D2-3F45-F02B-6E572450F35B}"/>
              </a:ext>
            </a:extLst>
          </p:cNvPr>
          <p:cNvSpPr>
            <a:spLocks noGrp="1"/>
          </p:cNvSpPr>
          <p:nvPr>
            <p:ph type="title"/>
          </p:nvPr>
        </p:nvSpPr>
        <p:spPr>
          <a:xfrm>
            <a:off x="623888" y="1709739"/>
            <a:ext cx="7886700" cy="1121693"/>
          </a:xfrm>
        </p:spPr>
        <p:txBody>
          <a:bodyPr/>
          <a:lstStyle/>
          <a:p>
            <a:r>
              <a:rPr lang="fr-CA" dirty="0"/>
              <a:t>Recommandation 5</a:t>
            </a:r>
          </a:p>
        </p:txBody>
      </p:sp>
      <p:sp>
        <p:nvSpPr>
          <p:cNvPr id="3" name="Espace réservé du texte 2">
            <a:extLst>
              <a:ext uri="{FF2B5EF4-FFF2-40B4-BE49-F238E27FC236}">
                <a16:creationId xmlns:a16="http://schemas.microsoft.com/office/drawing/2014/main" id="{B3C397B2-3190-70BA-D49B-4FE6AEE901EB}"/>
              </a:ext>
            </a:extLst>
          </p:cNvPr>
          <p:cNvSpPr>
            <a:spLocks noGrp="1"/>
          </p:cNvSpPr>
          <p:nvPr>
            <p:ph type="body" idx="1"/>
          </p:nvPr>
        </p:nvSpPr>
        <p:spPr>
          <a:xfrm>
            <a:off x="623888" y="3104148"/>
            <a:ext cx="7886700" cy="2985504"/>
          </a:xfrm>
        </p:spPr>
        <p:txBody>
          <a:bodyPr/>
          <a:lstStyle/>
          <a:p>
            <a:r>
              <a:rPr lang="fr-CA" sz="1800" kern="0" dirty="0">
                <a:effectLst/>
                <a:latin typeface="Arial" panose="020B0604020202020204" pitchFamily="34" charset="0"/>
                <a:ea typeface="Calibri" panose="020F0502020204030204" pitchFamily="34" charset="0"/>
              </a:rPr>
              <a:t>Dans la phase 2</a:t>
            </a:r>
            <a:r>
              <a:rPr lang="fr-CA" sz="1800" b="1" kern="0" dirty="0">
                <a:effectLst/>
                <a:latin typeface="Arial" panose="020B0604020202020204" pitchFamily="34" charset="0"/>
                <a:ea typeface="Calibri" panose="020F0502020204030204" pitchFamily="34" charset="0"/>
              </a:rPr>
              <a:t>, il ne faut pas non plus oublier la particularité des entreprises adaptées affiliées à la FTQ</a:t>
            </a:r>
            <a:r>
              <a:rPr lang="fr-CA" sz="1800" kern="0" dirty="0">
                <a:effectLst/>
                <a:latin typeface="Arial" panose="020B0604020202020204" pitchFamily="34" charset="0"/>
                <a:ea typeface="Calibri" panose="020F0502020204030204" pitchFamily="34" charset="0"/>
              </a:rPr>
              <a:t>, où tous les aspects sont pensés en fonction des travailleurs et travailleuses en situation de handicap, autant pour le travail que dans la vie syndicale</a:t>
            </a:r>
            <a:endParaRPr lang="fr-CA" dirty="0"/>
          </a:p>
        </p:txBody>
      </p:sp>
      <p:sp>
        <p:nvSpPr>
          <p:cNvPr id="4" name="Espace réservé du numéro de diapositive 3">
            <a:extLst>
              <a:ext uri="{FF2B5EF4-FFF2-40B4-BE49-F238E27FC236}">
                <a16:creationId xmlns:a16="http://schemas.microsoft.com/office/drawing/2014/main" id="{1674EEEC-8B37-DAB0-832F-8F75470F3457}"/>
              </a:ext>
            </a:extLst>
          </p:cNvPr>
          <p:cNvSpPr>
            <a:spLocks noGrp="1"/>
          </p:cNvSpPr>
          <p:nvPr>
            <p:ph type="sldNum" sz="quarter" idx="12"/>
          </p:nvPr>
        </p:nvSpPr>
        <p:spPr/>
        <p:txBody>
          <a:bodyPr/>
          <a:lstStyle/>
          <a:p>
            <a:fld id="{3101B508-B952-414E-AEB1-D48B5C65E2A2}" type="slidenum">
              <a:rPr lang="fr-CA" smtClean="0"/>
              <a:t>16</a:t>
            </a:fld>
            <a:endParaRPr lang="fr-CA"/>
          </a:p>
        </p:txBody>
      </p:sp>
    </p:spTree>
    <p:extLst>
      <p:ext uri="{BB962C8B-B14F-4D97-AF65-F5344CB8AC3E}">
        <p14:creationId xmlns:p14="http://schemas.microsoft.com/office/powerpoint/2010/main" val="498684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00915E-8E92-F5ED-BDD1-4DEF65D639B4}"/>
              </a:ext>
            </a:extLst>
          </p:cNvPr>
          <p:cNvSpPr>
            <a:spLocks noGrp="1"/>
          </p:cNvSpPr>
          <p:nvPr>
            <p:ph type="title"/>
          </p:nvPr>
        </p:nvSpPr>
        <p:spPr>
          <a:xfrm>
            <a:off x="623888" y="1709740"/>
            <a:ext cx="7886700" cy="1041482"/>
          </a:xfrm>
        </p:spPr>
        <p:txBody>
          <a:bodyPr/>
          <a:lstStyle/>
          <a:p>
            <a:r>
              <a:rPr lang="fr-CA" dirty="0"/>
              <a:t>Recommandation 6</a:t>
            </a:r>
          </a:p>
        </p:txBody>
      </p:sp>
      <p:sp>
        <p:nvSpPr>
          <p:cNvPr id="3" name="Espace réservé du texte 2">
            <a:extLst>
              <a:ext uri="{FF2B5EF4-FFF2-40B4-BE49-F238E27FC236}">
                <a16:creationId xmlns:a16="http://schemas.microsoft.com/office/drawing/2014/main" id="{67ED2B25-23C9-146F-E830-CED84782225D}"/>
              </a:ext>
            </a:extLst>
          </p:cNvPr>
          <p:cNvSpPr>
            <a:spLocks noGrp="1"/>
          </p:cNvSpPr>
          <p:nvPr>
            <p:ph type="body" idx="1"/>
          </p:nvPr>
        </p:nvSpPr>
        <p:spPr>
          <a:xfrm>
            <a:off x="623888" y="3031958"/>
            <a:ext cx="7886700" cy="3057693"/>
          </a:xfrm>
        </p:spPr>
        <p:txBody>
          <a:bodyPr/>
          <a:lstStyle/>
          <a:p>
            <a:r>
              <a:rPr lang="fr-CA" sz="1800" dirty="0">
                <a:effectLst/>
                <a:latin typeface="Arial" panose="020B0604020202020204" pitchFamily="34" charset="0"/>
                <a:ea typeface="Calibri" panose="020F0502020204030204" pitchFamily="34" charset="0"/>
                <a:cs typeface="Arial" panose="020B0604020202020204" pitchFamily="34" charset="0"/>
              </a:rPr>
              <a:t>Pour la mise en œuvre de la phase 2, </a:t>
            </a:r>
            <a:r>
              <a:rPr lang="fr-CA" sz="1800" b="1" dirty="0">
                <a:effectLst/>
                <a:latin typeface="Arial" panose="020B0604020202020204" pitchFamily="34" charset="0"/>
                <a:ea typeface="Calibri" panose="020F0502020204030204" pitchFamily="34" charset="0"/>
                <a:cs typeface="Arial" panose="020B0604020202020204" pitchFamily="34" charset="0"/>
              </a:rPr>
              <a:t>nous devrons garder en tête cette disparité entre les 4 milieux types de travail</a:t>
            </a:r>
            <a:r>
              <a:rPr lang="fr-CA" sz="1800" dirty="0">
                <a:effectLst/>
                <a:latin typeface="Arial" panose="020B0604020202020204" pitchFamily="34" charset="0"/>
                <a:ea typeface="Calibri" panose="020F0502020204030204" pitchFamily="34" charset="0"/>
                <a:cs typeface="Arial" panose="020B0604020202020204" pitchFamily="34" charset="0"/>
              </a:rPr>
              <a:t>, pour pouvoir faire en sorte que l’enjeu des personnes en situation de handicap soit présent dans les différentes sections locales de nos syndicats.</a:t>
            </a:r>
            <a:endParaRPr lang="fr-CA" sz="1800" dirty="0">
              <a:effectLst/>
              <a:latin typeface="Arial" panose="020B0604020202020204" pitchFamily="34" charset="0"/>
              <a:ea typeface="Calibri" panose="020F0502020204030204" pitchFamily="34" charset="0"/>
              <a:cs typeface="Times New Roman" panose="02020603050405020304" pitchFamily="18" charset="0"/>
            </a:endParaRPr>
          </a:p>
          <a:p>
            <a:endParaRPr lang="fr-CA" dirty="0"/>
          </a:p>
        </p:txBody>
      </p:sp>
      <p:sp>
        <p:nvSpPr>
          <p:cNvPr id="4" name="Espace réservé du numéro de diapositive 3">
            <a:extLst>
              <a:ext uri="{FF2B5EF4-FFF2-40B4-BE49-F238E27FC236}">
                <a16:creationId xmlns:a16="http://schemas.microsoft.com/office/drawing/2014/main" id="{691E51B2-7E63-3DB6-E8DE-91C5C1502C2B}"/>
              </a:ext>
            </a:extLst>
          </p:cNvPr>
          <p:cNvSpPr>
            <a:spLocks noGrp="1"/>
          </p:cNvSpPr>
          <p:nvPr>
            <p:ph type="sldNum" sz="quarter" idx="12"/>
          </p:nvPr>
        </p:nvSpPr>
        <p:spPr/>
        <p:txBody>
          <a:bodyPr/>
          <a:lstStyle/>
          <a:p>
            <a:fld id="{3101B508-B952-414E-AEB1-D48B5C65E2A2}" type="slidenum">
              <a:rPr lang="fr-CA" smtClean="0"/>
              <a:t>17</a:t>
            </a:fld>
            <a:endParaRPr lang="fr-CA"/>
          </a:p>
        </p:txBody>
      </p:sp>
    </p:spTree>
    <p:extLst>
      <p:ext uri="{BB962C8B-B14F-4D97-AF65-F5344CB8AC3E}">
        <p14:creationId xmlns:p14="http://schemas.microsoft.com/office/powerpoint/2010/main" val="1022972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B8A3A1-D122-842F-DE40-4412A1667652}"/>
              </a:ext>
            </a:extLst>
          </p:cNvPr>
          <p:cNvSpPr>
            <a:spLocks noGrp="1"/>
          </p:cNvSpPr>
          <p:nvPr>
            <p:ph type="title"/>
          </p:nvPr>
        </p:nvSpPr>
        <p:spPr>
          <a:xfrm>
            <a:off x="623888" y="1709739"/>
            <a:ext cx="7886700" cy="985335"/>
          </a:xfrm>
        </p:spPr>
        <p:txBody>
          <a:bodyPr/>
          <a:lstStyle/>
          <a:p>
            <a:r>
              <a:rPr lang="fr-CA" dirty="0"/>
              <a:t>Recommandation 7</a:t>
            </a:r>
          </a:p>
        </p:txBody>
      </p:sp>
      <p:sp>
        <p:nvSpPr>
          <p:cNvPr id="3" name="Espace réservé du texte 2">
            <a:extLst>
              <a:ext uri="{FF2B5EF4-FFF2-40B4-BE49-F238E27FC236}">
                <a16:creationId xmlns:a16="http://schemas.microsoft.com/office/drawing/2014/main" id="{DA49C3AC-7EBE-1017-A5B9-047C70DBE266}"/>
              </a:ext>
            </a:extLst>
          </p:cNvPr>
          <p:cNvSpPr>
            <a:spLocks noGrp="1"/>
          </p:cNvSpPr>
          <p:nvPr>
            <p:ph type="body" idx="1"/>
          </p:nvPr>
        </p:nvSpPr>
        <p:spPr>
          <a:xfrm>
            <a:off x="623888" y="2863516"/>
            <a:ext cx="7886700" cy="3226135"/>
          </a:xfrm>
        </p:spPr>
        <p:txBody>
          <a:bodyPr>
            <a:normAutofit/>
          </a:bodyPr>
          <a:lstStyle/>
          <a:p>
            <a:r>
              <a:rPr lang="fr-CA" sz="1800" dirty="0">
                <a:effectLst/>
                <a:latin typeface="Arial" panose="020B0604020202020204" pitchFamily="34" charset="0"/>
                <a:ea typeface="Calibri" panose="020F0502020204030204" pitchFamily="34" charset="0"/>
                <a:cs typeface="Arial" panose="020B0604020202020204" pitchFamily="34" charset="0"/>
              </a:rPr>
              <a:t>Le projet actuel porte essentiellement sur l’intégration, la réintégration et le maintien en emploi dans les milieux de travail syndiqués. Néanmoins, </a:t>
            </a:r>
            <a:r>
              <a:rPr lang="fr-CA" sz="1800" b="1" dirty="0">
                <a:effectLst/>
                <a:latin typeface="Arial" panose="020B0604020202020204" pitchFamily="34" charset="0"/>
                <a:ea typeface="Calibri" panose="020F0502020204030204" pitchFamily="34" charset="0"/>
                <a:cs typeface="Arial" panose="020B0604020202020204" pitchFamily="34" charset="0"/>
              </a:rPr>
              <a:t>il ne faudrait pas mettre complètement de côté le deuxième aspect qui est ressorti dans les pratiques recensées, celui de la vie syndicale</a:t>
            </a:r>
            <a:r>
              <a:rPr lang="fr-CA" sz="1800" dirty="0">
                <a:effectLst/>
                <a:latin typeface="Arial" panose="020B0604020202020204" pitchFamily="34" charset="0"/>
                <a:ea typeface="Calibri" panose="020F0502020204030204" pitchFamily="34" charset="0"/>
                <a:cs typeface="Arial" panose="020B0604020202020204" pitchFamily="34" charset="0"/>
              </a:rPr>
              <a:t>, car il participe à l’intégration, la réintégration et le maintien en emploi des membres en situation de handicap.</a:t>
            </a:r>
            <a:endParaRPr lang="fr-CA" sz="1800" dirty="0">
              <a:effectLst/>
              <a:latin typeface="Arial" panose="020B0604020202020204" pitchFamily="34" charset="0"/>
              <a:ea typeface="Calibri" panose="020F0502020204030204" pitchFamily="34" charset="0"/>
              <a:cs typeface="Times New Roman" panose="02020603050405020304" pitchFamily="18" charset="0"/>
            </a:endParaRPr>
          </a:p>
          <a:p>
            <a:endParaRPr lang="fr-CA" dirty="0"/>
          </a:p>
        </p:txBody>
      </p:sp>
      <p:sp>
        <p:nvSpPr>
          <p:cNvPr id="4" name="Espace réservé du numéro de diapositive 3">
            <a:extLst>
              <a:ext uri="{FF2B5EF4-FFF2-40B4-BE49-F238E27FC236}">
                <a16:creationId xmlns:a16="http://schemas.microsoft.com/office/drawing/2014/main" id="{D1EA7EF1-08CA-1038-F79B-6E10E29ECD90}"/>
              </a:ext>
            </a:extLst>
          </p:cNvPr>
          <p:cNvSpPr>
            <a:spLocks noGrp="1"/>
          </p:cNvSpPr>
          <p:nvPr>
            <p:ph type="sldNum" sz="quarter" idx="12"/>
          </p:nvPr>
        </p:nvSpPr>
        <p:spPr/>
        <p:txBody>
          <a:bodyPr/>
          <a:lstStyle/>
          <a:p>
            <a:fld id="{3101B508-B952-414E-AEB1-D48B5C65E2A2}" type="slidenum">
              <a:rPr lang="fr-CA" smtClean="0"/>
              <a:t>18</a:t>
            </a:fld>
            <a:endParaRPr lang="fr-CA"/>
          </a:p>
        </p:txBody>
      </p:sp>
    </p:spTree>
    <p:extLst>
      <p:ext uri="{BB962C8B-B14F-4D97-AF65-F5344CB8AC3E}">
        <p14:creationId xmlns:p14="http://schemas.microsoft.com/office/powerpoint/2010/main" val="699370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91CB77-CD0F-F855-746C-B53A0C8F36BE}"/>
              </a:ext>
            </a:extLst>
          </p:cNvPr>
          <p:cNvSpPr>
            <a:spLocks noGrp="1"/>
          </p:cNvSpPr>
          <p:nvPr>
            <p:ph type="title"/>
          </p:nvPr>
        </p:nvSpPr>
        <p:spPr>
          <a:xfrm>
            <a:off x="623888" y="1709740"/>
            <a:ext cx="7886700" cy="1041482"/>
          </a:xfrm>
        </p:spPr>
        <p:txBody>
          <a:bodyPr/>
          <a:lstStyle/>
          <a:p>
            <a:r>
              <a:rPr lang="fr-CA" dirty="0"/>
              <a:t>Recommandation 8</a:t>
            </a:r>
          </a:p>
        </p:txBody>
      </p:sp>
      <p:sp>
        <p:nvSpPr>
          <p:cNvPr id="3" name="Espace réservé du texte 2">
            <a:extLst>
              <a:ext uri="{FF2B5EF4-FFF2-40B4-BE49-F238E27FC236}">
                <a16:creationId xmlns:a16="http://schemas.microsoft.com/office/drawing/2014/main" id="{69A58D15-52FE-C044-DEA2-512B5EF3C1F3}"/>
              </a:ext>
            </a:extLst>
          </p:cNvPr>
          <p:cNvSpPr>
            <a:spLocks noGrp="1"/>
          </p:cNvSpPr>
          <p:nvPr>
            <p:ph type="body" idx="1"/>
          </p:nvPr>
        </p:nvSpPr>
        <p:spPr>
          <a:xfrm>
            <a:off x="623888" y="2831432"/>
            <a:ext cx="7886700" cy="3258219"/>
          </a:xfrm>
        </p:spPr>
        <p:txBody>
          <a:bodyPr/>
          <a:lstStyle/>
          <a:p>
            <a:r>
              <a:rPr lang="fr-CA" sz="1800" dirty="0">
                <a:effectLst/>
                <a:latin typeface="Arial" panose="020B0604020202020204" pitchFamily="34" charset="0"/>
                <a:ea typeface="Calibri" panose="020F0502020204030204" pitchFamily="34" charset="0"/>
                <a:cs typeface="Arial" panose="020B0604020202020204" pitchFamily="34" charset="0"/>
              </a:rPr>
              <a:t>La phase 2 du projet devrait permettre non seulement </a:t>
            </a:r>
            <a:r>
              <a:rPr lang="fr-CA" sz="1800" b="1" dirty="0">
                <a:effectLst/>
                <a:latin typeface="Arial" panose="020B0604020202020204" pitchFamily="34" charset="0"/>
                <a:ea typeface="Calibri" panose="020F0502020204030204" pitchFamily="34" charset="0"/>
                <a:cs typeface="Arial" panose="020B0604020202020204" pitchFamily="34" charset="0"/>
              </a:rPr>
              <a:t>une meilleure connaissance mutuelle, mais aussi un meilleur maillage entre les SSMO-PH et les syndicats au niveau local.</a:t>
            </a:r>
            <a:r>
              <a:rPr lang="fr-CA" sz="1800" dirty="0">
                <a:effectLst/>
                <a:latin typeface="Arial" panose="020B0604020202020204" pitchFamily="34" charset="0"/>
                <a:ea typeface="Calibri" panose="020F0502020204030204" pitchFamily="34" charset="0"/>
                <a:cs typeface="Arial" panose="020B0604020202020204" pitchFamily="34" charset="0"/>
              </a:rPr>
              <a:t> Encore là, il est essentiel que l’information puisse se rendre dans les sections locales car ce sont elles qui sont en contact direct avec les membres.</a:t>
            </a:r>
            <a:endParaRPr lang="fr-CA" sz="1800" dirty="0">
              <a:effectLst/>
              <a:latin typeface="Arial" panose="020B0604020202020204" pitchFamily="34" charset="0"/>
              <a:ea typeface="Calibri" panose="020F0502020204030204" pitchFamily="34" charset="0"/>
              <a:cs typeface="Times New Roman" panose="02020603050405020304" pitchFamily="18" charset="0"/>
            </a:endParaRPr>
          </a:p>
          <a:p>
            <a:endParaRPr lang="fr-CA" dirty="0"/>
          </a:p>
        </p:txBody>
      </p:sp>
      <p:sp>
        <p:nvSpPr>
          <p:cNvPr id="4" name="Espace réservé du numéro de diapositive 3">
            <a:extLst>
              <a:ext uri="{FF2B5EF4-FFF2-40B4-BE49-F238E27FC236}">
                <a16:creationId xmlns:a16="http://schemas.microsoft.com/office/drawing/2014/main" id="{188649B1-2EDD-4EBD-F4BD-E6CF5C4B6984}"/>
              </a:ext>
            </a:extLst>
          </p:cNvPr>
          <p:cNvSpPr>
            <a:spLocks noGrp="1"/>
          </p:cNvSpPr>
          <p:nvPr>
            <p:ph type="sldNum" sz="quarter" idx="12"/>
          </p:nvPr>
        </p:nvSpPr>
        <p:spPr/>
        <p:txBody>
          <a:bodyPr/>
          <a:lstStyle/>
          <a:p>
            <a:fld id="{3101B508-B952-414E-AEB1-D48B5C65E2A2}" type="slidenum">
              <a:rPr lang="fr-CA" smtClean="0"/>
              <a:t>19</a:t>
            </a:fld>
            <a:endParaRPr lang="fr-CA"/>
          </a:p>
        </p:txBody>
      </p:sp>
    </p:spTree>
    <p:extLst>
      <p:ext uri="{BB962C8B-B14F-4D97-AF65-F5344CB8AC3E}">
        <p14:creationId xmlns:p14="http://schemas.microsoft.com/office/powerpoint/2010/main" val="3270887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39241" cy="6858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20AF01B-D099-4710-BF18-E2832A9B6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32679" cy="6858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p:cNvSpPr>
            <a:spLocks noGrp="1"/>
          </p:cNvSpPr>
          <p:nvPr>
            <p:ph type="title"/>
          </p:nvPr>
        </p:nvSpPr>
        <p:spPr>
          <a:xfrm>
            <a:off x="462669" y="1238250"/>
            <a:ext cx="5252331" cy="4381500"/>
          </a:xfrm>
        </p:spPr>
        <p:txBody>
          <a:bodyPr vert="horz" lIns="91440" tIns="45720" rIns="91440" bIns="45720" rtlCol="0" anchor="ctr">
            <a:normAutofit/>
          </a:bodyPr>
          <a:lstStyle/>
          <a:p>
            <a:r>
              <a:rPr lang="en-US" sz="6300" kern="1200" dirty="0">
                <a:solidFill>
                  <a:schemeClr val="tx1"/>
                </a:solidFill>
                <a:latin typeface="+mj-lt"/>
                <a:ea typeface="+mj-ea"/>
                <a:cs typeface="+mj-cs"/>
              </a:rPr>
              <a:t>Phase 1 – État des </a:t>
            </a:r>
            <a:r>
              <a:rPr lang="en-US" sz="6300" kern="1200" dirty="0" err="1">
                <a:solidFill>
                  <a:schemeClr val="tx1"/>
                </a:solidFill>
                <a:latin typeface="+mj-lt"/>
                <a:ea typeface="+mj-ea"/>
                <a:cs typeface="+mj-cs"/>
              </a:rPr>
              <a:t>lieux</a:t>
            </a:r>
            <a:r>
              <a:rPr lang="en-US" sz="6300" kern="1200" dirty="0">
                <a:solidFill>
                  <a:schemeClr val="tx1"/>
                </a:solidFill>
                <a:latin typeface="+mj-lt"/>
                <a:ea typeface="+mj-ea"/>
                <a:cs typeface="+mj-cs"/>
              </a:rPr>
              <a:t> des pratiques</a:t>
            </a:r>
          </a:p>
        </p:txBody>
      </p:sp>
      <p:sp>
        <p:nvSpPr>
          <p:cNvPr id="3" name="Espace réservé du texte 2"/>
          <p:cNvSpPr>
            <a:spLocks noGrp="1"/>
          </p:cNvSpPr>
          <p:nvPr>
            <p:ph type="body" idx="1"/>
          </p:nvPr>
        </p:nvSpPr>
        <p:spPr>
          <a:xfrm>
            <a:off x="6593681" y="1238250"/>
            <a:ext cx="2250281" cy="4381500"/>
          </a:xfrm>
        </p:spPr>
        <p:txBody>
          <a:bodyPr vert="horz" lIns="91440" tIns="45720" rIns="91440" bIns="45720" rtlCol="0" anchor="ctr">
            <a:normAutofit/>
          </a:bodyPr>
          <a:lstStyle/>
          <a:p>
            <a:r>
              <a:rPr lang="en-US" sz="2000" kern="1200" dirty="0">
                <a:solidFill>
                  <a:schemeClr val="tx1"/>
                </a:solidFill>
                <a:latin typeface="+mn-lt"/>
                <a:ea typeface="+mn-ea"/>
                <a:cs typeface="+mn-cs"/>
              </a:rPr>
              <a:t>« Ce </a:t>
            </a:r>
            <a:r>
              <a:rPr lang="en-US" sz="2000" kern="1200" dirty="0" err="1">
                <a:solidFill>
                  <a:schemeClr val="tx1"/>
                </a:solidFill>
                <a:latin typeface="+mn-lt"/>
                <a:ea typeface="+mn-ea"/>
                <a:cs typeface="+mn-cs"/>
              </a:rPr>
              <a:t>projet</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naît</a:t>
            </a:r>
            <a:r>
              <a:rPr lang="en-US" sz="2000" kern="1200" dirty="0">
                <a:solidFill>
                  <a:schemeClr val="tx1"/>
                </a:solidFill>
                <a:latin typeface="+mn-lt"/>
                <a:ea typeface="+mn-ea"/>
                <a:cs typeface="+mn-cs"/>
              </a:rPr>
              <a:t> de la conviction que les </a:t>
            </a:r>
            <a:r>
              <a:rPr lang="en-US" sz="2000" kern="1200" dirty="0" err="1">
                <a:solidFill>
                  <a:schemeClr val="tx1"/>
                </a:solidFill>
                <a:latin typeface="+mn-lt"/>
                <a:ea typeface="+mn-ea"/>
                <a:cs typeface="+mn-cs"/>
              </a:rPr>
              <a:t>syndicats</a:t>
            </a:r>
            <a:r>
              <a:rPr lang="en-US" sz="2000" kern="1200" dirty="0">
                <a:solidFill>
                  <a:schemeClr val="tx1"/>
                </a:solidFill>
                <a:latin typeface="+mn-lt"/>
                <a:ea typeface="+mn-ea"/>
                <a:cs typeface="+mn-cs"/>
              </a:rPr>
              <a:t>, avec </a:t>
            </a:r>
            <a:r>
              <a:rPr lang="en-US" sz="2000" kern="1200" dirty="0" err="1">
                <a:solidFill>
                  <a:schemeClr val="tx1"/>
                </a:solidFill>
                <a:latin typeface="+mn-lt"/>
                <a:ea typeface="+mn-ea"/>
                <a:cs typeface="+mn-cs"/>
              </a:rPr>
              <a:t>leurs</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valeurs</a:t>
            </a:r>
            <a:r>
              <a:rPr lang="en-US" sz="2000" kern="1200" dirty="0">
                <a:solidFill>
                  <a:schemeClr val="tx1"/>
                </a:solidFill>
                <a:latin typeface="+mn-lt"/>
                <a:ea typeface="+mn-ea"/>
                <a:cs typeface="+mn-cs"/>
              </a:rPr>
              <a:t> et mission de justice </a:t>
            </a:r>
            <a:r>
              <a:rPr lang="en-US" sz="2000" kern="1200" dirty="0" err="1">
                <a:solidFill>
                  <a:schemeClr val="tx1"/>
                </a:solidFill>
                <a:latin typeface="+mn-lt"/>
                <a:ea typeface="+mn-ea"/>
                <a:cs typeface="+mn-cs"/>
              </a:rPr>
              <a:t>sociale</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d’équité</a:t>
            </a:r>
            <a:r>
              <a:rPr lang="en-US" sz="2000" kern="1200" dirty="0">
                <a:solidFill>
                  <a:schemeClr val="tx1"/>
                </a:solidFill>
                <a:latin typeface="+mn-lt"/>
                <a:ea typeface="+mn-ea"/>
                <a:cs typeface="+mn-cs"/>
              </a:rPr>
              <a:t> et de </a:t>
            </a:r>
            <a:r>
              <a:rPr lang="en-US" sz="2000" kern="1200" dirty="0" err="1">
                <a:solidFill>
                  <a:schemeClr val="tx1"/>
                </a:solidFill>
                <a:latin typeface="+mn-lt"/>
                <a:ea typeface="+mn-ea"/>
                <a:cs typeface="+mn-cs"/>
              </a:rPr>
              <a:t>solidarité</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peuvent</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être</a:t>
            </a:r>
            <a:r>
              <a:rPr lang="en-US" sz="2000" kern="1200" dirty="0">
                <a:solidFill>
                  <a:schemeClr val="tx1"/>
                </a:solidFill>
                <a:latin typeface="+mn-lt"/>
                <a:ea typeface="+mn-ea"/>
                <a:cs typeface="+mn-cs"/>
              </a:rPr>
              <a:t> des </a:t>
            </a:r>
            <a:r>
              <a:rPr lang="en-US" sz="2000" kern="1200" dirty="0" err="1">
                <a:solidFill>
                  <a:schemeClr val="tx1"/>
                </a:solidFill>
                <a:latin typeface="+mn-lt"/>
                <a:ea typeface="+mn-ea"/>
                <a:cs typeface="+mn-cs"/>
              </a:rPr>
              <a:t>acteurs</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importants</a:t>
            </a:r>
            <a:r>
              <a:rPr lang="en-US" sz="2000" kern="1200" dirty="0">
                <a:solidFill>
                  <a:schemeClr val="tx1"/>
                </a:solidFill>
                <a:latin typeface="+mn-lt"/>
                <a:ea typeface="+mn-ea"/>
                <a:cs typeface="+mn-cs"/>
              </a:rPr>
              <a:t> dans </a:t>
            </a:r>
            <a:r>
              <a:rPr lang="en-US" sz="2000" kern="1200" dirty="0" err="1">
                <a:solidFill>
                  <a:schemeClr val="tx1"/>
                </a:solidFill>
                <a:latin typeface="+mn-lt"/>
                <a:ea typeface="+mn-ea"/>
                <a:cs typeface="+mn-cs"/>
              </a:rPr>
              <a:t>l’inclusion</a:t>
            </a:r>
            <a:r>
              <a:rPr lang="en-US" sz="2000" kern="1200" dirty="0">
                <a:solidFill>
                  <a:schemeClr val="tx1"/>
                </a:solidFill>
                <a:latin typeface="+mn-lt"/>
                <a:ea typeface="+mn-ea"/>
                <a:cs typeface="+mn-cs"/>
              </a:rPr>
              <a:t> des </a:t>
            </a:r>
            <a:r>
              <a:rPr lang="en-US" sz="2000" kern="1200" dirty="0" err="1">
                <a:solidFill>
                  <a:schemeClr val="tx1"/>
                </a:solidFill>
                <a:latin typeface="+mn-lt"/>
                <a:ea typeface="+mn-ea"/>
                <a:cs typeface="+mn-cs"/>
              </a:rPr>
              <a:t>personnes</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en</a:t>
            </a:r>
            <a:r>
              <a:rPr lang="en-US" sz="2000" kern="1200" dirty="0">
                <a:solidFill>
                  <a:schemeClr val="tx1"/>
                </a:solidFill>
                <a:latin typeface="+mn-lt"/>
                <a:ea typeface="+mn-ea"/>
                <a:cs typeface="+mn-cs"/>
              </a:rPr>
              <a:t> situation de handicap dans les milieux de travail au Québec » </a:t>
            </a:r>
          </a:p>
        </p:txBody>
      </p:sp>
      <p:sp>
        <p:nvSpPr>
          <p:cNvPr id="15" name="Rectangle 14">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27916"/>
            <a:ext cx="96012"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space réservé du numéro de diapositive 3"/>
          <p:cNvSpPr>
            <a:spLocks noGrp="1"/>
          </p:cNvSpPr>
          <p:nvPr>
            <p:ph type="sldNum" sz="quarter" idx="12"/>
          </p:nvPr>
        </p:nvSpPr>
        <p:spPr>
          <a:xfrm>
            <a:off x="6623930" y="6356350"/>
            <a:ext cx="2057400" cy="365125"/>
          </a:xfrm>
        </p:spPr>
        <p:txBody>
          <a:bodyPr vert="horz" lIns="91440" tIns="45720" rIns="91440" bIns="45720" rtlCol="0" anchor="ctr">
            <a:normAutofit/>
          </a:bodyPr>
          <a:lstStyle/>
          <a:p>
            <a:pPr>
              <a:spcAft>
                <a:spcPts val="600"/>
              </a:spcAft>
            </a:pPr>
            <a:fld id="{3101B508-B952-414E-AEB1-D48B5C65E2A2}" type="slidenum">
              <a:rPr lang="en-US">
                <a:solidFill>
                  <a:schemeClr val="tx1">
                    <a:lumMod val="50000"/>
                    <a:lumOff val="50000"/>
                  </a:schemeClr>
                </a:solidFill>
              </a:rPr>
              <a:pPr>
                <a:spcAft>
                  <a:spcPts val="600"/>
                </a:spcAft>
              </a:pPr>
              <a:t>2</a:t>
            </a:fld>
            <a:endParaRPr lang="en-US">
              <a:solidFill>
                <a:schemeClr val="tx1">
                  <a:lumMod val="50000"/>
                  <a:lumOff val="50000"/>
                </a:schemeClr>
              </a:solidFill>
            </a:endParaRPr>
          </a:p>
        </p:txBody>
      </p:sp>
    </p:spTree>
    <p:extLst>
      <p:ext uri="{BB962C8B-B14F-4D97-AF65-F5344CB8AC3E}">
        <p14:creationId xmlns:p14="http://schemas.microsoft.com/office/powerpoint/2010/main" val="1389595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055F95-49B6-6B94-0F68-2BE1765EE775}"/>
              </a:ext>
            </a:extLst>
          </p:cNvPr>
          <p:cNvSpPr>
            <a:spLocks noGrp="1"/>
          </p:cNvSpPr>
          <p:nvPr>
            <p:ph type="title"/>
          </p:nvPr>
        </p:nvSpPr>
        <p:spPr>
          <a:xfrm>
            <a:off x="623888" y="1709739"/>
            <a:ext cx="7886700" cy="742059"/>
          </a:xfrm>
        </p:spPr>
        <p:txBody>
          <a:bodyPr>
            <a:normAutofit fontScale="90000"/>
          </a:bodyPr>
          <a:lstStyle/>
          <a:p>
            <a:r>
              <a:rPr lang="fr-CA" sz="4800" dirty="0"/>
              <a:t>Phase 2 : Former pour outiller</a:t>
            </a:r>
          </a:p>
        </p:txBody>
      </p:sp>
      <p:sp>
        <p:nvSpPr>
          <p:cNvPr id="3" name="Espace réservé du texte 2">
            <a:extLst>
              <a:ext uri="{FF2B5EF4-FFF2-40B4-BE49-F238E27FC236}">
                <a16:creationId xmlns:a16="http://schemas.microsoft.com/office/drawing/2014/main" id="{3B8A77BA-28C6-3C2F-7FC3-114E5AC7426E}"/>
              </a:ext>
            </a:extLst>
          </p:cNvPr>
          <p:cNvSpPr>
            <a:spLocks noGrp="1"/>
          </p:cNvSpPr>
          <p:nvPr>
            <p:ph type="body" idx="1"/>
          </p:nvPr>
        </p:nvSpPr>
        <p:spPr>
          <a:xfrm>
            <a:off x="463114" y="2532185"/>
            <a:ext cx="7886700" cy="3537019"/>
          </a:xfrm>
        </p:spPr>
        <p:txBody>
          <a:bodyPr/>
          <a:lstStyle/>
          <a:p>
            <a:r>
              <a:rPr lang="fr-CA" dirty="0"/>
              <a:t>Pour mettre en œuvre ces recommandations la phase 2 aura comme socle une formation syndicale qui aura comme but de diffuser largement des pratiques </a:t>
            </a:r>
            <a:r>
              <a:rPr lang="fr-CA"/>
              <a:t>déjà existantes.</a:t>
            </a:r>
            <a:endParaRPr lang="fr-CA" dirty="0"/>
          </a:p>
        </p:txBody>
      </p:sp>
      <p:sp>
        <p:nvSpPr>
          <p:cNvPr id="4" name="Espace réservé du numéro de diapositive 3">
            <a:extLst>
              <a:ext uri="{FF2B5EF4-FFF2-40B4-BE49-F238E27FC236}">
                <a16:creationId xmlns:a16="http://schemas.microsoft.com/office/drawing/2014/main" id="{8DF205E3-D53F-E85F-43D9-4B22432FB150}"/>
              </a:ext>
            </a:extLst>
          </p:cNvPr>
          <p:cNvSpPr>
            <a:spLocks noGrp="1"/>
          </p:cNvSpPr>
          <p:nvPr>
            <p:ph type="sldNum" sz="quarter" idx="12"/>
          </p:nvPr>
        </p:nvSpPr>
        <p:spPr/>
        <p:txBody>
          <a:bodyPr/>
          <a:lstStyle/>
          <a:p>
            <a:fld id="{3101B508-B952-414E-AEB1-D48B5C65E2A2}" type="slidenum">
              <a:rPr lang="fr-CA" smtClean="0"/>
              <a:t>20</a:t>
            </a:fld>
            <a:endParaRPr lang="fr-CA"/>
          </a:p>
        </p:txBody>
      </p:sp>
    </p:spTree>
    <p:extLst>
      <p:ext uri="{BB962C8B-B14F-4D97-AF65-F5344CB8AC3E}">
        <p14:creationId xmlns:p14="http://schemas.microsoft.com/office/powerpoint/2010/main" val="1501902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A8B4B5-E7AE-27F8-B0F8-4E609699D8D9}"/>
              </a:ext>
            </a:extLst>
          </p:cNvPr>
          <p:cNvSpPr>
            <a:spLocks noGrp="1"/>
          </p:cNvSpPr>
          <p:nvPr>
            <p:ph type="title"/>
          </p:nvPr>
        </p:nvSpPr>
        <p:spPr>
          <a:xfrm>
            <a:off x="623888" y="136525"/>
            <a:ext cx="7886700" cy="1793875"/>
          </a:xfrm>
        </p:spPr>
        <p:txBody>
          <a:bodyPr>
            <a:normAutofit/>
          </a:bodyPr>
          <a:lstStyle/>
          <a:p>
            <a:r>
              <a:rPr lang="fr-CA" sz="3600" dirty="0">
                <a:solidFill>
                  <a:schemeClr val="accent1"/>
                </a:solidFill>
              </a:rPr>
              <a:t>Le Regroupement des organismes spécialisés pour l’emploi des personnes handicapées</a:t>
            </a:r>
          </a:p>
        </p:txBody>
      </p:sp>
      <p:sp>
        <p:nvSpPr>
          <p:cNvPr id="3" name="Espace réservé du texte 2">
            <a:extLst>
              <a:ext uri="{FF2B5EF4-FFF2-40B4-BE49-F238E27FC236}">
                <a16:creationId xmlns:a16="http://schemas.microsoft.com/office/drawing/2014/main" id="{518ECF2B-1610-95B6-0D15-486238DB69D3}"/>
              </a:ext>
            </a:extLst>
          </p:cNvPr>
          <p:cNvSpPr>
            <a:spLocks noGrp="1"/>
          </p:cNvSpPr>
          <p:nvPr>
            <p:ph type="body" idx="1"/>
          </p:nvPr>
        </p:nvSpPr>
        <p:spPr>
          <a:xfrm>
            <a:off x="623888" y="2143760"/>
            <a:ext cx="7886700" cy="3945892"/>
          </a:xfrm>
        </p:spPr>
        <p:txBody>
          <a:bodyPr>
            <a:normAutofit/>
          </a:bodyPr>
          <a:lstStyle/>
          <a:p>
            <a:pPr marL="342900" indent="-342900">
              <a:buFont typeface="Arial" panose="020B0604020202020204" pitchFamily="34" charset="0"/>
              <a:buChar char="•"/>
            </a:pPr>
            <a:r>
              <a:rPr lang="fr-CA" b="1" dirty="0">
                <a:solidFill>
                  <a:schemeClr val="tx1">
                    <a:lumMod val="50000"/>
                    <a:lumOff val="50000"/>
                  </a:schemeClr>
                </a:solidFill>
              </a:rPr>
              <a:t>Fondé en 2004, le ROSEPH réunit 25 organismes en employabilité dont la mission est l’intégration et le maintien en emploi des personnes en situation de handicap.</a:t>
            </a:r>
          </a:p>
          <a:p>
            <a:pPr marL="342900" indent="-342900">
              <a:buFont typeface="Arial" panose="020B0604020202020204" pitchFamily="34" charset="0"/>
              <a:buChar char="•"/>
            </a:pPr>
            <a:endParaRPr lang="fr-CA" b="1" dirty="0">
              <a:solidFill>
                <a:schemeClr val="tx1">
                  <a:lumMod val="50000"/>
                  <a:lumOff val="50000"/>
                </a:schemeClr>
              </a:solidFill>
            </a:endParaRPr>
          </a:p>
          <a:p>
            <a:pPr marL="342900" indent="-342900">
              <a:buFont typeface="Arial" panose="020B0604020202020204" pitchFamily="34" charset="0"/>
              <a:buChar char="•"/>
            </a:pPr>
            <a:r>
              <a:rPr lang="fr-CA" b="1" dirty="0">
                <a:solidFill>
                  <a:schemeClr val="tx1">
                    <a:lumMod val="50000"/>
                    <a:lumOff val="50000"/>
                  </a:schemeClr>
                </a:solidFill>
              </a:rPr>
              <a:t>Ces organismes présents dans les 17 régions administratives du Québec sont financés par le Ministère du Travail et de l’Emploi et délivrent des services sans frais pour les participants et leurs employeurs.</a:t>
            </a:r>
          </a:p>
          <a:p>
            <a:pPr marL="342900" indent="-342900">
              <a:buFont typeface="Arial" panose="020B0604020202020204" pitchFamily="34" charset="0"/>
              <a:buChar char="•"/>
            </a:pPr>
            <a:endParaRPr lang="fr-CA" b="1" dirty="0">
              <a:solidFill>
                <a:schemeClr val="tx1">
                  <a:lumMod val="50000"/>
                  <a:lumOff val="50000"/>
                </a:schemeClr>
              </a:solidFill>
            </a:endParaRPr>
          </a:p>
          <a:p>
            <a:pPr marL="342900" indent="-342900">
              <a:buFont typeface="Arial" panose="020B0604020202020204" pitchFamily="34" charset="0"/>
              <a:buChar char="•"/>
            </a:pPr>
            <a:r>
              <a:rPr lang="fr-CA" b="1" dirty="0">
                <a:solidFill>
                  <a:schemeClr val="tx1">
                    <a:lumMod val="50000"/>
                    <a:lumOff val="50000"/>
                  </a:schemeClr>
                </a:solidFill>
              </a:rPr>
              <a:t>À chaque année, plus de 10 500 personnes en situation de handicap sont accompagnées.</a:t>
            </a:r>
          </a:p>
          <a:p>
            <a:pPr marL="342900" indent="-342900">
              <a:buFont typeface="Arial" panose="020B0604020202020204" pitchFamily="34" charset="0"/>
              <a:buChar char="•"/>
            </a:pPr>
            <a:endParaRPr lang="fr-CA" b="1" dirty="0">
              <a:solidFill>
                <a:schemeClr val="tx1">
                  <a:lumMod val="50000"/>
                  <a:lumOff val="50000"/>
                </a:schemeClr>
              </a:solidFill>
            </a:endParaRPr>
          </a:p>
          <a:p>
            <a:pPr marL="342900" indent="-342900">
              <a:buFont typeface="Arial" panose="020B0604020202020204" pitchFamily="34" charset="0"/>
              <a:buChar char="•"/>
            </a:pPr>
            <a:endParaRPr lang="fr-CA" b="1" dirty="0">
              <a:solidFill>
                <a:schemeClr val="tx1">
                  <a:lumMod val="50000"/>
                  <a:lumOff val="50000"/>
                </a:schemeClr>
              </a:solidFill>
            </a:endParaRPr>
          </a:p>
          <a:p>
            <a:pPr marL="342900" indent="-342900">
              <a:buFont typeface="Arial" panose="020B0604020202020204" pitchFamily="34" charset="0"/>
              <a:buChar char="•"/>
            </a:pPr>
            <a:endParaRPr lang="fr-CA" b="1" dirty="0">
              <a:solidFill>
                <a:schemeClr val="tx1">
                  <a:lumMod val="50000"/>
                  <a:lumOff val="50000"/>
                </a:schemeClr>
              </a:solidFill>
            </a:endParaRPr>
          </a:p>
          <a:p>
            <a:pPr marL="342900" indent="-342900">
              <a:buFont typeface="Arial" panose="020B0604020202020204" pitchFamily="34" charset="0"/>
              <a:buChar char="•"/>
            </a:pPr>
            <a:endParaRPr lang="fr-CA" b="1" dirty="0">
              <a:solidFill>
                <a:schemeClr val="tx1">
                  <a:lumMod val="50000"/>
                  <a:lumOff val="50000"/>
                </a:schemeClr>
              </a:solidFill>
            </a:endParaRPr>
          </a:p>
          <a:p>
            <a:pPr marL="342900" indent="-342900">
              <a:buFont typeface="Arial" panose="020B0604020202020204" pitchFamily="34" charset="0"/>
              <a:buChar char="•"/>
            </a:pPr>
            <a:endParaRPr lang="fr-CA" b="1" dirty="0">
              <a:solidFill>
                <a:schemeClr val="tx1">
                  <a:lumMod val="50000"/>
                  <a:lumOff val="50000"/>
                </a:schemeClr>
              </a:solidFill>
            </a:endParaRPr>
          </a:p>
          <a:p>
            <a:pPr marL="800100" lvl="1" indent="-342900">
              <a:buFont typeface="Arial" panose="020B0604020202020204" pitchFamily="34" charset="0"/>
              <a:buChar char="•"/>
            </a:pPr>
            <a:endParaRPr lang="fr-CA" dirty="0"/>
          </a:p>
        </p:txBody>
      </p:sp>
      <p:sp>
        <p:nvSpPr>
          <p:cNvPr id="4" name="Espace réservé du numéro de diapositive 3">
            <a:extLst>
              <a:ext uri="{FF2B5EF4-FFF2-40B4-BE49-F238E27FC236}">
                <a16:creationId xmlns:a16="http://schemas.microsoft.com/office/drawing/2014/main" id="{08B38E15-7D49-8095-246B-CEF8D00C2686}"/>
              </a:ext>
            </a:extLst>
          </p:cNvPr>
          <p:cNvSpPr>
            <a:spLocks noGrp="1"/>
          </p:cNvSpPr>
          <p:nvPr>
            <p:ph type="sldNum" sz="quarter" idx="12"/>
          </p:nvPr>
        </p:nvSpPr>
        <p:spPr/>
        <p:txBody>
          <a:bodyPr/>
          <a:lstStyle/>
          <a:p>
            <a:fld id="{3101B508-B952-414E-AEB1-D48B5C65E2A2}" type="slidenum">
              <a:rPr lang="fr-CA" smtClean="0"/>
              <a:t>3</a:t>
            </a:fld>
            <a:endParaRPr lang="fr-CA" dirty="0"/>
          </a:p>
        </p:txBody>
      </p:sp>
    </p:spTree>
    <p:extLst>
      <p:ext uri="{BB962C8B-B14F-4D97-AF65-F5344CB8AC3E}">
        <p14:creationId xmlns:p14="http://schemas.microsoft.com/office/powerpoint/2010/main" val="2991668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61B249-8328-2BE9-5764-5CB4E7C6CA7C}"/>
              </a:ext>
            </a:extLst>
          </p:cNvPr>
          <p:cNvSpPr>
            <a:spLocks noGrp="1"/>
          </p:cNvSpPr>
          <p:nvPr>
            <p:ph type="title"/>
          </p:nvPr>
        </p:nvSpPr>
        <p:spPr>
          <a:xfrm>
            <a:off x="623888" y="284481"/>
            <a:ext cx="7886700" cy="1168399"/>
          </a:xfrm>
        </p:spPr>
        <p:txBody>
          <a:bodyPr>
            <a:normAutofit/>
          </a:bodyPr>
          <a:lstStyle/>
          <a:p>
            <a:r>
              <a:rPr lang="fr-CA" sz="3600" dirty="0">
                <a:solidFill>
                  <a:schemeClr val="accent1"/>
                </a:solidFill>
              </a:rPr>
              <a:t>Plus de 330 conseillers et conseillères en emploi sur le territoire québécois</a:t>
            </a:r>
            <a:endParaRPr lang="fr-CA" sz="3600" dirty="0"/>
          </a:p>
        </p:txBody>
      </p:sp>
      <p:sp>
        <p:nvSpPr>
          <p:cNvPr id="3" name="Espace réservé du texte 2">
            <a:extLst>
              <a:ext uri="{FF2B5EF4-FFF2-40B4-BE49-F238E27FC236}">
                <a16:creationId xmlns:a16="http://schemas.microsoft.com/office/drawing/2014/main" id="{393DC347-0D82-7F4F-C192-C0ECCEB589E0}"/>
              </a:ext>
            </a:extLst>
          </p:cNvPr>
          <p:cNvSpPr>
            <a:spLocks noGrp="1"/>
          </p:cNvSpPr>
          <p:nvPr>
            <p:ph type="body" idx="1"/>
          </p:nvPr>
        </p:nvSpPr>
        <p:spPr>
          <a:xfrm>
            <a:off x="623888" y="2011680"/>
            <a:ext cx="7886700" cy="4077971"/>
          </a:xfrm>
        </p:spPr>
        <p:txBody>
          <a:bodyPr/>
          <a:lstStyle/>
          <a:p>
            <a:pPr marL="342900" indent="-342900">
              <a:buFont typeface="Arial" panose="020B0604020202020204" pitchFamily="34" charset="0"/>
              <a:buChar char="•"/>
            </a:pPr>
            <a:r>
              <a:rPr lang="fr-CA" b="1" dirty="0">
                <a:solidFill>
                  <a:schemeClr val="tx1">
                    <a:lumMod val="50000"/>
                    <a:lumOff val="50000"/>
                  </a:schemeClr>
                </a:solidFill>
              </a:rPr>
              <a:t>maintiennent des partenariats avec des professionnels du réseau de la santé et des services sociaux; </a:t>
            </a:r>
          </a:p>
          <a:p>
            <a:pPr marL="342900" indent="-342900">
              <a:buFont typeface="Arial" panose="020B0604020202020204" pitchFamily="34" charset="0"/>
              <a:buChar char="•"/>
            </a:pPr>
            <a:r>
              <a:rPr lang="fr-CA" b="1" dirty="0">
                <a:solidFill>
                  <a:schemeClr val="tx1">
                    <a:lumMod val="50000"/>
                    <a:lumOff val="50000"/>
                  </a:schemeClr>
                </a:solidFill>
              </a:rPr>
              <a:t>interviennent au bénéfice des personnes qui présentent une déficience au plan physique, intellectuel, un trouble de spectre de l’autisme, un problème de santé mentale;</a:t>
            </a:r>
          </a:p>
          <a:p>
            <a:pPr marL="342900" indent="-342900">
              <a:buFont typeface="Arial" panose="020B0604020202020204" pitchFamily="34" charset="0"/>
              <a:buChar char="•"/>
            </a:pPr>
            <a:r>
              <a:rPr lang="fr-CA" b="1" dirty="0">
                <a:solidFill>
                  <a:schemeClr val="tx1">
                    <a:lumMod val="50000"/>
                    <a:lumOff val="50000"/>
                  </a:schemeClr>
                </a:solidFill>
              </a:rPr>
              <a:t>possèdent une expertise en matière d’évaluation de la situation de handicap;</a:t>
            </a:r>
          </a:p>
          <a:p>
            <a:pPr marL="342900" indent="-342900">
              <a:buFont typeface="Arial" panose="020B0604020202020204" pitchFamily="34" charset="0"/>
              <a:buChar char="•"/>
            </a:pPr>
            <a:r>
              <a:rPr lang="fr-CA" b="1" dirty="0">
                <a:solidFill>
                  <a:schemeClr val="tx1">
                    <a:lumMod val="50000"/>
                    <a:lumOff val="50000"/>
                  </a:schemeClr>
                </a:solidFill>
              </a:rPr>
              <a:t>sont en mesure de valider l’adéquation entre les capacités de travail de la personne handicapée et les exigences de l’emploi et d’orienter la personne vers une cible d’emploi réaliste.</a:t>
            </a:r>
          </a:p>
          <a:p>
            <a:endParaRPr lang="fr-CA" dirty="0"/>
          </a:p>
        </p:txBody>
      </p:sp>
      <p:sp>
        <p:nvSpPr>
          <p:cNvPr id="4" name="Espace réservé du numéro de diapositive 3">
            <a:extLst>
              <a:ext uri="{FF2B5EF4-FFF2-40B4-BE49-F238E27FC236}">
                <a16:creationId xmlns:a16="http://schemas.microsoft.com/office/drawing/2014/main" id="{6EC804F8-6CB9-C6FA-1F67-E8D67B2ED012}"/>
              </a:ext>
            </a:extLst>
          </p:cNvPr>
          <p:cNvSpPr>
            <a:spLocks noGrp="1"/>
          </p:cNvSpPr>
          <p:nvPr>
            <p:ph type="sldNum" sz="quarter" idx="12"/>
          </p:nvPr>
        </p:nvSpPr>
        <p:spPr/>
        <p:txBody>
          <a:bodyPr/>
          <a:lstStyle/>
          <a:p>
            <a:fld id="{3101B508-B952-414E-AEB1-D48B5C65E2A2}" type="slidenum">
              <a:rPr lang="fr-CA" smtClean="0"/>
              <a:t>4</a:t>
            </a:fld>
            <a:endParaRPr lang="fr-CA"/>
          </a:p>
        </p:txBody>
      </p:sp>
    </p:spTree>
    <p:extLst>
      <p:ext uri="{BB962C8B-B14F-4D97-AF65-F5344CB8AC3E}">
        <p14:creationId xmlns:p14="http://schemas.microsoft.com/office/powerpoint/2010/main" val="3058843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E46E63-4A85-813D-5335-7F5C420AC3F7}"/>
              </a:ext>
            </a:extLst>
          </p:cNvPr>
          <p:cNvSpPr>
            <a:spLocks noGrp="1"/>
          </p:cNvSpPr>
          <p:nvPr>
            <p:ph type="title"/>
          </p:nvPr>
        </p:nvSpPr>
        <p:spPr>
          <a:xfrm>
            <a:off x="623888" y="299104"/>
            <a:ext cx="7886700" cy="1500187"/>
          </a:xfrm>
        </p:spPr>
        <p:txBody>
          <a:bodyPr/>
          <a:lstStyle/>
          <a:p>
            <a:r>
              <a:rPr lang="fr-CA" dirty="0">
                <a:solidFill>
                  <a:schemeClr val="accent1"/>
                </a:solidFill>
              </a:rPr>
              <a:t>ROSEPH</a:t>
            </a:r>
            <a:br>
              <a:rPr lang="fr-CA" dirty="0">
                <a:solidFill>
                  <a:schemeClr val="accent1"/>
                </a:solidFill>
              </a:rPr>
            </a:br>
            <a:r>
              <a:rPr lang="fr-CA" sz="3600" dirty="0">
                <a:solidFill>
                  <a:schemeClr val="accent1"/>
                </a:solidFill>
              </a:rPr>
              <a:t>L’intégration et le maintien en emploi</a:t>
            </a:r>
          </a:p>
        </p:txBody>
      </p:sp>
      <p:sp>
        <p:nvSpPr>
          <p:cNvPr id="3" name="Espace réservé du texte 2">
            <a:extLst>
              <a:ext uri="{FF2B5EF4-FFF2-40B4-BE49-F238E27FC236}">
                <a16:creationId xmlns:a16="http://schemas.microsoft.com/office/drawing/2014/main" id="{AD6CBC02-1C31-7D80-DA90-0AEB6763B4E5}"/>
              </a:ext>
            </a:extLst>
          </p:cNvPr>
          <p:cNvSpPr>
            <a:spLocks noGrp="1"/>
          </p:cNvSpPr>
          <p:nvPr>
            <p:ph type="body" idx="1"/>
          </p:nvPr>
        </p:nvSpPr>
        <p:spPr>
          <a:xfrm>
            <a:off x="264921" y="2076628"/>
            <a:ext cx="8571430" cy="3631963"/>
          </a:xfrm>
        </p:spPr>
        <p:txBody>
          <a:bodyPr/>
          <a:lstStyle/>
          <a:p>
            <a:r>
              <a:rPr lang="fr-CA" b="1" dirty="0">
                <a:solidFill>
                  <a:schemeClr val="tx1">
                    <a:lumMod val="50000"/>
                    <a:lumOff val="50000"/>
                  </a:schemeClr>
                </a:solidFill>
              </a:rPr>
              <a:t>Les intervenants et intervenantes des organismes membres du ROSEPH ont accès à des mesures et des leviers d’intervention pour faciliter l’intégration et le maintien en emploi des travailleurs et travailleuses en situation de handicap:</a:t>
            </a:r>
          </a:p>
          <a:p>
            <a:endParaRPr lang="fr-CA" b="1" dirty="0">
              <a:solidFill>
                <a:schemeClr val="tx1">
                  <a:lumMod val="50000"/>
                  <a:lumOff val="50000"/>
                </a:schemeClr>
              </a:solidFill>
            </a:endParaRPr>
          </a:p>
          <a:p>
            <a:pPr marL="800100" lvl="1" indent="-342900">
              <a:buFont typeface="Arial" panose="020B0604020202020204" pitchFamily="34" charset="0"/>
              <a:buChar char="•"/>
            </a:pPr>
            <a:r>
              <a:rPr lang="fr-CA" b="1" dirty="0">
                <a:solidFill>
                  <a:schemeClr val="tx1">
                    <a:lumMod val="50000"/>
                    <a:lumOff val="50000"/>
                  </a:schemeClr>
                </a:solidFill>
              </a:rPr>
              <a:t>Adaptation de postes de travail;</a:t>
            </a:r>
          </a:p>
          <a:p>
            <a:pPr marL="800100" lvl="1" indent="-342900">
              <a:buFont typeface="Arial" panose="020B0604020202020204" pitchFamily="34" charset="0"/>
              <a:buChar char="•"/>
            </a:pPr>
            <a:r>
              <a:rPr lang="fr-CA" b="1" dirty="0">
                <a:solidFill>
                  <a:schemeClr val="tx1">
                    <a:lumMod val="50000"/>
                    <a:lumOff val="50000"/>
                  </a:schemeClr>
                </a:solidFill>
              </a:rPr>
              <a:t>Accès et aménagement des lieux de travail;</a:t>
            </a:r>
          </a:p>
          <a:p>
            <a:pPr marL="800100" lvl="1" indent="-342900">
              <a:buFont typeface="Arial" panose="020B0604020202020204" pitchFamily="34" charset="0"/>
              <a:buChar char="•"/>
            </a:pPr>
            <a:r>
              <a:rPr lang="fr-CA" b="1" dirty="0">
                <a:solidFill>
                  <a:schemeClr val="tx1">
                    <a:lumMod val="50000"/>
                    <a:lumOff val="50000"/>
                  </a:schemeClr>
                </a:solidFill>
              </a:rPr>
              <a:t>Support offert en milieu de travail pour l’apprentissage des tâches;</a:t>
            </a:r>
          </a:p>
          <a:p>
            <a:pPr marL="800100" lvl="1" indent="-342900">
              <a:buFont typeface="Arial" panose="020B0604020202020204" pitchFamily="34" charset="0"/>
              <a:buChar char="•"/>
            </a:pPr>
            <a:r>
              <a:rPr lang="fr-CA" b="1" dirty="0">
                <a:solidFill>
                  <a:schemeClr val="tx1">
                    <a:lumMod val="50000"/>
                    <a:lumOff val="50000"/>
                  </a:schemeClr>
                </a:solidFill>
              </a:rPr>
              <a:t>Support à la communication pour la clientèle sourde et malentendante;</a:t>
            </a:r>
          </a:p>
          <a:p>
            <a:pPr marL="800100" lvl="1" indent="-342900">
              <a:buFont typeface="Arial" panose="020B0604020202020204" pitchFamily="34" charset="0"/>
              <a:buChar char="•"/>
            </a:pPr>
            <a:r>
              <a:rPr lang="fr-CA" b="1" dirty="0">
                <a:solidFill>
                  <a:schemeClr val="tx1">
                    <a:lumMod val="50000"/>
                    <a:lumOff val="50000"/>
                  </a:schemeClr>
                </a:solidFill>
              </a:rPr>
              <a:t>Intervention pour le maintien en emploi.</a:t>
            </a:r>
          </a:p>
          <a:p>
            <a:endParaRPr lang="fr-CA" b="1" dirty="0">
              <a:solidFill>
                <a:schemeClr val="tx1">
                  <a:lumMod val="50000"/>
                  <a:lumOff val="50000"/>
                </a:schemeClr>
              </a:solidFill>
            </a:endParaRPr>
          </a:p>
          <a:p>
            <a:endParaRPr lang="fr-CA" dirty="0"/>
          </a:p>
        </p:txBody>
      </p:sp>
      <p:sp>
        <p:nvSpPr>
          <p:cNvPr id="4" name="Espace réservé du numéro de diapositive 3">
            <a:extLst>
              <a:ext uri="{FF2B5EF4-FFF2-40B4-BE49-F238E27FC236}">
                <a16:creationId xmlns:a16="http://schemas.microsoft.com/office/drawing/2014/main" id="{DDE944D4-7BF0-6E1A-087E-E94C3BF84B55}"/>
              </a:ext>
            </a:extLst>
          </p:cNvPr>
          <p:cNvSpPr>
            <a:spLocks noGrp="1"/>
          </p:cNvSpPr>
          <p:nvPr>
            <p:ph type="sldNum" sz="quarter" idx="12"/>
          </p:nvPr>
        </p:nvSpPr>
        <p:spPr/>
        <p:txBody>
          <a:bodyPr/>
          <a:lstStyle/>
          <a:p>
            <a:fld id="{3101B508-B952-414E-AEB1-D48B5C65E2A2}" type="slidenum">
              <a:rPr lang="fr-CA" smtClean="0"/>
              <a:t>5</a:t>
            </a:fld>
            <a:endParaRPr lang="fr-CA"/>
          </a:p>
        </p:txBody>
      </p:sp>
    </p:spTree>
    <p:extLst>
      <p:ext uri="{BB962C8B-B14F-4D97-AF65-F5344CB8AC3E}">
        <p14:creationId xmlns:p14="http://schemas.microsoft.com/office/powerpoint/2010/main" val="4155562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125BA4-E037-335F-8783-CC77F18C181B}"/>
              </a:ext>
            </a:extLst>
          </p:cNvPr>
          <p:cNvSpPr>
            <a:spLocks noGrp="1"/>
          </p:cNvSpPr>
          <p:nvPr>
            <p:ph type="title"/>
          </p:nvPr>
        </p:nvSpPr>
        <p:spPr>
          <a:xfrm>
            <a:off x="5368883" y="1569696"/>
            <a:ext cx="1953913" cy="45719"/>
          </a:xfrm>
        </p:spPr>
        <p:txBody>
          <a:bodyPr>
            <a:normAutofit fontScale="90000"/>
          </a:bodyPr>
          <a:lstStyle/>
          <a:p>
            <a:endParaRPr lang="fr-CA" dirty="0"/>
          </a:p>
        </p:txBody>
      </p:sp>
      <p:sp>
        <p:nvSpPr>
          <p:cNvPr id="3" name="Espace réservé du texte 2">
            <a:extLst>
              <a:ext uri="{FF2B5EF4-FFF2-40B4-BE49-F238E27FC236}">
                <a16:creationId xmlns:a16="http://schemas.microsoft.com/office/drawing/2014/main" id="{B0A4BFA0-C9EE-FB48-345D-943DFE698D71}"/>
              </a:ext>
            </a:extLst>
          </p:cNvPr>
          <p:cNvSpPr>
            <a:spLocks noGrp="1"/>
          </p:cNvSpPr>
          <p:nvPr>
            <p:ph type="body" idx="1"/>
          </p:nvPr>
        </p:nvSpPr>
        <p:spPr>
          <a:xfrm>
            <a:off x="-1573881" y="6105443"/>
            <a:ext cx="7886700" cy="1500187"/>
          </a:xfrm>
        </p:spPr>
        <p:txBody>
          <a:bodyPr/>
          <a:lstStyle/>
          <a:p>
            <a:endParaRPr lang="fr-CA" dirty="0"/>
          </a:p>
        </p:txBody>
      </p:sp>
      <p:sp>
        <p:nvSpPr>
          <p:cNvPr id="4" name="Espace réservé du numéro de diapositive 3">
            <a:extLst>
              <a:ext uri="{FF2B5EF4-FFF2-40B4-BE49-F238E27FC236}">
                <a16:creationId xmlns:a16="http://schemas.microsoft.com/office/drawing/2014/main" id="{63F921B0-AF8B-83C8-37A4-1012D0128B2D}"/>
              </a:ext>
            </a:extLst>
          </p:cNvPr>
          <p:cNvSpPr>
            <a:spLocks noGrp="1"/>
          </p:cNvSpPr>
          <p:nvPr>
            <p:ph type="sldNum" sz="quarter" idx="12"/>
          </p:nvPr>
        </p:nvSpPr>
        <p:spPr/>
        <p:txBody>
          <a:bodyPr/>
          <a:lstStyle/>
          <a:p>
            <a:fld id="{3101B508-B952-414E-AEB1-D48B5C65E2A2}" type="slidenum">
              <a:rPr lang="fr-CA" smtClean="0"/>
              <a:t>6</a:t>
            </a:fld>
            <a:endParaRPr lang="fr-CA"/>
          </a:p>
        </p:txBody>
      </p:sp>
      <p:pic>
        <p:nvPicPr>
          <p:cNvPr id="1026" name="Picture 2" descr="Syndicats affiliés - FTQ - Fédération des travailleurs et travailleuses ...">
            <a:extLst>
              <a:ext uri="{FF2B5EF4-FFF2-40B4-BE49-F238E27FC236}">
                <a16:creationId xmlns:a16="http://schemas.microsoft.com/office/drawing/2014/main" id="{BB40F71E-8D11-2E3F-FE44-1ECE973441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151" y="5010623"/>
            <a:ext cx="2857500" cy="1171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éseau des Délégués Sociaux - SCFP 3783">
            <a:extLst>
              <a:ext uri="{FF2B5EF4-FFF2-40B4-BE49-F238E27FC236}">
                <a16:creationId xmlns:a16="http://schemas.microsoft.com/office/drawing/2014/main" id="{9E4A3D44-B2BB-BF6E-2151-330F934F7E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1054" y="2874303"/>
            <a:ext cx="1816865" cy="18414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 du SCFP-Québec">
            <a:extLst>
              <a:ext uri="{FF2B5EF4-FFF2-40B4-BE49-F238E27FC236}">
                <a16:creationId xmlns:a16="http://schemas.microsoft.com/office/drawing/2014/main" id="{C416FBB6-11BD-284C-3565-03EC1FCB50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2181" y="1787192"/>
            <a:ext cx="2689413" cy="138953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NIFOR, pas d’entente chez Pratt - Les Ailes du Québec">
            <a:extLst>
              <a:ext uri="{FF2B5EF4-FFF2-40B4-BE49-F238E27FC236}">
                <a16:creationId xmlns:a16="http://schemas.microsoft.com/office/drawing/2014/main" id="{89148203-6837-4B54-5BB7-C62C636E6D1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5343" y="3348499"/>
            <a:ext cx="1992586" cy="112048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yndicats affiliés - FTQ - Fédération des travailleurs et travailleuses ...">
            <a:extLst>
              <a:ext uri="{FF2B5EF4-FFF2-40B4-BE49-F238E27FC236}">
                <a16:creationId xmlns:a16="http://schemas.microsoft.com/office/drawing/2014/main" id="{2C978DF1-FADD-B708-980A-8852656A7B3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0163" y="1757084"/>
            <a:ext cx="1626183" cy="180408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TQ-Construction | Globalabc">
            <a:extLst>
              <a:ext uri="{FF2B5EF4-FFF2-40B4-BE49-F238E27FC236}">
                <a16:creationId xmlns:a16="http://schemas.microsoft.com/office/drawing/2014/main" id="{59FABF62-7AA1-8B0F-E329-28C4F67093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858" y="3579172"/>
            <a:ext cx="1517823" cy="151782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Multimédia - Vers des collectivités durables">
            <a:extLst>
              <a:ext uri="{FF2B5EF4-FFF2-40B4-BE49-F238E27FC236}">
                <a16:creationId xmlns:a16="http://schemas.microsoft.com/office/drawing/2014/main" id="{D0C2653F-D9E7-2E70-CD46-D4D33042896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21575" y="4982059"/>
            <a:ext cx="2602441" cy="53810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Tout savoir sur le Conseil régional FTQ Bas-Saint-Laurent – Gaspésie ...">
            <a:extLst>
              <a:ext uri="{FF2B5EF4-FFF2-40B4-BE49-F238E27FC236}">
                <a16:creationId xmlns:a16="http://schemas.microsoft.com/office/drawing/2014/main" id="{3D5247DD-F7CC-8EB2-0ED1-0AD65C161C7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18632" y="4889852"/>
            <a:ext cx="1816865" cy="90622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Tout savoir sur le Conseil régional FTQ Estrie - Fédération des ...">
            <a:extLst>
              <a:ext uri="{FF2B5EF4-FFF2-40B4-BE49-F238E27FC236}">
                <a16:creationId xmlns:a16="http://schemas.microsoft.com/office/drawing/2014/main" id="{8B610DF9-024C-7071-B346-AAF184AA73D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84953" y="1735623"/>
            <a:ext cx="1646234" cy="96459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out savoir sur le Conseil régional FTQ Mauricie et Centre-du-Québec ...">
            <a:extLst>
              <a:ext uri="{FF2B5EF4-FFF2-40B4-BE49-F238E27FC236}">
                <a16:creationId xmlns:a16="http://schemas.microsoft.com/office/drawing/2014/main" id="{1EDAD116-ECB8-40E5-B743-74480EEB768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55097" y="3407189"/>
            <a:ext cx="1817530" cy="122841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Les Métallos de plusieurs secteurs se rencontrent à Sorel-Tracy pour ...">
            <a:extLst>
              <a:ext uri="{FF2B5EF4-FFF2-40B4-BE49-F238E27FC236}">
                <a16:creationId xmlns:a16="http://schemas.microsoft.com/office/drawing/2014/main" id="{B7EBF377-3690-ED08-3671-B01A67A11A9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2960" y="183252"/>
            <a:ext cx="2374859" cy="148428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Syndicats affiliés - FTQ - Fédération des travailleurs et travailleuses ...">
            <a:extLst>
              <a:ext uri="{FF2B5EF4-FFF2-40B4-BE49-F238E27FC236}">
                <a16:creationId xmlns:a16="http://schemas.microsoft.com/office/drawing/2014/main" id="{8C1DA18D-40AE-C210-5467-B469794B1DE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80378" y="534081"/>
            <a:ext cx="2065790" cy="922719"/>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Réforme de l’assurance-emploi - FTQ - Saguenay-Lac-Saint-Jean ...">
            <a:extLst>
              <a:ext uri="{FF2B5EF4-FFF2-40B4-BE49-F238E27FC236}">
                <a16:creationId xmlns:a16="http://schemas.microsoft.com/office/drawing/2014/main" id="{83FEBEF1-35D4-F764-608C-FD0E91C99E4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50673" y="3035827"/>
            <a:ext cx="1961842" cy="1302257"/>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PLANCHER WICKAM - CONFIANCE RENOUVELÉE ENVERS L'UES 800 | UES800">
            <a:extLst>
              <a:ext uri="{FF2B5EF4-FFF2-40B4-BE49-F238E27FC236}">
                <a16:creationId xmlns:a16="http://schemas.microsoft.com/office/drawing/2014/main" id="{9DB3D32A-BAD4-3E46-7CB8-D2E10240E756}"/>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707349" y="238886"/>
            <a:ext cx="2927007" cy="1088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894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3" name="Group 12">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9356" y="1"/>
            <a:ext cx="3196506" cy="2602764"/>
            <a:chOff x="6867015" y="-1"/>
            <a:chExt cx="5324985" cy="3251912"/>
          </a:xfrm>
          <a:solidFill>
            <a:schemeClr val="accent5">
              <a:alpha val="5000"/>
            </a:schemeClr>
          </a:solidFill>
        </p:grpSpPr>
        <p:sp>
          <p:nvSpPr>
            <p:cNvPr id="14" name="Freeform: Shape 13">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20746" y="62352"/>
            <a:ext cx="4521523" cy="6795648"/>
            <a:chOff x="6160995" y="62352"/>
            <a:chExt cx="6028697" cy="6795648"/>
          </a:xfrm>
        </p:grpSpPr>
        <p:sp>
          <p:nvSpPr>
            <p:cNvPr id="20" name="Freeform: Shape 19">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re 1">
            <a:extLst>
              <a:ext uri="{FF2B5EF4-FFF2-40B4-BE49-F238E27FC236}">
                <a16:creationId xmlns:a16="http://schemas.microsoft.com/office/drawing/2014/main" id="{4964832A-3A42-19A6-041C-80D462E1BCEF}"/>
              </a:ext>
            </a:extLst>
          </p:cNvPr>
          <p:cNvSpPr>
            <a:spLocks noGrp="1"/>
          </p:cNvSpPr>
          <p:nvPr>
            <p:ph type="title"/>
          </p:nvPr>
        </p:nvSpPr>
        <p:spPr>
          <a:xfrm>
            <a:off x="603504" y="1055098"/>
            <a:ext cx="4320539" cy="4747805"/>
          </a:xfrm>
        </p:spPr>
        <p:txBody>
          <a:bodyPr vert="horz" lIns="91440" tIns="45720" rIns="91440" bIns="45720" rtlCol="0" anchor="ctr">
            <a:normAutofit/>
          </a:bodyPr>
          <a:lstStyle/>
          <a:p>
            <a:r>
              <a:rPr lang="en-US" sz="3500" kern="1200" dirty="0">
                <a:solidFill>
                  <a:schemeClr val="tx2"/>
                </a:solidFill>
                <a:latin typeface="+mj-lt"/>
                <a:ea typeface="+mj-ea"/>
                <a:cs typeface="+mj-cs"/>
              </a:rPr>
              <a:t>15 pratiques</a:t>
            </a:r>
          </a:p>
        </p:txBody>
      </p:sp>
      <p:sp>
        <p:nvSpPr>
          <p:cNvPr id="3" name="Espace réservé du texte 2">
            <a:extLst>
              <a:ext uri="{FF2B5EF4-FFF2-40B4-BE49-F238E27FC236}">
                <a16:creationId xmlns:a16="http://schemas.microsoft.com/office/drawing/2014/main" id="{F4202DA1-DCB5-4702-FCF1-175AA000218D}"/>
              </a:ext>
            </a:extLst>
          </p:cNvPr>
          <p:cNvSpPr>
            <a:spLocks noGrp="1"/>
          </p:cNvSpPr>
          <p:nvPr>
            <p:ph type="body" idx="1"/>
          </p:nvPr>
        </p:nvSpPr>
        <p:spPr>
          <a:xfrm>
            <a:off x="6256767" y="1638300"/>
            <a:ext cx="2497899" cy="3581400"/>
          </a:xfrm>
        </p:spPr>
        <p:txBody>
          <a:bodyPr vert="horz" lIns="91440" tIns="45720" rIns="91440" bIns="45720" rtlCol="0" anchor="ctr">
            <a:normAutofit/>
          </a:bodyPr>
          <a:lstStyle/>
          <a:p>
            <a:r>
              <a:rPr lang="en-US" sz="2400" kern="1200" dirty="0">
                <a:solidFill>
                  <a:schemeClr val="tx2"/>
                </a:solidFill>
                <a:latin typeface="+mn-lt"/>
                <a:ea typeface="+mn-ea"/>
                <a:cs typeface="+mn-cs"/>
              </a:rPr>
              <a:t>« La </a:t>
            </a:r>
            <a:r>
              <a:rPr lang="en-US" sz="2400" kern="1200" dirty="0" err="1">
                <a:solidFill>
                  <a:schemeClr val="tx2"/>
                </a:solidFill>
                <a:latin typeface="+mn-lt"/>
                <a:ea typeface="+mn-ea"/>
                <a:cs typeface="+mn-cs"/>
              </a:rPr>
              <a:t>clé</a:t>
            </a:r>
            <a:r>
              <a:rPr lang="en-US" sz="2400" kern="1200" dirty="0">
                <a:solidFill>
                  <a:schemeClr val="tx2"/>
                </a:solidFill>
                <a:latin typeface="+mn-lt"/>
                <a:ea typeface="+mn-ea"/>
                <a:cs typeface="+mn-cs"/>
              </a:rPr>
              <a:t> du succès, la </a:t>
            </a:r>
            <a:r>
              <a:rPr lang="en-US" sz="2400" kern="1200" dirty="0" err="1">
                <a:solidFill>
                  <a:schemeClr val="tx2"/>
                </a:solidFill>
                <a:latin typeface="+mn-lt"/>
                <a:ea typeface="+mn-ea"/>
                <a:cs typeface="+mn-cs"/>
              </a:rPr>
              <a:t>meilleure</a:t>
            </a:r>
            <a:r>
              <a:rPr lang="en-US" sz="2400" kern="1200" dirty="0">
                <a:solidFill>
                  <a:schemeClr val="tx2"/>
                </a:solidFill>
                <a:latin typeface="+mn-lt"/>
                <a:ea typeface="+mn-ea"/>
                <a:cs typeface="+mn-cs"/>
              </a:rPr>
              <a:t> façon </a:t>
            </a:r>
            <a:r>
              <a:rPr lang="en-US" sz="2400" kern="1200" dirty="0" err="1">
                <a:solidFill>
                  <a:schemeClr val="tx2"/>
                </a:solidFill>
                <a:latin typeface="+mn-lt"/>
                <a:ea typeface="+mn-ea"/>
                <a:cs typeface="+mn-cs"/>
              </a:rPr>
              <a:t>d’assurer</a:t>
            </a:r>
            <a:r>
              <a:rPr lang="en-US" sz="2400" kern="1200" dirty="0">
                <a:solidFill>
                  <a:schemeClr val="tx2"/>
                </a:solidFill>
                <a:latin typeface="+mn-lt"/>
                <a:ea typeface="+mn-ea"/>
                <a:cs typeface="+mn-cs"/>
              </a:rPr>
              <a:t> la participation et </a:t>
            </a:r>
            <a:r>
              <a:rPr lang="en-US" sz="2400" kern="1200" dirty="0" err="1">
                <a:solidFill>
                  <a:schemeClr val="tx2"/>
                </a:solidFill>
                <a:latin typeface="+mn-lt"/>
                <a:ea typeface="+mn-ea"/>
                <a:cs typeface="+mn-cs"/>
              </a:rPr>
              <a:t>l’intégration</a:t>
            </a:r>
            <a:r>
              <a:rPr lang="en-US" sz="2400" kern="1200" dirty="0">
                <a:solidFill>
                  <a:schemeClr val="tx2"/>
                </a:solidFill>
                <a:latin typeface="+mn-lt"/>
                <a:ea typeface="+mn-ea"/>
                <a:cs typeface="+mn-cs"/>
              </a:rPr>
              <a:t> des </a:t>
            </a:r>
            <a:r>
              <a:rPr lang="en-US" sz="2400" kern="1200" dirty="0" err="1">
                <a:solidFill>
                  <a:schemeClr val="tx2"/>
                </a:solidFill>
                <a:latin typeface="+mn-lt"/>
                <a:ea typeface="+mn-ea"/>
                <a:cs typeface="+mn-cs"/>
              </a:rPr>
              <a:t>travailleurs</a:t>
            </a:r>
            <a:r>
              <a:rPr lang="en-US" sz="2400" kern="1200" dirty="0">
                <a:solidFill>
                  <a:schemeClr val="tx2"/>
                </a:solidFill>
                <a:latin typeface="+mn-lt"/>
                <a:ea typeface="+mn-ea"/>
                <a:cs typeface="+mn-cs"/>
              </a:rPr>
              <a:t> </a:t>
            </a:r>
            <a:r>
              <a:rPr lang="en-US" sz="2400" kern="1200" dirty="0" err="1">
                <a:solidFill>
                  <a:schemeClr val="tx2"/>
                </a:solidFill>
                <a:latin typeface="+mn-lt"/>
                <a:ea typeface="+mn-ea"/>
                <a:cs typeface="+mn-cs"/>
              </a:rPr>
              <a:t>ayant</a:t>
            </a:r>
            <a:r>
              <a:rPr lang="en-US" sz="2400" kern="1200" dirty="0">
                <a:solidFill>
                  <a:schemeClr val="tx2"/>
                </a:solidFill>
                <a:latin typeface="+mn-lt"/>
                <a:ea typeface="+mn-ea"/>
                <a:cs typeface="+mn-cs"/>
              </a:rPr>
              <a:t> un handicap </a:t>
            </a:r>
            <a:r>
              <a:rPr lang="en-US" sz="2400" kern="1200" dirty="0" err="1">
                <a:solidFill>
                  <a:schemeClr val="tx2"/>
                </a:solidFill>
                <a:latin typeface="+mn-lt"/>
                <a:ea typeface="+mn-ea"/>
                <a:cs typeface="+mn-cs"/>
              </a:rPr>
              <a:t>est</a:t>
            </a:r>
            <a:r>
              <a:rPr lang="en-US" sz="2400" kern="1200" dirty="0">
                <a:solidFill>
                  <a:schemeClr val="tx2"/>
                </a:solidFill>
                <a:latin typeface="+mn-lt"/>
                <a:ea typeface="+mn-ea"/>
                <a:cs typeface="+mn-cs"/>
              </a:rPr>
              <a:t> la communication »</a:t>
            </a:r>
          </a:p>
        </p:txBody>
      </p:sp>
      <p:sp>
        <p:nvSpPr>
          <p:cNvPr id="4" name="Espace réservé du numéro de diapositive 3">
            <a:extLst>
              <a:ext uri="{FF2B5EF4-FFF2-40B4-BE49-F238E27FC236}">
                <a16:creationId xmlns:a16="http://schemas.microsoft.com/office/drawing/2014/main" id="{7057E0A5-04D2-936C-1E89-396214C2BCC0}"/>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3101B508-B952-414E-AEB1-D48B5C65E2A2}" type="slidenum">
              <a:rPr lang="en-US" smtClean="0"/>
              <a:pPr>
                <a:spcAft>
                  <a:spcPts val="600"/>
                </a:spcAft>
              </a:pPr>
              <a:t>7</a:t>
            </a:fld>
            <a:endParaRPr lang="en-US"/>
          </a:p>
        </p:txBody>
      </p:sp>
    </p:spTree>
    <p:extLst>
      <p:ext uri="{BB962C8B-B14F-4D97-AF65-F5344CB8AC3E}">
        <p14:creationId xmlns:p14="http://schemas.microsoft.com/office/powerpoint/2010/main" val="3007700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A85F9A-8D3D-8E4D-2965-262BFEBD3AFE}"/>
              </a:ext>
            </a:extLst>
          </p:cNvPr>
          <p:cNvSpPr>
            <a:spLocks noGrp="1"/>
          </p:cNvSpPr>
          <p:nvPr>
            <p:ph type="title"/>
          </p:nvPr>
        </p:nvSpPr>
        <p:spPr>
          <a:xfrm>
            <a:off x="623888" y="1709739"/>
            <a:ext cx="7886700" cy="842542"/>
          </a:xfrm>
        </p:spPr>
        <p:txBody>
          <a:bodyPr>
            <a:normAutofit fontScale="90000"/>
          </a:bodyPr>
          <a:lstStyle/>
          <a:p>
            <a:r>
              <a:rPr lang="fr-CA" dirty="0"/>
              <a:t>Fiche de pratique FTQ-12</a:t>
            </a:r>
          </a:p>
        </p:txBody>
      </p:sp>
      <p:sp>
        <p:nvSpPr>
          <p:cNvPr id="3" name="Espace réservé du texte 2">
            <a:extLst>
              <a:ext uri="{FF2B5EF4-FFF2-40B4-BE49-F238E27FC236}">
                <a16:creationId xmlns:a16="http://schemas.microsoft.com/office/drawing/2014/main" id="{31075916-5151-42BA-0B03-80CE1DD8E115}"/>
              </a:ext>
            </a:extLst>
          </p:cNvPr>
          <p:cNvSpPr>
            <a:spLocks noGrp="1"/>
          </p:cNvSpPr>
          <p:nvPr>
            <p:ph type="body" idx="1"/>
          </p:nvPr>
        </p:nvSpPr>
        <p:spPr>
          <a:xfrm>
            <a:off x="623888" y="2552282"/>
            <a:ext cx="7886700" cy="3537370"/>
          </a:xfrm>
        </p:spPr>
        <p:txBody>
          <a:bodyPr/>
          <a:lstStyle/>
          <a:p>
            <a:r>
              <a:rPr lang="fr-CA" dirty="0"/>
              <a:t>« Lors de l’accueil (intégration) de travailleuses et travailleurs en situation de handicap, le syndicat  local (ou l’unité syndicale) devrait tout de suite faire le lien avec le comité santé sécurité du travail. Le but de cette pratique est de faire en sorte que le milieu de travail soit plus sécuritaire pour les personnes en situation de handicap qui sont nouvellement embauchées. »</a:t>
            </a:r>
          </a:p>
        </p:txBody>
      </p:sp>
      <p:sp>
        <p:nvSpPr>
          <p:cNvPr id="4" name="Espace réservé du numéro de diapositive 3">
            <a:extLst>
              <a:ext uri="{FF2B5EF4-FFF2-40B4-BE49-F238E27FC236}">
                <a16:creationId xmlns:a16="http://schemas.microsoft.com/office/drawing/2014/main" id="{1411901A-A76D-2EF2-6E28-F483D88B2AD8}"/>
              </a:ext>
            </a:extLst>
          </p:cNvPr>
          <p:cNvSpPr>
            <a:spLocks noGrp="1"/>
          </p:cNvSpPr>
          <p:nvPr>
            <p:ph type="sldNum" sz="quarter" idx="12"/>
          </p:nvPr>
        </p:nvSpPr>
        <p:spPr/>
        <p:txBody>
          <a:bodyPr/>
          <a:lstStyle/>
          <a:p>
            <a:fld id="{3101B508-B952-414E-AEB1-D48B5C65E2A2}" type="slidenum">
              <a:rPr lang="fr-CA" smtClean="0"/>
              <a:t>8</a:t>
            </a:fld>
            <a:endParaRPr lang="fr-CA"/>
          </a:p>
        </p:txBody>
      </p:sp>
    </p:spTree>
    <p:extLst>
      <p:ext uri="{BB962C8B-B14F-4D97-AF65-F5344CB8AC3E}">
        <p14:creationId xmlns:p14="http://schemas.microsoft.com/office/powerpoint/2010/main" val="405824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E9F657-3AFD-01A7-2E1D-62A74C725BBB}"/>
              </a:ext>
            </a:extLst>
          </p:cNvPr>
          <p:cNvSpPr>
            <a:spLocks noGrp="1"/>
          </p:cNvSpPr>
          <p:nvPr>
            <p:ph type="title"/>
          </p:nvPr>
        </p:nvSpPr>
        <p:spPr>
          <a:xfrm>
            <a:off x="623888" y="1709739"/>
            <a:ext cx="7886700" cy="1043509"/>
          </a:xfrm>
        </p:spPr>
        <p:txBody>
          <a:bodyPr/>
          <a:lstStyle/>
          <a:p>
            <a:r>
              <a:rPr lang="fr-CA" dirty="0"/>
              <a:t>Des constats :</a:t>
            </a:r>
          </a:p>
        </p:txBody>
      </p:sp>
      <p:sp>
        <p:nvSpPr>
          <p:cNvPr id="3" name="Espace réservé du texte 2">
            <a:extLst>
              <a:ext uri="{FF2B5EF4-FFF2-40B4-BE49-F238E27FC236}">
                <a16:creationId xmlns:a16="http://schemas.microsoft.com/office/drawing/2014/main" id="{F499FA36-B9F9-847A-073E-2C6400FC2374}"/>
              </a:ext>
            </a:extLst>
          </p:cNvPr>
          <p:cNvSpPr>
            <a:spLocks noGrp="1"/>
          </p:cNvSpPr>
          <p:nvPr>
            <p:ph type="body" idx="1"/>
          </p:nvPr>
        </p:nvSpPr>
        <p:spPr>
          <a:xfrm>
            <a:off x="623888" y="2753248"/>
            <a:ext cx="7886700" cy="3336403"/>
          </a:xfrm>
        </p:spPr>
        <p:txBody>
          <a:bodyPr>
            <a:normAutofit lnSpcReduction="10000"/>
          </a:bodyPr>
          <a:lstStyle/>
          <a:p>
            <a:r>
              <a:rPr lang="fr-CA" dirty="0"/>
              <a:t>Les responsables SST des syndicats peuvent jouer un rôle clé dans l’intégration, la réintégration et le maintien en emploi des travailleuses et travailleurs en situation de handicap.</a:t>
            </a:r>
          </a:p>
          <a:p>
            <a:endParaRPr lang="fr-CA" dirty="0"/>
          </a:p>
          <a:p>
            <a:r>
              <a:rPr lang="fr-CA" dirty="0"/>
              <a:t> Il existe déjà des guides de pratiques et d’autres outils, mais se rendent-ils dans les sections locales? Sont-ils appliqué?</a:t>
            </a:r>
          </a:p>
          <a:p>
            <a:endParaRPr lang="fr-CA" dirty="0"/>
          </a:p>
          <a:p>
            <a:r>
              <a:rPr lang="fr-CA" dirty="0"/>
              <a:t>Méconnaissance de l’apport que les SSMO-PH peuvent avoir dans l’accompagnement des syndicats dans l’intégration, la réintégration et le maintien en emploi des personnes en situation de handicap.</a:t>
            </a:r>
          </a:p>
        </p:txBody>
      </p:sp>
      <p:sp>
        <p:nvSpPr>
          <p:cNvPr id="4" name="Espace réservé du numéro de diapositive 3">
            <a:extLst>
              <a:ext uri="{FF2B5EF4-FFF2-40B4-BE49-F238E27FC236}">
                <a16:creationId xmlns:a16="http://schemas.microsoft.com/office/drawing/2014/main" id="{086C1A02-C0C0-670E-5837-90DF94C0EADD}"/>
              </a:ext>
            </a:extLst>
          </p:cNvPr>
          <p:cNvSpPr>
            <a:spLocks noGrp="1"/>
          </p:cNvSpPr>
          <p:nvPr>
            <p:ph type="sldNum" sz="quarter" idx="12"/>
          </p:nvPr>
        </p:nvSpPr>
        <p:spPr/>
        <p:txBody>
          <a:bodyPr/>
          <a:lstStyle/>
          <a:p>
            <a:fld id="{3101B508-B952-414E-AEB1-D48B5C65E2A2}" type="slidenum">
              <a:rPr lang="fr-CA" smtClean="0"/>
              <a:t>9</a:t>
            </a:fld>
            <a:endParaRPr lang="fr-CA"/>
          </a:p>
        </p:txBody>
      </p:sp>
    </p:spTree>
    <p:extLst>
      <p:ext uri="{BB962C8B-B14F-4D97-AF65-F5344CB8AC3E}">
        <p14:creationId xmlns:p14="http://schemas.microsoft.com/office/powerpoint/2010/main" val="3875291289"/>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28ecdfc-feb3-41f5-9279-16334592ce7e">
      <Terms xmlns="http://schemas.microsoft.com/office/infopath/2007/PartnerControls"/>
    </lcf76f155ced4ddcb4097134ff3c332f>
    <TaxCatchAll xmlns="e962ce49-1c04-4940-ad37-e4719ce4a0e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DD08A7390EBC143B5C67425005B7E94" ma:contentTypeVersion="15" ma:contentTypeDescription="Crée un document." ma:contentTypeScope="" ma:versionID="6ba73337699602635512bbdfd4a88c4b">
  <xsd:schema xmlns:xsd="http://www.w3.org/2001/XMLSchema" xmlns:xs="http://www.w3.org/2001/XMLSchema" xmlns:p="http://schemas.microsoft.com/office/2006/metadata/properties" xmlns:ns2="e28ecdfc-feb3-41f5-9279-16334592ce7e" xmlns:ns3="e962ce49-1c04-4940-ad37-e4719ce4a0ef" targetNamespace="http://schemas.microsoft.com/office/2006/metadata/properties" ma:root="true" ma:fieldsID="bae76633e7ee24d16a10a2811ce4eee3" ns2:_="" ns3:_="">
    <xsd:import namespace="e28ecdfc-feb3-41f5-9279-16334592ce7e"/>
    <xsd:import namespace="e962ce49-1c04-4940-ad37-e4719ce4a0e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8ecdfc-feb3-41f5-9279-16334592ce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f78e2543-12fc-43eb-810b-32d4cf0f4ed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62ce49-1c04-4940-ad37-e4719ce4a0ef"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2b36ec2e-b89f-4fbe-8dd4-83110fdfe992}" ma:internalName="TaxCatchAll" ma:showField="CatchAllData" ma:web="e962ce49-1c04-4940-ad37-e4719ce4a0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2CB7B5-5B82-4316-849C-4DF26FDFAD63}">
  <ds:schemaRefs>
    <ds:schemaRef ds:uri="http://schemas.microsoft.com/sharepoint/v3/contenttype/forms"/>
  </ds:schemaRefs>
</ds:datastoreItem>
</file>

<file path=customXml/itemProps2.xml><?xml version="1.0" encoding="utf-8"?>
<ds:datastoreItem xmlns:ds="http://schemas.openxmlformats.org/officeDocument/2006/customXml" ds:itemID="{76141394-28CB-42D1-9586-F1C34AB19F3C}">
  <ds:schemaRefs>
    <ds:schemaRef ds:uri="e28ecdfc-feb3-41f5-9279-16334592ce7e"/>
    <ds:schemaRef ds:uri="http://www.w3.org/XML/1998/namespace"/>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e962ce49-1c04-4940-ad37-e4719ce4a0ef"/>
    <ds:schemaRef ds:uri="http://purl.org/dc/dcmitype/"/>
  </ds:schemaRefs>
</ds:datastoreItem>
</file>

<file path=customXml/itemProps3.xml><?xml version="1.0" encoding="utf-8"?>
<ds:datastoreItem xmlns:ds="http://schemas.openxmlformats.org/officeDocument/2006/customXml" ds:itemID="{4B535EEF-60E5-4D3E-80E9-44D21F3FEA52}"/>
</file>

<file path=docProps/app.xml><?xml version="1.0" encoding="utf-8"?>
<Properties xmlns="http://schemas.openxmlformats.org/officeDocument/2006/extended-properties" xmlns:vt="http://schemas.openxmlformats.org/officeDocument/2006/docPropsVTypes">
  <Template/>
  <TotalTime>2263</TotalTime>
  <Words>1249</Words>
  <Application>Microsoft Office PowerPoint</Application>
  <PresentationFormat>Affichage à l'écran (4:3)</PresentationFormat>
  <Paragraphs>89</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20</vt:i4>
      </vt:variant>
    </vt:vector>
  </HeadingPairs>
  <TitlesOfParts>
    <vt:vector size="26" baseType="lpstr">
      <vt:lpstr>Arial</vt:lpstr>
      <vt:lpstr>Calibri</vt:lpstr>
      <vt:lpstr>Calibri Light</vt:lpstr>
      <vt:lpstr>Symbol</vt:lpstr>
      <vt:lpstr>Wingdings</vt:lpstr>
      <vt:lpstr>Thème Office</vt:lpstr>
      <vt:lpstr>Projet – Accompagnement des syndicats en matière d’intégration, de réintégration et de maintien en emploi des personnes handicapées</vt:lpstr>
      <vt:lpstr>Phase 1 – État des lieux des pratiques</vt:lpstr>
      <vt:lpstr>Le Regroupement des organismes spécialisés pour l’emploi des personnes handicapées</vt:lpstr>
      <vt:lpstr>Plus de 330 conseillers et conseillères en emploi sur le territoire québécois</vt:lpstr>
      <vt:lpstr>ROSEPH L’intégration et le maintien en emploi</vt:lpstr>
      <vt:lpstr>Présentation PowerPoint</vt:lpstr>
      <vt:lpstr>15 pratiques</vt:lpstr>
      <vt:lpstr>Fiche de pratique FTQ-12</vt:lpstr>
      <vt:lpstr>Des constats :</vt:lpstr>
      <vt:lpstr>FTQ – ROSEPH  des exemples de collaborations</vt:lpstr>
      <vt:lpstr>94% des répondants du ROSEPH voient la pertinence de collaborer avec les syndicats</vt:lpstr>
      <vt:lpstr>Recommandation 1</vt:lpstr>
      <vt:lpstr>Recommandation 2</vt:lpstr>
      <vt:lpstr>Recommandation 3</vt:lpstr>
      <vt:lpstr>Recommandation 4</vt:lpstr>
      <vt:lpstr>Recommandation 5</vt:lpstr>
      <vt:lpstr>Recommandation 6</vt:lpstr>
      <vt:lpstr>Recommandation 7</vt:lpstr>
      <vt:lpstr>Recommandation 8</vt:lpstr>
      <vt:lpstr>Phase 2 : Former pour outiller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VEILLETTE, CATHERINE</dc:creator>
  <cp:lastModifiedBy>BAZIN, JOSÉ</cp:lastModifiedBy>
  <cp:revision>141</cp:revision>
  <cp:lastPrinted>2023-10-10T13:02:48Z</cp:lastPrinted>
  <dcterms:created xsi:type="dcterms:W3CDTF">2017-02-17T19:59:07Z</dcterms:created>
  <dcterms:modified xsi:type="dcterms:W3CDTF">2023-10-10T20:08:36Z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0x0101008DD08A7390EBC143B5C67425005B7E94</vt:lpwstr>
  </property>
  <property fmtid="{D5CDD505-2E9C-101B-9397-08002B2CF9AE}" pid="3" name="Order">
    <vt:r8>27600</vt:r8>
  </property>
</Properties>
</file>