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2.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3.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4.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5.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6.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7.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8.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9.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10.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charts/chart11.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harts/chart12.xml" ContentType="application/vnd.openxmlformats-officedocument.drawingml.chart+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13.xml" ContentType="application/vnd.openxmlformats-officedocument.drawingml.char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14.xml" ContentType="application/vnd.openxmlformats-officedocument.drawingml.chart+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15.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16.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charts/chart17.xml" ContentType="application/vnd.openxmlformats-officedocument.drawingml.chart+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charts/chart18.xml" ContentType="application/vnd.openxmlformats-officedocument.drawingml.chart+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charts/chart19.xml" ContentType="application/vnd.openxmlformats-officedocument.drawingml.chart+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charts/chart20.xml" ContentType="application/vnd.openxmlformats-officedocument.drawingml.chart+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charts/chart21.xml" ContentType="application/vnd.openxmlformats-officedocument.drawingml.chart+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22.xml" ContentType="application/vnd.openxmlformats-officedocument.drawingml.chart+xml"/>
  <Override PartName="/ppt/drawings/drawing1.xml" ContentType="application/vnd.openxmlformats-officedocument.drawingml.chartshape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charts/chart23.xml" ContentType="application/vnd.openxmlformats-officedocument.drawingml.chart+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charts/chart24.xml" ContentType="application/vnd.openxmlformats-officedocument.drawingml.chart+xml"/>
  <Override PartName="/ppt/drawings/drawing2.xml" ContentType="application/vnd.openxmlformats-officedocument.drawingml.chartshape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693" r:id="rId2"/>
    <p:sldMasterId id="2147483711" r:id="rId3"/>
    <p:sldMasterId id="2147483717" r:id="rId4"/>
    <p:sldMasterId id="2147483723" r:id="rId5"/>
    <p:sldMasterId id="2147483791" r:id="rId6"/>
    <p:sldMasterId id="2147483842" r:id="rId7"/>
    <p:sldMasterId id="2147483925" r:id="rId8"/>
    <p:sldMasterId id="2147484077" r:id="rId9"/>
    <p:sldMasterId id="2147484151" r:id="rId10"/>
  </p:sldMasterIdLst>
  <p:notesMasterIdLst>
    <p:notesMasterId r:id="rId68"/>
  </p:notesMasterIdLst>
  <p:handoutMasterIdLst>
    <p:handoutMasterId r:id="rId69"/>
  </p:handoutMasterIdLst>
  <p:sldIdLst>
    <p:sldId id="411" r:id="rId11"/>
    <p:sldId id="1740" r:id="rId12"/>
    <p:sldId id="489" r:id="rId13"/>
    <p:sldId id="1819" r:id="rId14"/>
    <p:sldId id="1745" r:id="rId15"/>
    <p:sldId id="1790" r:id="rId16"/>
    <p:sldId id="1791" r:id="rId17"/>
    <p:sldId id="1820" r:id="rId18"/>
    <p:sldId id="1768" r:id="rId19"/>
    <p:sldId id="1827" r:id="rId20"/>
    <p:sldId id="1814" r:id="rId21"/>
    <p:sldId id="1828" r:id="rId22"/>
    <p:sldId id="1792" r:id="rId23"/>
    <p:sldId id="1829" r:id="rId24"/>
    <p:sldId id="1830" r:id="rId25"/>
    <p:sldId id="1821" r:id="rId26"/>
    <p:sldId id="1794" r:id="rId27"/>
    <p:sldId id="1845" r:id="rId28"/>
    <p:sldId id="1795" r:id="rId29"/>
    <p:sldId id="1846" r:id="rId30"/>
    <p:sldId id="1796" r:id="rId31"/>
    <p:sldId id="1844" r:id="rId32"/>
    <p:sldId id="1797" r:id="rId33"/>
    <p:sldId id="1843" r:id="rId34"/>
    <p:sldId id="1818" r:id="rId35"/>
    <p:sldId id="1816" r:id="rId36"/>
    <p:sldId id="1817" r:id="rId37"/>
    <p:sldId id="1822" r:id="rId38"/>
    <p:sldId id="1798" r:id="rId39"/>
    <p:sldId id="1831" r:id="rId40"/>
    <p:sldId id="1799" r:id="rId41"/>
    <p:sldId id="1832" r:id="rId42"/>
    <p:sldId id="1800" r:id="rId43"/>
    <p:sldId id="1833" r:id="rId44"/>
    <p:sldId id="1823" r:id="rId45"/>
    <p:sldId id="1801" r:id="rId46"/>
    <p:sldId id="1834" r:id="rId47"/>
    <p:sldId id="1802" r:id="rId48"/>
    <p:sldId id="1835" r:id="rId49"/>
    <p:sldId id="1803" r:id="rId50"/>
    <p:sldId id="1836" r:id="rId51"/>
    <p:sldId id="1804" r:id="rId52"/>
    <p:sldId id="1837" r:id="rId53"/>
    <p:sldId id="1805" r:id="rId54"/>
    <p:sldId id="1838" r:id="rId55"/>
    <p:sldId id="1806" r:id="rId56"/>
    <p:sldId id="1839" r:id="rId57"/>
    <p:sldId id="1788" r:id="rId58"/>
    <p:sldId id="1840" r:id="rId59"/>
    <p:sldId id="1809" r:id="rId60"/>
    <p:sldId id="1842" r:id="rId61"/>
    <p:sldId id="1824" r:id="rId62"/>
    <p:sldId id="1808" r:id="rId63"/>
    <p:sldId id="1841" r:id="rId64"/>
    <p:sldId id="1766" r:id="rId65"/>
    <p:sldId id="1813" r:id="rId66"/>
    <p:sldId id="1743" r:id="rId67"/>
  </p:sldIdLst>
  <p:sldSz cx="12190413"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3">
          <p15:clr>
            <a:srgbClr val="A4A3A4"/>
          </p15:clr>
        </p15:guide>
        <p15:guide id="2" orient="horz" pos="3026">
          <p15:clr>
            <a:srgbClr val="A4A3A4"/>
          </p15:clr>
        </p15:guide>
        <p15:guide id="3" orient="horz" pos="1018">
          <p15:clr>
            <a:srgbClr val="A4A3A4"/>
          </p15:clr>
        </p15:guide>
        <p15:guide id="4" orient="horz" pos="3196">
          <p15:clr>
            <a:srgbClr val="A4A3A4"/>
          </p15:clr>
        </p15:guide>
        <p15:guide id="5" orient="horz" pos="3437">
          <p15:clr>
            <a:srgbClr val="A4A3A4"/>
          </p15:clr>
        </p15:guide>
        <p15:guide id="6" orient="horz" pos="4082">
          <p15:clr>
            <a:srgbClr val="A4A3A4"/>
          </p15:clr>
        </p15:guide>
        <p15:guide id="7" orient="horz" pos="1508">
          <p15:clr>
            <a:srgbClr val="A4A3A4"/>
          </p15:clr>
        </p15:guide>
        <p15:guide id="8" orient="horz" pos="2159">
          <p15:clr>
            <a:srgbClr val="A4A3A4"/>
          </p15:clr>
        </p15:guide>
        <p15:guide id="9" pos="685">
          <p15:clr>
            <a:srgbClr val="A4A3A4"/>
          </p15:clr>
        </p15:guide>
        <p15:guide id="10" pos="2649">
          <p15:clr>
            <a:srgbClr val="A4A3A4"/>
          </p15:clr>
        </p15:guide>
        <p15:guide id="11" pos="3489">
          <p15:clr>
            <a:srgbClr val="A4A3A4"/>
          </p15:clr>
        </p15:guide>
        <p15:guide id="12" pos="5318">
          <p15:clr>
            <a:srgbClr val="A4A3A4"/>
          </p15:clr>
        </p15:guide>
        <p15:guide id="13" pos="4747">
          <p15:clr>
            <a:srgbClr val="A4A3A4"/>
          </p15:clr>
        </p15:guide>
        <p15:guide id="14" pos="6660">
          <p15:clr>
            <a:srgbClr val="A4A3A4"/>
          </p15:clr>
        </p15:guide>
        <p15:guide id="15" pos="4453">
          <p15:clr>
            <a:srgbClr val="A4A3A4"/>
          </p15:clr>
        </p15:guide>
        <p15:guide id="16" pos="2246">
          <p15:clr>
            <a:srgbClr val="A4A3A4"/>
          </p15:clr>
        </p15:guide>
        <p15:guide id="17" pos="6070">
          <p15:clr>
            <a:srgbClr val="A4A3A4"/>
          </p15:clr>
        </p15:guide>
        <p15:guide id="18" pos="6170">
          <p15:clr>
            <a:srgbClr val="A4A3A4"/>
          </p15:clr>
        </p15:guide>
        <p15:guide id="19" pos="1341">
          <p15:clr>
            <a:srgbClr val="A4A3A4"/>
          </p15:clr>
        </p15:guide>
        <p15:guide id="20" pos="83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belley" initials="sb" lastIdx="1" clrIdx="0">
    <p:extLst>
      <p:ext uri="{19B8F6BF-5375-455C-9EA6-DF929625EA0E}">
        <p15:presenceInfo xmlns:p15="http://schemas.microsoft.com/office/powerpoint/2012/main" userId="7bac72b4ec7e51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5F3FF"/>
    <a:srgbClr val="D9D9D9"/>
    <a:srgbClr val="8BE7FF"/>
    <a:srgbClr val="6B6B6B"/>
    <a:srgbClr val="A6A6A6"/>
    <a:srgbClr val="F2F2F2"/>
    <a:srgbClr val="E1F9FF"/>
    <a:srgbClr val="CFD5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50000" autoAdjust="0"/>
  </p:normalViewPr>
  <p:slideViewPr>
    <p:cSldViewPr snapToGrid="0" snapToObjects="1" showGuides="1">
      <p:cViewPr varScale="1">
        <p:scale>
          <a:sx n="118" d="100"/>
          <a:sy n="118" d="100"/>
        </p:scale>
        <p:origin x="96" y="296"/>
      </p:cViewPr>
      <p:guideLst>
        <p:guide orient="horz" pos="2653"/>
        <p:guide orient="horz" pos="3026"/>
        <p:guide orient="horz" pos="1018"/>
        <p:guide orient="horz" pos="3196"/>
        <p:guide orient="horz" pos="3437"/>
        <p:guide orient="horz" pos="4082"/>
        <p:guide orient="horz" pos="1508"/>
        <p:guide orient="horz" pos="2159"/>
        <p:guide pos="685"/>
        <p:guide pos="2649"/>
        <p:guide pos="3489"/>
        <p:guide pos="5318"/>
        <p:guide pos="4747"/>
        <p:guide pos="6660"/>
        <p:guide pos="4453"/>
        <p:guide pos="2246"/>
        <p:guide pos="6070"/>
        <p:guide pos="6170"/>
        <p:guide pos="1341"/>
        <p:guide pos="839"/>
      </p:guideLst>
    </p:cSldViewPr>
  </p:slideViewPr>
  <p:outlineViewPr>
    <p:cViewPr>
      <p:scale>
        <a:sx n="33" d="100"/>
        <a:sy n="33" d="100"/>
      </p:scale>
      <p:origin x="0" y="4416"/>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5" d="100"/>
          <a:sy n="85" d="100"/>
        </p:scale>
        <p:origin x="-39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6763133827116554"/>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6B9E-4EAF-9BC6-7FE50A40849A}"/>
                </c:ext>
              </c:extLst>
            </c:dLbl>
            <c:dLbl>
              <c:idx val="1"/>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Oui</c:v>
                </c:pt>
                <c:pt idx="1">
                  <c:v>Non</c:v>
                </c:pt>
              </c:strCache>
            </c:strRef>
          </c:cat>
          <c:val>
            <c:numRef>
              <c:f>Feuil1!$B$2:$B$3</c:f>
              <c:numCache>
                <c:formatCode>0%</c:formatCode>
                <c:ptCount val="2"/>
                <c:pt idx="0">
                  <c:v>0.72</c:v>
                </c:pt>
                <c:pt idx="1">
                  <c:v>0.28000000000000003</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Très important</c:v>
                </c:pt>
                <c:pt idx="1">
                  <c:v>Assez important</c:v>
                </c:pt>
                <c:pt idx="2">
                  <c:v>Peu important</c:v>
                </c:pt>
                <c:pt idx="3">
                  <c:v>Pas du tout important</c:v>
                </c:pt>
              </c:strCache>
            </c:strRef>
          </c:cat>
          <c:val>
            <c:numRef>
              <c:f>Feuil1!$B$2:$B$5</c:f>
              <c:numCache>
                <c:formatCode>0%</c:formatCode>
                <c:ptCount val="4"/>
                <c:pt idx="0">
                  <c:v>0.23</c:v>
                </c:pt>
                <c:pt idx="1">
                  <c:v>0.33</c:v>
                </c:pt>
                <c:pt idx="2">
                  <c:v>0.27</c:v>
                </c:pt>
                <c:pt idx="3">
                  <c:v>0.16</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spPr>
              <a:solidFill>
                <a:schemeClr val="bg1">
                  <a:lumMod val="85000"/>
                </a:schemeClr>
              </a:solidFill>
            </c:spPr>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layout>
                <c:manualLayout>
                  <c:x val="-3.0372558990542732E-4"/>
                  <c:y val="-2.2992859178332978E-2"/>
                </c:manualLayout>
              </c:layout>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Montants ont augmenté</c:v>
                </c:pt>
                <c:pt idx="1">
                  <c:v>Montants sont restés plutôt stables</c:v>
                </c:pt>
                <c:pt idx="2">
                  <c:v>Montants ont diminué</c:v>
                </c:pt>
              </c:strCache>
            </c:strRef>
          </c:cat>
          <c:val>
            <c:numRef>
              <c:f>Feuil1!$B$2:$B$4</c:f>
              <c:numCache>
                <c:formatCode>0%</c:formatCode>
                <c:ptCount val="3"/>
                <c:pt idx="0">
                  <c:v>0.42</c:v>
                </c:pt>
                <c:pt idx="1">
                  <c:v>0.56999999999999995</c:v>
                </c:pt>
                <c:pt idx="2">
                  <c:v>0.02</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bg1">
                  <a:lumMod val="65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Beaucoup</c:v>
                </c:pt>
                <c:pt idx="1">
                  <c:v>Assez</c:v>
                </c:pt>
                <c:pt idx="2">
                  <c:v>Peu</c:v>
                </c:pt>
                <c:pt idx="3">
                  <c:v>Pas du tout</c:v>
                </c:pt>
              </c:strCache>
            </c:strRef>
          </c:cat>
          <c:val>
            <c:numRef>
              <c:f>Feuil1!$B$2:$B$5</c:f>
              <c:numCache>
                <c:formatCode>0%</c:formatCode>
                <c:ptCount val="4"/>
                <c:pt idx="0">
                  <c:v>0.13</c:v>
                </c:pt>
                <c:pt idx="1">
                  <c:v>0.27</c:v>
                </c:pt>
                <c:pt idx="2">
                  <c:v>0.37</c:v>
                </c:pt>
                <c:pt idx="3">
                  <c:v>0.23</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09801173564563"/>
          <c:y val="2.2217599465441218E-2"/>
          <c:w val="0.47892925062397967"/>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spPr>
              <a:solidFill>
                <a:schemeClr val="tx2">
                  <a:lumMod val="20000"/>
                  <a:lumOff val="80000"/>
                </a:schemeClr>
              </a:solidFill>
            </c:spPr>
            <c:extLst>
              <c:ext xmlns:c16="http://schemas.microsoft.com/office/drawing/2014/chart" uri="{C3380CC4-5D6E-409C-BE32-E72D297353CC}">
                <c16:uniqueId val="{00000005-6B9E-4EAF-9BC6-7FE50A40849A}"/>
              </c:ext>
            </c:extLst>
          </c:dPt>
          <c:dPt>
            <c:idx val="3"/>
            <c:invertIfNegative val="0"/>
            <c:bubble3D val="0"/>
            <c:spPr>
              <a:solidFill>
                <a:srgbClr val="D9D9D9"/>
              </a:solidFill>
            </c:spPr>
            <c:extLst>
              <c:ext xmlns:c16="http://schemas.microsoft.com/office/drawing/2014/chart" uri="{C3380CC4-5D6E-409C-BE32-E72D297353CC}">
                <c16:uniqueId val="{00000007-CF96-49BE-AB9F-51F178BFBAB8}"/>
              </c:ext>
            </c:extLst>
          </c:dPt>
          <c:dPt>
            <c:idx val="4"/>
            <c:invertIfNegative val="0"/>
            <c:bubble3D val="0"/>
            <c:extLst>
              <c:ext xmlns:c16="http://schemas.microsoft.com/office/drawing/2014/chart" uri="{C3380CC4-5D6E-409C-BE32-E72D297353CC}">
                <c16:uniqueId val="{00000009-6CE0-42CD-A9F9-A84BED0DCAA0}"/>
              </c:ext>
            </c:extLst>
          </c:dPt>
          <c:dPt>
            <c:idx val="5"/>
            <c:invertIfNegative val="0"/>
            <c:bubble3D val="0"/>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Des régimes d’assurances privés</c:v>
                </c:pt>
                <c:pt idx="1">
                  <c:v>Un régime public qui cohabite avec des régimes d’assurances privés</c:v>
                </c:pt>
                <c:pt idx="2">
                  <c:v>Un régime d’assurance pleinement public et universel</c:v>
                </c:pt>
                <c:pt idx="3">
                  <c:v>Je ne sais pas</c:v>
                </c:pt>
              </c:strCache>
            </c:strRef>
          </c:cat>
          <c:val>
            <c:numRef>
              <c:f>Feuil1!$B$2:$B$5</c:f>
              <c:numCache>
                <c:formatCode>0%</c:formatCode>
                <c:ptCount val="4"/>
                <c:pt idx="0">
                  <c:v>0.09</c:v>
                </c:pt>
                <c:pt idx="1">
                  <c:v>0.52</c:v>
                </c:pt>
                <c:pt idx="2">
                  <c:v>0.24</c:v>
                </c:pt>
                <c:pt idx="3">
                  <c:v>0.16</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Très équitable</c:v>
                </c:pt>
                <c:pt idx="1">
                  <c:v>Assez équitable</c:v>
                </c:pt>
                <c:pt idx="2">
                  <c:v>Peu équitable</c:v>
                </c:pt>
                <c:pt idx="3">
                  <c:v>Pas du tout équitable</c:v>
                </c:pt>
                <c:pt idx="4">
                  <c:v>Je ne sais pas</c:v>
                </c:pt>
              </c:strCache>
            </c:strRef>
          </c:cat>
          <c:val>
            <c:numRef>
              <c:f>Feuil1!$B$2:$B$6</c:f>
              <c:numCache>
                <c:formatCode>0%</c:formatCode>
                <c:ptCount val="5"/>
                <c:pt idx="0">
                  <c:v>0.11</c:v>
                </c:pt>
                <c:pt idx="1">
                  <c:v>0.43</c:v>
                </c:pt>
                <c:pt idx="2">
                  <c:v>0.25</c:v>
                </c:pt>
                <c:pt idx="3">
                  <c:v>0.1</c:v>
                </c:pt>
                <c:pt idx="4">
                  <c:v>0.1</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Très favorable</c:v>
                </c:pt>
                <c:pt idx="1">
                  <c:v>Assez favorable</c:v>
                </c:pt>
                <c:pt idx="2">
                  <c:v>Peu favorable</c:v>
                </c:pt>
                <c:pt idx="3">
                  <c:v>Pas du tout favorable</c:v>
                </c:pt>
                <c:pt idx="4">
                  <c:v>Je ne sais pas</c:v>
                </c:pt>
              </c:strCache>
            </c:strRef>
          </c:cat>
          <c:val>
            <c:numRef>
              <c:f>Feuil1!$B$2:$B$6</c:f>
              <c:numCache>
                <c:formatCode>0%</c:formatCode>
                <c:ptCount val="5"/>
                <c:pt idx="0">
                  <c:v>0.28999999999999998</c:v>
                </c:pt>
                <c:pt idx="1">
                  <c:v>0.44</c:v>
                </c:pt>
                <c:pt idx="2">
                  <c:v>0.12</c:v>
                </c:pt>
                <c:pt idx="3">
                  <c:v>0.03</c:v>
                </c:pt>
                <c:pt idx="4">
                  <c:v>0.11</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Très favorable</c:v>
                </c:pt>
                <c:pt idx="1">
                  <c:v>Assez favorable</c:v>
                </c:pt>
                <c:pt idx="2">
                  <c:v>Peu favorable</c:v>
                </c:pt>
                <c:pt idx="3">
                  <c:v>Pas du tout favorable</c:v>
                </c:pt>
                <c:pt idx="4">
                  <c:v>Je ne sais pas</c:v>
                </c:pt>
              </c:strCache>
            </c:strRef>
          </c:cat>
          <c:val>
            <c:numRef>
              <c:f>Feuil1!$B$2:$B$6</c:f>
              <c:numCache>
                <c:formatCode>0%</c:formatCode>
                <c:ptCount val="5"/>
                <c:pt idx="0">
                  <c:v>0.31</c:v>
                </c:pt>
                <c:pt idx="1">
                  <c:v>0.39</c:v>
                </c:pt>
                <c:pt idx="2">
                  <c:v>0.14000000000000001</c:v>
                </c:pt>
                <c:pt idx="3">
                  <c:v>0.09</c:v>
                </c:pt>
                <c:pt idx="4">
                  <c:v>0.08</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Très favorable</c:v>
                </c:pt>
                <c:pt idx="1">
                  <c:v>Assez favorable</c:v>
                </c:pt>
                <c:pt idx="2">
                  <c:v>Peu favorable</c:v>
                </c:pt>
                <c:pt idx="3">
                  <c:v>Pas du tout favorable</c:v>
                </c:pt>
                <c:pt idx="4">
                  <c:v>Je ne sais pas</c:v>
                </c:pt>
              </c:strCache>
            </c:strRef>
          </c:cat>
          <c:val>
            <c:numRef>
              <c:f>Feuil1!$B$2:$B$6</c:f>
              <c:numCache>
                <c:formatCode>0%</c:formatCode>
                <c:ptCount val="5"/>
                <c:pt idx="0">
                  <c:v>0.37</c:v>
                </c:pt>
                <c:pt idx="1">
                  <c:v>0.34</c:v>
                </c:pt>
                <c:pt idx="2">
                  <c:v>0.16</c:v>
                </c:pt>
                <c:pt idx="3">
                  <c:v>7.0000000000000007E-2</c:v>
                </c:pt>
                <c:pt idx="4">
                  <c:v>7.0000000000000007E-2</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3"/>
              <c:layout>
                <c:manualLayout>
                  <c:x val="-1.5691856445362385E-3"/>
                  <c:y val="0"/>
                </c:manualLayout>
              </c:layout>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Tout à fait d’accord</c:v>
                </c:pt>
                <c:pt idx="1">
                  <c:v>Plutôt d’accord</c:v>
                </c:pt>
                <c:pt idx="2">
                  <c:v>Plutôt en désaccord</c:v>
                </c:pt>
                <c:pt idx="3">
                  <c:v>Tout à fait en désaccord</c:v>
                </c:pt>
                <c:pt idx="4">
                  <c:v>Je ne sais pas</c:v>
                </c:pt>
              </c:strCache>
            </c:strRef>
          </c:cat>
          <c:val>
            <c:numRef>
              <c:f>Feuil1!$B$2:$B$6</c:f>
              <c:numCache>
                <c:formatCode>0%</c:formatCode>
                <c:ptCount val="5"/>
                <c:pt idx="0">
                  <c:v>0.38</c:v>
                </c:pt>
                <c:pt idx="1">
                  <c:v>0.42</c:v>
                </c:pt>
                <c:pt idx="2">
                  <c:v>0.1</c:v>
                </c:pt>
                <c:pt idx="3">
                  <c:v>0.02</c:v>
                </c:pt>
                <c:pt idx="4">
                  <c:v>0.08</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Tout à fait d’accord</c:v>
                </c:pt>
                <c:pt idx="1">
                  <c:v>Plutôt d’accord</c:v>
                </c:pt>
                <c:pt idx="2">
                  <c:v>Plutôt en désaccord</c:v>
                </c:pt>
                <c:pt idx="3">
                  <c:v>Tout à fait en désaccord</c:v>
                </c:pt>
                <c:pt idx="4">
                  <c:v>Je ne sais pas</c:v>
                </c:pt>
              </c:strCache>
            </c:strRef>
          </c:cat>
          <c:val>
            <c:numRef>
              <c:f>Feuil1!$B$2:$B$6</c:f>
              <c:numCache>
                <c:formatCode>0%</c:formatCode>
                <c:ptCount val="5"/>
                <c:pt idx="0">
                  <c:v>0.28999999999999998</c:v>
                </c:pt>
                <c:pt idx="1">
                  <c:v>0.42</c:v>
                </c:pt>
                <c:pt idx="2">
                  <c:v>0.13</c:v>
                </c:pt>
                <c:pt idx="3">
                  <c:v>0.05</c:v>
                </c:pt>
                <c:pt idx="4">
                  <c:v>0.1</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5334328324533146"/>
        </c:manualLayout>
      </c:layout>
      <c:barChart>
        <c:barDir val="bar"/>
        <c:grouping val="clustered"/>
        <c:varyColors val="0"/>
        <c:ser>
          <c:idx val="0"/>
          <c:order val="0"/>
          <c:tx>
            <c:strRef>
              <c:f>Feuil1!$B$1</c:f>
              <c:strCache>
                <c:ptCount val="1"/>
                <c:pt idx="0">
                  <c:v>Colonne1</c:v>
                </c:pt>
              </c:strCache>
            </c:strRef>
          </c:tx>
          <c:spPr>
            <a:solidFill>
              <a:schemeClr val="tx2">
                <a:lumMod val="75000"/>
              </a:schemeClr>
            </a:solidFill>
          </c:spPr>
          <c:invertIfNegative val="0"/>
          <c:dPt>
            <c:idx val="0"/>
            <c:invertIfNegative val="0"/>
            <c:bubble3D val="0"/>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extLst>
              <c:ext xmlns:c16="http://schemas.microsoft.com/office/drawing/2014/chart" uri="{C3380CC4-5D6E-409C-BE32-E72D297353CC}">
                <c16:uniqueId val="{00000009-6CE0-42CD-A9F9-A84BED0DCAA0}"/>
              </c:ext>
            </c:extLst>
          </c:dPt>
          <c:dPt>
            <c:idx val="5"/>
            <c:invertIfNegative val="0"/>
            <c:bubble3D val="0"/>
            <c:extLst>
              <c:ext xmlns:c16="http://schemas.microsoft.com/office/drawing/2014/chart" uri="{C3380CC4-5D6E-409C-BE32-E72D297353CC}">
                <c16:uniqueId val="{0000000A-6CE0-42CD-A9F9-A84BED0DCAA0}"/>
              </c:ext>
            </c:extLst>
          </c:dPt>
          <c:dLbls>
            <c:dLbl>
              <c:idx val="3"/>
              <c:layout>
                <c:manualLayout>
                  <c:x val="-2.071442670941255E-3"/>
                  <c:y val="-5.1051130722247953E-3"/>
                </c:manualLayout>
              </c:layout>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dLbl>
              <c:idx val="4"/>
              <c:layout>
                <c:manualLayout>
                  <c:x val="4.2896259688603999E-3"/>
                  <c:y val="0"/>
                </c:manualLayout>
              </c:layout>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 à 5</c:v>
                </c:pt>
                <c:pt idx="1">
                  <c:v>6 à 10</c:v>
                </c:pt>
                <c:pt idx="2">
                  <c:v>11 à 15</c:v>
                </c:pt>
                <c:pt idx="3">
                  <c:v>16 à 20</c:v>
                </c:pt>
                <c:pt idx="4">
                  <c:v>21 et plus</c:v>
                </c:pt>
              </c:strCache>
            </c:strRef>
          </c:cat>
          <c:val>
            <c:numRef>
              <c:f>Feuil1!$B$2:$B$6</c:f>
              <c:numCache>
                <c:formatCode>0%</c:formatCode>
                <c:ptCount val="5"/>
                <c:pt idx="0">
                  <c:v>0.74</c:v>
                </c:pt>
                <c:pt idx="1">
                  <c:v>0.14000000000000001</c:v>
                </c:pt>
                <c:pt idx="2">
                  <c:v>0.09</c:v>
                </c:pt>
                <c:pt idx="3">
                  <c:v>0.01</c:v>
                </c:pt>
                <c:pt idx="4">
                  <c:v>0.02</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8185303153141"/>
          <c:y val="4.5681237745163847E-2"/>
          <c:w val="0.55120869024934949"/>
          <c:h val="0.863649187127708"/>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Tout à fait d’accord</c:v>
                </c:pt>
                <c:pt idx="1">
                  <c:v>Plutôt d’accord</c:v>
                </c:pt>
                <c:pt idx="2">
                  <c:v>Plutôt en désaccord</c:v>
                </c:pt>
                <c:pt idx="3">
                  <c:v>Tout à fait en désaccord</c:v>
                </c:pt>
                <c:pt idx="4">
                  <c:v>Je ne sais pas</c:v>
                </c:pt>
              </c:strCache>
            </c:strRef>
          </c:cat>
          <c:val>
            <c:numRef>
              <c:f>Feuil1!$B$2:$B$6</c:f>
              <c:numCache>
                <c:formatCode>0%</c:formatCode>
                <c:ptCount val="5"/>
                <c:pt idx="0">
                  <c:v>0.38</c:v>
                </c:pt>
                <c:pt idx="1">
                  <c:v>0.39</c:v>
                </c:pt>
                <c:pt idx="2">
                  <c:v>0.1</c:v>
                </c:pt>
                <c:pt idx="3">
                  <c:v>0.05</c:v>
                </c:pt>
                <c:pt idx="4">
                  <c:v>0.08</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6B9E-4EAF-9BC6-7FE50A40849A}"/>
                </c:ext>
              </c:extLst>
            </c:dLbl>
            <c:dLbl>
              <c:idx val="1"/>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Garder le gouvernement fédéral loin des dossiers liés à la juridiction provinciale qu’est la santé, même si cette position coûte plus chère aux gens du Québec pour l’achat des médicaments sur son territoire</c:v>
                </c:pt>
                <c:pt idx="1">
                  <c:v>Participer avec le gouvernement fédéral à un système d’achat de médicaments pour tout le pays afin de faire diminuer les coûts pour la population et le système hospitalier</c:v>
                </c:pt>
              </c:strCache>
            </c:strRef>
          </c:cat>
          <c:val>
            <c:numRef>
              <c:f>Feuil1!$B$2:$B$3</c:f>
              <c:numCache>
                <c:formatCode>0%</c:formatCode>
                <c:ptCount val="2"/>
                <c:pt idx="0">
                  <c:v>0.28000000000000003</c:v>
                </c:pt>
                <c:pt idx="1">
                  <c:v>0.72</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951724069337006"/>
          <c:y val="7.5332620385960003E-2"/>
          <c:w val="0.50048276827328009"/>
          <c:h val="0.70216875550428615"/>
        </c:manualLayout>
      </c:layout>
      <c:barChart>
        <c:barDir val="bar"/>
        <c:grouping val="stacked"/>
        <c:varyColors val="0"/>
        <c:ser>
          <c:idx val="0"/>
          <c:order val="0"/>
          <c:tx>
            <c:strRef>
              <c:f>Feuil1!$B$1</c:f>
              <c:strCache>
                <c:ptCount val="1"/>
                <c:pt idx="0">
                  <c:v>Tout à fait d’accord</c:v>
                </c:pt>
              </c:strCache>
            </c:strRef>
          </c:tx>
          <c:spPr>
            <a:solidFill>
              <a:schemeClr val="tx2">
                <a:lumMod val="50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 coût des médicaments est en augmentation constante, ce qui représente une source d’inégalité pour les personnes les plus vulnérables de notre société</c:v>
                </c:pt>
                <c:pt idx="1">
                  <c:v>Le Québec et le Canada devraient faire comme tous les autres pays qui ont un régime public d’assurance maladie et inclure les médicaments d’ordonnance dans la couverture publique.</c:v>
                </c:pt>
                <c:pt idx="2">
                  <c:v>Comme les médicaments d’ordonnance coutent très cher, le gouvernement ne peut pas prendre en charge les dépenses de tout le monde et doit laisser les gens prendre leur responsabilité.</c:v>
                </c:pt>
              </c:strCache>
            </c:strRef>
          </c:cat>
          <c:val>
            <c:numRef>
              <c:f>Feuil1!$B$2:$B$4</c:f>
              <c:numCache>
                <c:formatCode>0%</c:formatCode>
                <c:ptCount val="3"/>
                <c:pt idx="0">
                  <c:v>0.43</c:v>
                </c:pt>
                <c:pt idx="1">
                  <c:v>0.39</c:v>
                </c:pt>
                <c:pt idx="2">
                  <c:v>0.13</c:v>
                </c:pt>
              </c:numCache>
            </c:numRef>
          </c:val>
          <c:extLst>
            <c:ext xmlns:c16="http://schemas.microsoft.com/office/drawing/2014/chart" uri="{C3380CC4-5D6E-409C-BE32-E72D297353CC}">
              <c16:uniqueId val="{00000000-0F7A-4337-A09D-B05AE0E25FC6}"/>
            </c:ext>
          </c:extLst>
        </c:ser>
        <c:ser>
          <c:idx val="1"/>
          <c:order val="1"/>
          <c:tx>
            <c:strRef>
              <c:f>Feuil1!$C$1</c:f>
              <c:strCache>
                <c:ptCount val="1"/>
                <c:pt idx="0">
                  <c:v>Plutôt d’accord</c:v>
                </c:pt>
              </c:strCache>
            </c:strRef>
          </c:tx>
          <c:spPr>
            <a:solidFill>
              <a:schemeClr val="tx2">
                <a:lumMod val="75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 coût des médicaments est en augmentation constante, ce qui représente une source d’inégalité pour les personnes les plus vulnérables de notre société</c:v>
                </c:pt>
                <c:pt idx="1">
                  <c:v>Le Québec et le Canada devraient faire comme tous les autres pays qui ont un régime public d’assurance maladie et inclure les médicaments d’ordonnance dans la couverture publique.</c:v>
                </c:pt>
                <c:pt idx="2">
                  <c:v>Comme les médicaments d’ordonnance coutent très cher, le gouvernement ne peut pas prendre en charge les dépenses de tout le monde et doit laisser les gens prendre leur responsabilité.</c:v>
                </c:pt>
              </c:strCache>
            </c:strRef>
          </c:cat>
          <c:val>
            <c:numRef>
              <c:f>Feuil1!$C$2:$C$4</c:f>
              <c:numCache>
                <c:formatCode>0%</c:formatCode>
                <c:ptCount val="3"/>
                <c:pt idx="0">
                  <c:v>0.41</c:v>
                </c:pt>
                <c:pt idx="1">
                  <c:v>0.4</c:v>
                </c:pt>
                <c:pt idx="2">
                  <c:v>0.32</c:v>
                </c:pt>
              </c:numCache>
            </c:numRef>
          </c:val>
          <c:extLst>
            <c:ext xmlns:c16="http://schemas.microsoft.com/office/drawing/2014/chart" uri="{C3380CC4-5D6E-409C-BE32-E72D297353CC}">
              <c16:uniqueId val="{00000001-0F7A-4337-A09D-B05AE0E25FC6}"/>
            </c:ext>
          </c:extLst>
        </c:ser>
        <c:ser>
          <c:idx val="2"/>
          <c:order val="2"/>
          <c:tx>
            <c:strRef>
              <c:f>Feuil1!$D$1</c:f>
              <c:strCache>
                <c:ptCount val="1"/>
                <c:pt idx="0">
                  <c:v>Plutôt en désaccord</c:v>
                </c:pt>
              </c:strCache>
            </c:strRef>
          </c:tx>
          <c:spPr>
            <a:solidFill>
              <a:schemeClr val="tx2">
                <a:lumMod val="40000"/>
                <a:lumOff val="60000"/>
              </a:schemeClr>
            </a:solidFill>
          </c:spPr>
          <c:invertIfNegative val="0"/>
          <c:dLbls>
            <c:dLbl>
              <c:idx val="8"/>
              <c:layout>
                <c:manualLayout>
                  <c:x val="-8.3647351197948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7A-4337-A09D-B05AE0E25FC6}"/>
                </c:ext>
              </c:extLst>
            </c:dLbl>
            <c:spPr>
              <a:noFill/>
              <a:ln>
                <a:noFill/>
              </a:ln>
              <a:effectLst/>
            </c:spPr>
            <c:txPr>
              <a:bodyPr/>
              <a:lstStyle/>
              <a:p>
                <a:pPr>
                  <a:defRPr sz="1200" b="1">
                    <a:solidFill>
                      <a:srgbClr val="6B6B6B"/>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 coût des médicaments est en augmentation constante, ce qui représente une source d’inégalité pour les personnes les plus vulnérables de notre société</c:v>
                </c:pt>
                <c:pt idx="1">
                  <c:v>Le Québec et le Canada devraient faire comme tous les autres pays qui ont un régime public d’assurance maladie et inclure les médicaments d’ordonnance dans la couverture publique.</c:v>
                </c:pt>
                <c:pt idx="2">
                  <c:v>Comme les médicaments d’ordonnance coutent très cher, le gouvernement ne peut pas prendre en charge les dépenses de tout le monde et doit laisser les gens prendre leur responsabilité.</c:v>
                </c:pt>
              </c:strCache>
            </c:strRef>
          </c:cat>
          <c:val>
            <c:numRef>
              <c:f>Feuil1!$D$2:$D$4</c:f>
              <c:numCache>
                <c:formatCode>0%</c:formatCode>
                <c:ptCount val="3"/>
                <c:pt idx="0">
                  <c:v>7.0000000000000007E-2</c:v>
                </c:pt>
                <c:pt idx="1">
                  <c:v>0.08</c:v>
                </c:pt>
                <c:pt idx="2">
                  <c:v>0.3</c:v>
                </c:pt>
              </c:numCache>
            </c:numRef>
          </c:val>
          <c:extLst>
            <c:ext xmlns:c16="http://schemas.microsoft.com/office/drawing/2014/chart" uri="{C3380CC4-5D6E-409C-BE32-E72D297353CC}">
              <c16:uniqueId val="{00000003-0F7A-4337-A09D-B05AE0E25FC6}"/>
            </c:ext>
          </c:extLst>
        </c:ser>
        <c:ser>
          <c:idx val="3"/>
          <c:order val="3"/>
          <c:tx>
            <c:strRef>
              <c:f>Feuil1!$E$1</c:f>
              <c:strCache>
                <c:ptCount val="1"/>
                <c:pt idx="0">
                  <c:v>Tout à fait en désaccord</c:v>
                </c:pt>
              </c:strCache>
            </c:strRef>
          </c:tx>
          <c:spPr>
            <a:solidFill>
              <a:srgbClr val="C5F3FF"/>
            </a:solidFill>
          </c:spPr>
          <c:invertIfNegative val="0"/>
          <c:dLbls>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Le coût des médicaments est en augmentation constante, ce qui représente une source d’inégalité pour les personnes les plus vulnérables de notre société</c:v>
                </c:pt>
                <c:pt idx="1">
                  <c:v>Le Québec et le Canada devraient faire comme tous les autres pays qui ont un régime public d’assurance maladie et inclure les médicaments d’ordonnance dans la couverture publique.</c:v>
                </c:pt>
                <c:pt idx="2">
                  <c:v>Comme les médicaments d’ordonnance coutent très cher, le gouvernement ne peut pas prendre en charge les dépenses de tout le monde et doit laisser les gens prendre leur responsabilité.</c:v>
                </c:pt>
              </c:strCache>
            </c:strRef>
          </c:cat>
          <c:val>
            <c:numRef>
              <c:f>Feuil1!$E$2:$E$4</c:f>
              <c:numCache>
                <c:formatCode>0%</c:formatCode>
                <c:ptCount val="3"/>
                <c:pt idx="0">
                  <c:v>0.02</c:v>
                </c:pt>
                <c:pt idx="1">
                  <c:v>0.02</c:v>
                </c:pt>
                <c:pt idx="2">
                  <c:v>0.15</c:v>
                </c:pt>
              </c:numCache>
            </c:numRef>
          </c:val>
          <c:extLst>
            <c:ext xmlns:c16="http://schemas.microsoft.com/office/drawing/2014/chart" uri="{C3380CC4-5D6E-409C-BE32-E72D297353CC}">
              <c16:uniqueId val="{00000005-0F7A-4337-A09D-B05AE0E25FC6}"/>
            </c:ext>
          </c:extLst>
        </c:ser>
        <c:ser>
          <c:idx val="4"/>
          <c:order val="4"/>
          <c:tx>
            <c:strRef>
              <c:f>Feuil1!$F$1</c:f>
              <c:strCache>
                <c:ptCount val="1"/>
                <c:pt idx="0">
                  <c:v>Ne sais pas</c:v>
                </c:pt>
              </c:strCache>
            </c:strRef>
          </c:tx>
          <c:spPr>
            <a:solidFill>
              <a:srgbClr val="D9D9D9"/>
            </a:solidFill>
          </c:spPr>
          <c:invertIfNegative val="0"/>
          <c:dLbls>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Le coût des médicaments est en augmentation constante, ce qui représente une source d’inégalité pour les personnes les plus vulnérables de notre société</c:v>
                </c:pt>
                <c:pt idx="1">
                  <c:v>Le Québec et le Canada devraient faire comme tous les autres pays qui ont un régime public d’assurance maladie et inclure les médicaments d’ordonnance dans la couverture publique.</c:v>
                </c:pt>
                <c:pt idx="2">
                  <c:v>Comme les médicaments d’ordonnance coutent très cher, le gouvernement ne peut pas prendre en charge les dépenses de tout le monde et doit laisser les gens prendre leur responsabilité.</c:v>
                </c:pt>
              </c:strCache>
            </c:strRef>
          </c:cat>
          <c:val>
            <c:numRef>
              <c:f>Feuil1!$F$2:$F$4</c:f>
              <c:numCache>
                <c:formatCode>0%</c:formatCode>
                <c:ptCount val="3"/>
                <c:pt idx="0">
                  <c:v>7.0000000000000007E-2</c:v>
                </c:pt>
                <c:pt idx="1">
                  <c:v>0.1</c:v>
                </c:pt>
                <c:pt idx="2">
                  <c:v>0.11</c:v>
                </c:pt>
              </c:numCache>
            </c:numRef>
          </c:val>
          <c:extLst>
            <c:ext xmlns:c16="http://schemas.microsoft.com/office/drawing/2014/chart" uri="{C3380CC4-5D6E-409C-BE32-E72D297353CC}">
              <c16:uniqueId val="{00000006-0F7A-4337-A09D-B05AE0E25FC6}"/>
            </c:ext>
          </c:extLst>
        </c:ser>
        <c:dLbls>
          <c:showLegendKey val="0"/>
          <c:showVal val="0"/>
          <c:showCatName val="0"/>
          <c:showSerName val="0"/>
          <c:showPercent val="0"/>
          <c:showBubbleSize val="0"/>
        </c:dLbls>
        <c:gapWidth val="75"/>
        <c:overlap val="100"/>
        <c:axId val="128053632"/>
        <c:axId val="128055168"/>
      </c:barChart>
      <c:catAx>
        <c:axId val="128053632"/>
        <c:scaling>
          <c:orientation val="maxMin"/>
        </c:scaling>
        <c:delete val="0"/>
        <c:axPos val="l"/>
        <c:numFmt formatCode="General" sourceLinked="1"/>
        <c:majorTickMark val="out"/>
        <c:minorTickMark val="none"/>
        <c:tickLblPos val="nextTo"/>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fr-FR"/>
          </a:p>
        </c:txPr>
        <c:crossAx val="128055168"/>
        <c:crosses val="autoZero"/>
        <c:auto val="1"/>
        <c:lblAlgn val="ctr"/>
        <c:lblOffset val="100"/>
        <c:noMultiLvlLbl val="0"/>
      </c:catAx>
      <c:valAx>
        <c:axId val="128055168"/>
        <c:scaling>
          <c:orientation val="minMax"/>
          <c:max val="1"/>
          <c:min val="0"/>
        </c:scaling>
        <c:delete val="1"/>
        <c:axPos val="t"/>
        <c:numFmt formatCode="0%" sourceLinked="1"/>
        <c:majorTickMark val="out"/>
        <c:minorTickMark val="none"/>
        <c:tickLblPos val="nextTo"/>
        <c:crossAx val="128053632"/>
        <c:crosses val="autoZero"/>
        <c:crossBetween val="between"/>
        <c:majorUnit val="0.2"/>
        <c:minorUnit val="2.0000000000000004E-2"/>
      </c:valAx>
    </c:plotArea>
    <c:legend>
      <c:legendPos val="b"/>
      <c:layout>
        <c:manualLayout>
          <c:xMode val="edge"/>
          <c:yMode val="edge"/>
          <c:x val="0.27845651620025336"/>
          <c:y val="0.93506322219931803"/>
          <c:w val="0.72154348379974653"/>
          <c:h val="5.0533785350106927E-2"/>
        </c:manualLayout>
      </c:layout>
      <c:overlay val="0"/>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rgbClr val="D9D9D9"/>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4"/>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9-6CE0-42CD-A9F9-A84BED0DCAA0}"/>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Tout à fait d’accord</c:v>
                </c:pt>
                <c:pt idx="1">
                  <c:v>Plutôt d’accord</c:v>
                </c:pt>
                <c:pt idx="2">
                  <c:v>Plutôt en désaccord</c:v>
                </c:pt>
                <c:pt idx="3">
                  <c:v>Tout à fait en désaccord</c:v>
                </c:pt>
                <c:pt idx="4">
                  <c:v>Je ne sais pas</c:v>
                </c:pt>
              </c:strCache>
            </c:strRef>
          </c:cat>
          <c:val>
            <c:numRef>
              <c:f>Feuil1!$B$2:$B$6</c:f>
              <c:numCache>
                <c:formatCode>0%</c:formatCode>
                <c:ptCount val="5"/>
                <c:pt idx="0">
                  <c:v>0.35</c:v>
                </c:pt>
                <c:pt idx="1">
                  <c:v>0.38</c:v>
                </c:pt>
                <c:pt idx="2">
                  <c:v>0.08</c:v>
                </c:pt>
                <c:pt idx="3">
                  <c:v>0.06</c:v>
                </c:pt>
                <c:pt idx="4">
                  <c:v>0.14000000000000001</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951724069337006"/>
          <c:y val="7.5332620385960003E-2"/>
          <c:w val="0.50048276827328009"/>
          <c:h val="0.70216875550428615"/>
        </c:manualLayout>
      </c:layout>
      <c:barChart>
        <c:barDir val="bar"/>
        <c:grouping val="stacked"/>
        <c:varyColors val="0"/>
        <c:ser>
          <c:idx val="0"/>
          <c:order val="0"/>
          <c:tx>
            <c:strRef>
              <c:f>Feuil1!$B$1</c:f>
              <c:strCache>
                <c:ptCount val="1"/>
                <c:pt idx="0">
                  <c:v>Tout à fait d’accord</c:v>
                </c:pt>
              </c:strCache>
            </c:strRef>
          </c:tx>
          <c:spPr>
            <a:solidFill>
              <a:schemeClr val="tx2">
                <a:lumMod val="50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L’assurance médicament public et universel permettrait aux gouvernements de mieux contrôler les prix des médicaments en négociant de manière plus serrée avec les entreprises pharmaceutiques</c:v>
                </c:pt>
                <c:pt idx="1">
                  <c:v>La création d’une société d’État productrice de médicaments permettrait d’augmenter les capacités manufacturières locales et de pallier aux lacunes des entreprises pharmaceutiques</c:v>
                </c:pt>
              </c:strCache>
            </c:strRef>
          </c:cat>
          <c:val>
            <c:numRef>
              <c:f>Feuil1!$B$2:$B$3</c:f>
              <c:numCache>
                <c:formatCode>0%</c:formatCode>
                <c:ptCount val="2"/>
                <c:pt idx="0">
                  <c:v>0.36</c:v>
                </c:pt>
                <c:pt idx="1">
                  <c:v>0.28000000000000003</c:v>
                </c:pt>
              </c:numCache>
            </c:numRef>
          </c:val>
          <c:extLst>
            <c:ext xmlns:c16="http://schemas.microsoft.com/office/drawing/2014/chart" uri="{C3380CC4-5D6E-409C-BE32-E72D297353CC}">
              <c16:uniqueId val="{00000000-0F7A-4337-A09D-B05AE0E25FC6}"/>
            </c:ext>
          </c:extLst>
        </c:ser>
        <c:ser>
          <c:idx val="1"/>
          <c:order val="1"/>
          <c:tx>
            <c:strRef>
              <c:f>Feuil1!$C$1</c:f>
              <c:strCache>
                <c:ptCount val="1"/>
                <c:pt idx="0">
                  <c:v>Plutôt d’accord</c:v>
                </c:pt>
              </c:strCache>
            </c:strRef>
          </c:tx>
          <c:spPr>
            <a:solidFill>
              <a:schemeClr val="tx2">
                <a:lumMod val="75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L’assurance médicament public et universel permettrait aux gouvernements de mieux contrôler les prix des médicaments en négociant de manière plus serrée avec les entreprises pharmaceutiques</c:v>
                </c:pt>
                <c:pt idx="1">
                  <c:v>La création d’une société d’État productrice de médicaments permettrait d’augmenter les capacités manufacturières locales et de pallier aux lacunes des entreprises pharmaceutiques</c:v>
                </c:pt>
              </c:strCache>
            </c:strRef>
          </c:cat>
          <c:val>
            <c:numRef>
              <c:f>Feuil1!$C$2:$C$3</c:f>
              <c:numCache>
                <c:formatCode>0%</c:formatCode>
                <c:ptCount val="2"/>
                <c:pt idx="0">
                  <c:v>0.42</c:v>
                </c:pt>
                <c:pt idx="1">
                  <c:v>0.42</c:v>
                </c:pt>
              </c:numCache>
            </c:numRef>
          </c:val>
          <c:extLst>
            <c:ext xmlns:c16="http://schemas.microsoft.com/office/drawing/2014/chart" uri="{C3380CC4-5D6E-409C-BE32-E72D297353CC}">
              <c16:uniqueId val="{00000001-0F7A-4337-A09D-B05AE0E25FC6}"/>
            </c:ext>
          </c:extLst>
        </c:ser>
        <c:ser>
          <c:idx val="2"/>
          <c:order val="2"/>
          <c:tx>
            <c:strRef>
              <c:f>Feuil1!$D$1</c:f>
              <c:strCache>
                <c:ptCount val="1"/>
                <c:pt idx="0">
                  <c:v>Plutôt en désaccord</c:v>
                </c:pt>
              </c:strCache>
            </c:strRef>
          </c:tx>
          <c:spPr>
            <a:solidFill>
              <a:schemeClr val="tx2">
                <a:lumMod val="40000"/>
                <a:lumOff val="60000"/>
              </a:schemeClr>
            </a:solidFill>
          </c:spPr>
          <c:invertIfNegative val="0"/>
          <c:dLbls>
            <c:dLbl>
              <c:idx val="8"/>
              <c:layout>
                <c:manualLayout>
                  <c:x val="-8.3647351197948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7A-4337-A09D-B05AE0E25FC6}"/>
                </c:ext>
              </c:extLst>
            </c:dLbl>
            <c:spPr>
              <a:noFill/>
              <a:ln>
                <a:noFill/>
              </a:ln>
              <a:effectLst/>
            </c:spPr>
            <c:txPr>
              <a:bodyPr/>
              <a:lstStyle/>
              <a:p>
                <a:pPr>
                  <a:defRPr sz="1200" b="1">
                    <a:solidFill>
                      <a:srgbClr val="6B6B6B"/>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L’assurance médicament public et universel permettrait aux gouvernements de mieux contrôler les prix des médicaments en négociant de manière plus serrée avec les entreprises pharmaceutiques</c:v>
                </c:pt>
                <c:pt idx="1">
                  <c:v>La création d’une société d’État productrice de médicaments permettrait d’augmenter les capacités manufacturières locales et de pallier aux lacunes des entreprises pharmaceutiques</c:v>
                </c:pt>
              </c:strCache>
            </c:strRef>
          </c:cat>
          <c:val>
            <c:numRef>
              <c:f>Feuil1!$D$2:$D$3</c:f>
              <c:numCache>
                <c:formatCode>0%</c:formatCode>
                <c:ptCount val="2"/>
                <c:pt idx="0">
                  <c:v>0.08</c:v>
                </c:pt>
                <c:pt idx="1">
                  <c:v>0.09</c:v>
                </c:pt>
              </c:numCache>
            </c:numRef>
          </c:val>
          <c:extLst>
            <c:ext xmlns:c16="http://schemas.microsoft.com/office/drawing/2014/chart" uri="{C3380CC4-5D6E-409C-BE32-E72D297353CC}">
              <c16:uniqueId val="{00000003-0F7A-4337-A09D-B05AE0E25FC6}"/>
            </c:ext>
          </c:extLst>
        </c:ser>
        <c:ser>
          <c:idx val="3"/>
          <c:order val="3"/>
          <c:tx>
            <c:strRef>
              <c:f>Feuil1!$E$1</c:f>
              <c:strCache>
                <c:ptCount val="1"/>
                <c:pt idx="0">
                  <c:v>Tout à fait en désaccord</c:v>
                </c:pt>
              </c:strCache>
            </c:strRef>
          </c:tx>
          <c:spPr>
            <a:solidFill>
              <a:srgbClr val="C5F3FF"/>
            </a:solidFill>
          </c:spPr>
          <c:invertIfNegative val="0"/>
          <c:dLbls>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L’assurance médicament public et universel permettrait aux gouvernements de mieux contrôler les prix des médicaments en négociant de manière plus serrée avec les entreprises pharmaceutiques</c:v>
                </c:pt>
                <c:pt idx="1">
                  <c:v>La création d’une société d’État productrice de médicaments permettrait d’augmenter les capacités manufacturières locales et de pallier aux lacunes des entreprises pharmaceutiques</c:v>
                </c:pt>
              </c:strCache>
            </c:strRef>
          </c:cat>
          <c:val>
            <c:numRef>
              <c:f>Feuil1!$E$2:$E$3</c:f>
              <c:numCache>
                <c:formatCode>0%</c:formatCode>
                <c:ptCount val="2"/>
                <c:pt idx="0">
                  <c:v>0.02</c:v>
                </c:pt>
                <c:pt idx="1">
                  <c:v>0.04</c:v>
                </c:pt>
              </c:numCache>
            </c:numRef>
          </c:val>
          <c:extLst>
            <c:ext xmlns:c16="http://schemas.microsoft.com/office/drawing/2014/chart" uri="{C3380CC4-5D6E-409C-BE32-E72D297353CC}">
              <c16:uniqueId val="{00000005-0F7A-4337-A09D-B05AE0E25FC6}"/>
            </c:ext>
          </c:extLst>
        </c:ser>
        <c:ser>
          <c:idx val="4"/>
          <c:order val="4"/>
          <c:tx>
            <c:strRef>
              <c:f>Feuil1!$F$1</c:f>
              <c:strCache>
                <c:ptCount val="1"/>
                <c:pt idx="0">
                  <c:v>Ne sais pas</c:v>
                </c:pt>
              </c:strCache>
            </c:strRef>
          </c:tx>
          <c:spPr>
            <a:solidFill>
              <a:srgbClr val="D9D9D9"/>
            </a:solidFill>
          </c:spPr>
          <c:invertIfNegative val="0"/>
          <c:dLbls>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L’assurance médicament public et universel permettrait aux gouvernements de mieux contrôler les prix des médicaments en négociant de manière plus serrée avec les entreprises pharmaceutiques</c:v>
                </c:pt>
                <c:pt idx="1">
                  <c:v>La création d’une société d’État productrice de médicaments permettrait d’augmenter les capacités manufacturières locales et de pallier aux lacunes des entreprises pharmaceutiques</c:v>
                </c:pt>
              </c:strCache>
            </c:strRef>
          </c:cat>
          <c:val>
            <c:numRef>
              <c:f>Feuil1!$F$2:$F$3</c:f>
              <c:numCache>
                <c:formatCode>0%</c:formatCode>
                <c:ptCount val="2"/>
                <c:pt idx="0">
                  <c:v>0.12</c:v>
                </c:pt>
                <c:pt idx="1">
                  <c:v>0.18</c:v>
                </c:pt>
              </c:numCache>
            </c:numRef>
          </c:val>
          <c:extLst>
            <c:ext xmlns:c16="http://schemas.microsoft.com/office/drawing/2014/chart" uri="{C3380CC4-5D6E-409C-BE32-E72D297353CC}">
              <c16:uniqueId val="{00000006-0F7A-4337-A09D-B05AE0E25FC6}"/>
            </c:ext>
          </c:extLst>
        </c:ser>
        <c:dLbls>
          <c:showLegendKey val="0"/>
          <c:showVal val="0"/>
          <c:showCatName val="0"/>
          <c:showSerName val="0"/>
          <c:showPercent val="0"/>
          <c:showBubbleSize val="0"/>
        </c:dLbls>
        <c:gapWidth val="75"/>
        <c:overlap val="100"/>
        <c:axId val="128053632"/>
        <c:axId val="128055168"/>
      </c:barChart>
      <c:catAx>
        <c:axId val="128053632"/>
        <c:scaling>
          <c:orientation val="maxMin"/>
        </c:scaling>
        <c:delete val="0"/>
        <c:axPos val="l"/>
        <c:numFmt formatCode="General" sourceLinked="1"/>
        <c:majorTickMark val="out"/>
        <c:minorTickMark val="none"/>
        <c:tickLblPos val="nextTo"/>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fr-FR"/>
          </a:p>
        </c:txPr>
        <c:crossAx val="128055168"/>
        <c:crosses val="autoZero"/>
        <c:auto val="1"/>
        <c:lblAlgn val="ctr"/>
        <c:lblOffset val="100"/>
        <c:noMultiLvlLbl val="0"/>
      </c:catAx>
      <c:valAx>
        <c:axId val="128055168"/>
        <c:scaling>
          <c:orientation val="minMax"/>
          <c:max val="1"/>
          <c:min val="0"/>
        </c:scaling>
        <c:delete val="1"/>
        <c:axPos val="t"/>
        <c:numFmt formatCode="0%" sourceLinked="1"/>
        <c:majorTickMark val="out"/>
        <c:minorTickMark val="none"/>
        <c:tickLblPos val="nextTo"/>
        <c:crossAx val="128053632"/>
        <c:crosses val="autoZero"/>
        <c:crossBetween val="between"/>
        <c:majorUnit val="0.2"/>
        <c:minorUnit val="2.0000000000000004E-2"/>
      </c:valAx>
    </c:plotArea>
    <c:legend>
      <c:legendPos val="b"/>
      <c:layout>
        <c:manualLayout>
          <c:xMode val="edge"/>
          <c:yMode val="edge"/>
          <c:x val="0.24540188840828303"/>
          <c:y val="0.7929791757769501"/>
          <c:w val="0.75459811159171686"/>
          <c:h val="0.2070208242230499"/>
        </c:manualLayout>
      </c:layout>
      <c:overlay val="0"/>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6B9E-4EAF-9BC6-7FE50A40849A}"/>
                </c:ext>
              </c:extLst>
            </c:dLbl>
            <c:dLbl>
              <c:idx val="1"/>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Pour une maladie chronique comme maladies du cœur, hypertension, accidents vasculaires cérébraux, cancer, problèmes respiratoires chroniques, diabète etc</c:v>
                </c:pt>
                <c:pt idx="1">
                  <c:v>Ou pour un problème de santé qui va se résoudre à court terme, soit après avoir pris le ou les médicaments d’ordonnance</c:v>
                </c:pt>
              </c:strCache>
            </c:strRef>
          </c:cat>
          <c:val>
            <c:numRef>
              <c:f>Feuil1!$B$2:$B$3</c:f>
              <c:numCache>
                <c:formatCode>0%</c:formatCode>
                <c:ptCount val="2"/>
                <c:pt idx="0">
                  <c:v>0.62</c:v>
                </c:pt>
                <c:pt idx="1">
                  <c:v>0.49</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13260171297028"/>
          <c:y val="3.4591153773801918E-2"/>
          <c:w val="0.46554941354038015"/>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spPr>
              <a:solidFill>
                <a:schemeClr val="tx2">
                  <a:lumMod val="20000"/>
                  <a:lumOff val="80000"/>
                </a:schemeClr>
              </a:solidFill>
            </c:spPr>
            <c:extLst>
              <c:ext xmlns:c16="http://schemas.microsoft.com/office/drawing/2014/chart" uri="{C3380CC4-5D6E-409C-BE32-E72D297353CC}">
                <c16:uniqueId val="{00000005-6B9E-4EAF-9BC6-7FE50A40849A}"/>
              </c:ext>
            </c:extLst>
          </c:dPt>
          <c:dPt>
            <c:idx val="3"/>
            <c:invertIfNegative val="0"/>
            <c:bubble3D val="0"/>
            <c:spPr>
              <a:solidFill>
                <a:srgbClr val="D9D9D9"/>
              </a:solidFill>
            </c:spPr>
            <c:extLst>
              <c:ext xmlns:c16="http://schemas.microsoft.com/office/drawing/2014/chart" uri="{C3380CC4-5D6E-409C-BE32-E72D297353CC}">
                <c16:uniqueId val="{00000007-CF96-49BE-AB9F-51F178BFBAB8}"/>
              </c:ext>
            </c:extLst>
          </c:dPt>
          <c:dPt>
            <c:idx val="4"/>
            <c:invertIfNegative val="0"/>
            <c:bubble3D val="0"/>
            <c:extLst>
              <c:ext xmlns:c16="http://schemas.microsoft.com/office/drawing/2014/chart" uri="{C3380CC4-5D6E-409C-BE32-E72D297353CC}">
                <c16:uniqueId val="{00000009-6CE0-42CD-A9F9-A84BED0DCAA0}"/>
              </c:ext>
            </c:extLst>
          </c:dPt>
          <c:dPt>
            <c:idx val="5"/>
            <c:invertIfNegative val="0"/>
            <c:bubble3D val="0"/>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Mes médicaments d’ordonnances ont été pris en charge entièrement par le gouvernement (je n’ai rien payé à la pharmacie)</c:v>
                </c:pt>
                <c:pt idx="1">
                  <c:v>J’ai une assurance collective qui a pris en charge en partie ou en totalité mes dépenses lors de l’achat de mes médicaments d’ordonnance</c:v>
                </c:pt>
                <c:pt idx="2">
                  <c:v>J’ai dû payer la totalité des coûts de médicaments d’ordonnance</c:v>
                </c:pt>
                <c:pt idx="3">
                  <c:v>Je ne connais pas assez bien ma situation</c:v>
                </c:pt>
              </c:strCache>
            </c:strRef>
          </c:cat>
          <c:val>
            <c:numRef>
              <c:f>Feuil1!$B$2:$B$5</c:f>
              <c:numCache>
                <c:formatCode>0%</c:formatCode>
                <c:ptCount val="4"/>
                <c:pt idx="0">
                  <c:v>0.24</c:v>
                </c:pt>
                <c:pt idx="1">
                  <c:v>0.54</c:v>
                </c:pt>
                <c:pt idx="2">
                  <c:v>0.15</c:v>
                </c:pt>
                <c:pt idx="3">
                  <c:v>0.06</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13260171297028"/>
          <c:y val="3.4591153773801918E-2"/>
          <c:w val="0.46554941354038015"/>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spPr>
              <a:solidFill>
                <a:schemeClr val="tx2">
                  <a:lumMod val="20000"/>
                  <a:lumOff val="80000"/>
                </a:schemeClr>
              </a:solidFill>
            </c:spPr>
            <c:extLst>
              <c:ext xmlns:c16="http://schemas.microsoft.com/office/drawing/2014/chart" uri="{C3380CC4-5D6E-409C-BE32-E72D297353CC}">
                <c16:uniqueId val="{00000005-6B9E-4EAF-9BC6-7FE50A40849A}"/>
              </c:ext>
            </c:extLst>
          </c:dPt>
          <c:dPt>
            <c:idx val="3"/>
            <c:invertIfNegative val="0"/>
            <c:bubble3D val="0"/>
            <c:spPr>
              <a:solidFill>
                <a:srgbClr val="D9D9D9"/>
              </a:solidFill>
            </c:spPr>
            <c:extLst>
              <c:ext xmlns:c16="http://schemas.microsoft.com/office/drawing/2014/chart" uri="{C3380CC4-5D6E-409C-BE32-E72D297353CC}">
                <c16:uniqueId val="{00000007-CF96-49BE-AB9F-51F178BFBAB8}"/>
              </c:ext>
            </c:extLst>
          </c:dPt>
          <c:dPt>
            <c:idx val="4"/>
            <c:invertIfNegative val="0"/>
            <c:bubble3D val="0"/>
            <c:extLst>
              <c:ext xmlns:c16="http://schemas.microsoft.com/office/drawing/2014/chart" uri="{C3380CC4-5D6E-409C-BE32-E72D297353CC}">
                <c16:uniqueId val="{00000009-6CE0-42CD-A9F9-A84BED0DCAA0}"/>
              </c:ext>
            </c:extLst>
          </c:dPt>
          <c:dPt>
            <c:idx val="5"/>
            <c:invertIfNegative val="0"/>
            <c:bubble3D val="0"/>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Mes médicaments d’ordonnances ont été pris en charge entièrement par le gouvernement (je n’ai rien payé à la pharmacie)</c:v>
                </c:pt>
                <c:pt idx="1">
                  <c:v>J’ai une assurance collective qui a pris en charge en partie ou en totalité mes dépenses lors de l’achat de mes médicaments d’ordonnance</c:v>
                </c:pt>
                <c:pt idx="2">
                  <c:v>J’ai dû payer la totalité des coûts de médicaments d’ordonnance</c:v>
                </c:pt>
                <c:pt idx="3">
                  <c:v>Je ne connais pas assez bien ma situation</c:v>
                </c:pt>
              </c:strCache>
            </c:strRef>
          </c:cat>
          <c:val>
            <c:numRef>
              <c:f>Feuil1!$B$2:$B$5</c:f>
              <c:numCache>
                <c:formatCode>0%</c:formatCode>
                <c:ptCount val="4"/>
                <c:pt idx="0">
                  <c:v>0.21</c:v>
                </c:pt>
                <c:pt idx="1">
                  <c:v>0.49</c:v>
                </c:pt>
                <c:pt idx="2">
                  <c:v>0.17</c:v>
                </c:pt>
                <c:pt idx="3">
                  <c:v>0.13</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6B9E-4EAF-9BC6-7FE50A40849A}"/>
                </c:ext>
              </c:extLst>
            </c:dLbl>
            <c:dLbl>
              <c:idx val="1"/>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6B9E-4EAF-9BC6-7FE50A40849A}"/>
                </c:ext>
              </c:extLst>
            </c:dLbl>
            <c:dLbl>
              <c:idx val="3"/>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Oui</c:v>
                </c:pt>
                <c:pt idx="1">
                  <c:v>Non</c:v>
                </c:pt>
              </c:strCache>
            </c:strRef>
          </c:cat>
          <c:val>
            <c:numRef>
              <c:f>Feuil1!$B$2:$B$3</c:f>
              <c:numCache>
                <c:formatCode>0%</c:formatCode>
                <c:ptCount val="2"/>
                <c:pt idx="0">
                  <c:v>0.11</c:v>
                </c:pt>
                <c:pt idx="1">
                  <c:v>0.89</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65096342762580595"/>
          <c:h val="0.94119205016121732"/>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extLst>
              <c:ext xmlns:c16="http://schemas.microsoft.com/office/drawing/2014/chart" uri="{C3380CC4-5D6E-409C-BE32-E72D297353CC}">
                <c16:uniqueId val="{00000003-6B9E-4EAF-9BC6-7FE50A40849A}"/>
              </c:ext>
            </c:extLst>
          </c:dPt>
          <c:dPt>
            <c:idx val="2"/>
            <c:invertIfNegative val="0"/>
            <c:bubble3D val="0"/>
            <c:spPr>
              <a:solidFill>
                <a:schemeClr val="bg1">
                  <a:lumMod val="85000"/>
                </a:schemeClr>
              </a:solidFill>
            </c:spPr>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spPr>
                <a:noFill/>
                <a:ln>
                  <a:noFill/>
                </a:ln>
                <a:effectLst/>
              </c:spPr>
              <c:txPr>
                <a:bodyPr wrap="square" lIns="38100" tIns="19050" rIns="38100" bIns="19050" anchor="ctr">
                  <a:spAutoFit/>
                </a:bodyPr>
                <a:lstStyle/>
                <a:p>
                  <a:pPr>
                    <a:defRPr sz="1200" b="1">
                      <a:solidFill>
                        <a:srgbClr val="6B6B6B"/>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Oui je le fais régulièrement</c:v>
                </c:pt>
                <c:pt idx="1">
                  <c:v>Oui je le fais occasionnellement</c:v>
                </c:pt>
                <c:pt idx="2">
                  <c:v>Non je ne fais jamais cela</c:v>
                </c:pt>
              </c:strCache>
            </c:strRef>
          </c:cat>
          <c:val>
            <c:numRef>
              <c:f>Feuil1!$B$2:$B$4</c:f>
              <c:numCache>
                <c:formatCode>0%</c:formatCode>
                <c:ptCount val="3"/>
                <c:pt idx="0">
                  <c:v>7.0000000000000007E-2</c:v>
                </c:pt>
                <c:pt idx="1">
                  <c:v>0.14000000000000001</c:v>
                </c:pt>
                <c:pt idx="2">
                  <c:v>0.79</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4C9E-45D2-B209-E67C7EC4E903}"/>
              </c:ext>
            </c:extLst>
          </c:dPt>
          <c:dPt>
            <c:idx val="1"/>
            <c:invertIfNegative val="0"/>
            <c:bubble3D val="0"/>
            <c:extLst>
              <c:ext xmlns:c16="http://schemas.microsoft.com/office/drawing/2014/chart" uri="{C3380CC4-5D6E-409C-BE32-E72D297353CC}">
                <c16:uniqueId val="{00000002-4C9E-45D2-B209-E67C7EC4E903}"/>
              </c:ext>
            </c:extLst>
          </c:dPt>
          <c:dPt>
            <c:idx val="2"/>
            <c:invertIfNegative val="0"/>
            <c:bubble3D val="0"/>
            <c:extLst>
              <c:ext xmlns:c16="http://schemas.microsoft.com/office/drawing/2014/chart" uri="{C3380CC4-5D6E-409C-BE32-E72D297353CC}">
                <c16:uniqueId val="{00000003-4C9E-45D2-B209-E67C7EC4E903}"/>
              </c:ext>
            </c:extLst>
          </c:dPt>
          <c:dPt>
            <c:idx val="3"/>
            <c:invertIfNegative val="0"/>
            <c:bubble3D val="0"/>
            <c:extLst>
              <c:ext xmlns:c16="http://schemas.microsoft.com/office/drawing/2014/chart" uri="{C3380CC4-5D6E-409C-BE32-E72D297353CC}">
                <c16:uniqueId val="{00000004-4C9E-45D2-B209-E67C7EC4E903}"/>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6-4C9E-45D2-B209-E67C7EC4E903}"/>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8-4C9E-45D2-B209-E67C7EC4E903}"/>
              </c:ext>
            </c:extLst>
          </c:dPt>
          <c:dLbls>
            <c:dLbl>
              <c:idx val="0"/>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4C9E-45D2-B209-E67C7EC4E903}"/>
                </c:ext>
              </c:extLst>
            </c:dLbl>
            <c:dLbl>
              <c:idx val="1"/>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2-4C9E-45D2-B209-E67C7EC4E903}"/>
                </c:ext>
              </c:extLst>
            </c:dLbl>
            <c:dLbl>
              <c:idx val="2"/>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4C9E-45D2-B209-E67C7EC4E903}"/>
                </c:ext>
              </c:extLst>
            </c:dLbl>
            <c:dLbl>
              <c:idx val="3"/>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4-4C9E-45D2-B209-E67C7EC4E903}"/>
                </c:ext>
              </c:extLst>
            </c:dLbl>
            <c:spPr>
              <a:noFill/>
              <a:ln>
                <a:noFill/>
              </a:ln>
              <a:effectLst/>
            </c:spPr>
            <c:txPr>
              <a:bodyPr wrap="square" lIns="38100" tIns="19050" rIns="38100" bIns="19050" anchor="ctr">
                <a:spAutoFit/>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Oui</c:v>
                </c:pt>
                <c:pt idx="1">
                  <c:v>Non</c:v>
                </c:pt>
              </c:strCache>
            </c:strRef>
          </c:cat>
          <c:val>
            <c:numRef>
              <c:f>Feuil1!$B$2:$B$3</c:f>
              <c:numCache>
                <c:formatCode>0%</c:formatCode>
                <c:ptCount val="2"/>
                <c:pt idx="0">
                  <c:v>0.25</c:v>
                </c:pt>
                <c:pt idx="1">
                  <c:v>0.75</c:v>
                </c:pt>
              </c:numCache>
            </c:numRef>
          </c:val>
          <c:extLst>
            <c:ext xmlns:c16="http://schemas.microsoft.com/office/drawing/2014/chart" uri="{C3380CC4-5D6E-409C-BE32-E72D297353CC}">
              <c16:uniqueId val="{00000009-4C9E-45D2-B209-E67C7EC4E903}"/>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3653722911465"/>
          <c:y val="2.7936142855539307E-2"/>
          <c:w val="0.55120869024934949"/>
          <c:h val="0.90823857680357256"/>
        </c:manualLayout>
      </c:layout>
      <c:barChart>
        <c:barDir val="bar"/>
        <c:grouping val="clustered"/>
        <c:varyColors val="0"/>
        <c:ser>
          <c:idx val="0"/>
          <c:order val="0"/>
          <c:tx>
            <c:strRef>
              <c:f>Feuil1!$B$1</c:f>
              <c:strCache>
                <c:ptCount val="1"/>
                <c:pt idx="0">
                  <c:v>Ventes</c:v>
                </c:pt>
              </c:strCache>
            </c:strRef>
          </c:tx>
          <c:spPr>
            <a:solidFill>
              <a:schemeClr val="tx2">
                <a:lumMod val="50000"/>
              </a:schemeClr>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6B9E-4EAF-9BC6-7FE50A40849A}"/>
              </c:ext>
            </c:extLst>
          </c:dPt>
          <c:dPt>
            <c:idx val="1"/>
            <c:invertIfNegative val="0"/>
            <c:bubble3D val="0"/>
            <c:spPr>
              <a:solidFill>
                <a:schemeClr val="tx2">
                  <a:lumMod val="75000"/>
                </a:schemeClr>
              </a:solidFill>
            </c:spPr>
            <c:extLst>
              <c:ext xmlns:c16="http://schemas.microsoft.com/office/drawing/2014/chart" uri="{C3380CC4-5D6E-409C-BE32-E72D297353CC}">
                <c16:uniqueId val="{00000003-6B9E-4EAF-9BC6-7FE50A40849A}"/>
              </c:ext>
            </c:extLst>
          </c:dPt>
          <c:dPt>
            <c:idx val="2"/>
            <c:invertIfNegative val="0"/>
            <c:bubble3D val="0"/>
            <c:extLst>
              <c:ext xmlns:c16="http://schemas.microsoft.com/office/drawing/2014/chart" uri="{C3380CC4-5D6E-409C-BE32-E72D297353CC}">
                <c16:uniqueId val="{00000005-6B9E-4EAF-9BC6-7FE50A40849A}"/>
              </c:ext>
            </c:extLst>
          </c:dPt>
          <c:dPt>
            <c:idx val="3"/>
            <c:invertIfNegative val="0"/>
            <c:bubble3D val="0"/>
            <c:extLst>
              <c:ext xmlns:c16="http://schemas.microsoft.com/office/drawing/2014/chart" uri="{C3380CC4-5D6E-409C-BE32-E72D297353CC}">
                <c16:uniqueId val="{00000007-CF96-49BE-AB9F-51F178BFBAB8}"/>
              </c:ext>
            </c:extLst>
          </c:dPt>
          <c:dPt>
            <c:idx val="4"/>
            <c:invertIfNegative val="0"/>
            <c:bubble3D val="0"/>
            <c:spPr>
              <a:solidFill>
                <a:schemeClr val="tx2">
                  <a:lumMod val="20000"/>
                  <a:lumOff val="80000"/>
                </a:schemeClr>
              </a:solidFill>
            </c:spPr>
            <c:extLst>
              <c:ext xmlns:c16="http://schemas.microsoft.com/office/drawing/2014/chart" uri="{C3380CC4-5D6E-409C-BE32-E72D297353CC}">
                <c16:uniqueId val="{00000009-6CE0-42CD-A9F9-A84BED0DCAA0}"/>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A-6CE0-42CD-A9F9-A84BED0DCAA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E-4EAF-9BC6-7FE50A40849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E-4EAF-9BC6-7FE50A40849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E-4EAF-9BC6-7FE50A40849A}"/>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96-49BE-AB9F-51F178BFBAB8}"/>
                </c:ext>
              </c:extLst>
            </c:dLbl>
            <c:spPr>
              <a:noFill/>
              <a:ln>
                <a:noFill/>
              </a:ln>
              <a:effectLst/>
            </c:spPr>
            <c:txPr>
              <a:bodyPr wrap="square" lIns="38100" tIns="19050" rIns="38100" bIns="19050" anchor="ctr">
                <a:spAutoFit/>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Très important</c:v>
                </c:pt>
                <c:pt idx="1">
                  <c:v>Assez important</c:v>
                </c:pt>
                <c:pt idx="2">
                  <c:v>Peu important</c:v>
                </c:pt>
                <c:pt idx="3">
                  <c:v>Pas du tout important</c:v>
                </c:pt>
              </c:strCache>
            </c:strRef>
          </c:cat>
          <c:val>
            <c:numRef>
              <c:f>Feuil1!$B$2:$B$5</c:f>
              <c:numCache>
                <c:formatCode>0%</c:formatCode>
                <c:ptCount val="4"/>
                <c:pt idx="0">
                  <c:v>0.1</c:v>
                </c:pt>
                <c:pt idx="1">
                  <c:v>0.33</c:v>
                </c:pt>
                <c:pt idx="2">
                  <c:v>0.38</c:v>
                </c:pt>
                <c:pt idx="3">
                  <c:v>0.19</c:v>
                </c:pt>
              </c:numCache>
            </c:numRef>
          </c:val>
          <c:extLst>
            <c:ext xmlns:c16="http://schemas.microsoft.com/office/drawing/2014/chart" uri="{C3380CC4-5D6E-409C-BE32-E72D297353CC}">
              <c16:uniqueId val="{00000006-6B9E-4EAF-9BC6-7FE50A40849A}"/>
            </c:ext>
          </c:extLst>
        </c:ser>
        <c:dLbls>
          <c:showLegendKey val="0"/>
          <c:showVal val="0"/>
          <c:showCatName val="0"/>
          <c:showSerName val="0"/>
          <c:showPercent val="0"/>
          <c:showBubbleSize val="0"/>
        </c:dLbls>
        <c:gapWidth val="100"/>
        <c:axId val="240145104"/>
        <c:axId val="240148432"/>
      </c:barChart>
      <c:valAx>
        <c:axId val="240148432"/>
        <c:scaling>
          <c:orientation val="minMax"/>
        </c:scaling>
        <c:delete val="1"/>
        <c:axPos val="t"/>
        <c:numFmt formatCode="0%" sourceLinked="1"/>
        <c:majorTickMark val="out"/>
        <c:minorTickMark val="none"/>
        <c:tickLblPos val="nextTo"/>
        <c:crossAx val="240145104"/>
        <c:crosses val="autoZero"/>
        <c:crossBetween val="between"/>
      </c:valAx>
      <c:catAx>
        <c:axId val="240145104"/>
        <c:scaling>
          <c:orientation val="maxMin"/>
        </c:scaling>
        <c:delete val="0"/>
        <c:axPos val="l"/>
        <c:numFmt formatCode="General" sourceLinked="1"/>
        <c:majorTickMark val="out"/>
        <c:minorTickMark val="none"/>
        <c:tickLblPos val="nextTo"/>
        <c:txPr>
          <a:bodyPr/>
          <a:lstStyle/>
          <a:p>
            <a:pPr>
              <a:defRPr lang="en-US" sz="1200" b="0" i="0" u="none" strike="noStrike" kern="1200">
                <a:solidFill>
                  <a:srgbClr val="595959"/>
                </a:solidFill>
                <a:effectLst/>
                <a:latin typeface="Arial" panose="020B0604020202020204" pitchFamily="34" charset="0"/>
                <a:ea typeface="+mn-ea"/>
                <a:cs typeface="+mn-cs"/>
              </a:defRPr>
            </a:pPr>
            <a:endParaRPr lang="fr-FR"/>
          </a:p>
        </c:txPr>
        <c:crossAx val="240148432"/>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A8ECDD2-EB41-40B4-B1D9-27949A3B1A6E}" type="datetimeFigureOut">
              <a:rPr lang="fr-CA" smtClean="0"/>
              <a:pPr/>
              <a:t>2023-01-12</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FFA5EE-AEB3-47AE-B418-4605EE38B555}" type="slidenum">
              <a:rPr lang="fr-CA" smtClean="0"/>
              <a:pPr/>
              <a:t>‹N°›</a:t>
            </a:fld>
            <a:endParaRPr lang="fr-CA"/>
          </a:p>
        </p:txBody>
      </p:sp>
    </p:spTree>
    <p:extLst>
      <p:ext uri="{BB962C8B-B14F-4D97-AF65-F5344CB8AC3E}">
        <p14:creationId xmlns:p14="http://schemas.microsoft.com/office/powerpoint/2010/main" val="59780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7F2565-242B-421D-995B-308C89660AEB}" type="datetimeFigureOut">
              <a:rPr lang="fr-FR" smtClean="0"/>
              <a:pPr/>
              <a:t>12/01/2023</a:t>
            </a:fld>
            <a:endParaRPr lang="en-CA"/>
          </a:p>
        </p:txBody>
      </p:sp>
      <p:sp>
        <p:nvSpPr>
          <p:cNvPr id="4" name="Espace réservé de l'image des diapositives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614C61-0C1E-43C5-985F-A88557E067AB}" type="slidenum">
              <a:rPr lang="en-CA" smtClean="0"/>
              <a:pPr/>
              <a:t>‹N°›</a:t>
            </a:fld>
            <a:endParaRPr lang="en-CA"/>
          </a:p>
        </p:txBody>
      </p:sp>
    </p:spTree>
    <p:extLst>
      <p:ext uri="{BB962C8B-B14F-4D97-AF65-F5344CB8AC3E}">
        <p14:creationId xmlns:p14="http://schemas.microsoft.com/office/powerpoint/2010/main" val="34247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7988" y="696913"/>
            <a:ext cx="6194425" cy="34861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190803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14C61-0C1E-43C5-985F-A88557E067A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092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7988" y="696913"/>
            <a:ext cx="6194425" cy="34861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0D071-E6AC-49D6-8A2C-B9E1BFAD1E48}" type="slidenum">
              <a:rPr kumimoji="0" lang="fr-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825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page  Ble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363998" y="6483350"/>
            <a:ext cx="3413740" cy="236538"/>
          </a:xfrm>
          <a:prstGeom prst="rect">
            <a:avLst/>
          </a:prstGeom>
        </p:spPr>
        <p:txBody>
          <a:bodyPr/>
          <a:lstStyle>
            <a:lvl1pPr>
              <a:defRPr/>
            </a:lvl1pPr>
          </a:lstStyle>
          <a:p>
            <a:pPr>
              <a:defRPr/>
            </a:pPr>
            <a:fld id="{DF4CC268-CF37-4205-AFF6-6794BF1F31A4}" type="datetime1">
              <a:rPr lang="fr-FR"/>
              <a:pPr>
                <a:defRPr/>
              </a:pPr>
              <a:t>12/01/2023</a:t>
            </a:fld>
            <a:endParaRPr lang="en-CA"/>
          </a:p>
        </p:txBody>
      </p:sp>
      <p:sp>
        <p:nvSpPr>
          <p:cNvPr id="3" name="Espace réservé du numéro de diapositive 2"/>
          <p:cNvSpPr>
            <a:spLocks noGrp="1"/>
          </p:cNvSpPr>
          <p:nvPr>
            <p:ph type="sldNum" sz="quarter" idx="11"/>
          </p:nvPr>
        </p:nvSpPr>
        <p:spPr>
          <a:xfrm>
            <a:off x="7985144" y="6483355"/>
            <a:ext cx="3462416" cy="238125"/>
          </a:xfrm>
          <a:prstGeom prst="rect">
            <a:avLst/>
          </a:prstGeom>
        </p:spPr>
        <p:txBody>
          <a:bodyPr/>
          <a:lstStyle>
            <a:lvl1pPr>
              <a:defRPr/>
            </a:lvl1pPr>
          </a:lstStyle>
          <a:p>
            <a:pPr>
              <a:defRPr/>
            </a:pPr>
            <a:fld id="{58BB28B7-E46D-4979-B967-C920588B092F}" type="slidenum">
              <a:rPr lang="en-CA"/>
              <a:pPr>
                <a:defRPr/>
              </a:pPr>
              <a:t>‹N°›</a:t>
            </a:fld>
            <a:endParaRPr lang="en-CA"/>
          </a:p>
        </p:txBody>
      </p:sp>
      <p:sp>
        <p:nvSpPr>
          <p:cNvPr id="4" name="Espace réservé du pied de page 3"/>
          <p:cNvSpPr>
            <a:spLocks noGrp="1"/>
          </p:cNvSpPr>
          <p:nvPr>
            <p:ph type="ftr" sz="quarter" idx="12"/>
          </p:nvPr>
        </p:nvSpPr>
        <p:spPr>
          <a:xfrm>
            <a:off x="744969" y="6483355"/>
            <a:ext cx="3413740" cy="238125"/>
          </a:xfrm>
          <a:prstGeom prst="rect">
            <a:avLst/>
          </a:prstGeom>
        </p:spPr>
        <p:txBody>
          <a:bodyPr/>
          <a:lstStyle>
            <a:lvl1pPr>
              <a:defRPr/>
            </a:lvl1pPr>
          </a:lstStyle>
          <a:p>
            <a:pPr>
              <a:defRPr/>
            </a:pPr>
            <a:r>
              <a:rPr lang="en-CA"/>
              <a:t>CROP</a:t>
            </a:r>
            <a:endParaRPr lang="en-CA" dirty="0"/>
          </a:p>
        </p:txBody>
      </p:sp>
      <p:sp>
        <p:nvSpPr>
          <p:cNvPr id="5" name="Rectangle 4"/>
          <p:cNvSpPr/>
          <p:nvPr userDrawn="1"/>
        </p:nvSpPr>
        <p:spPr>
          <a:xfrm>
            <a:off x="744971" y="4430713"/>
            <a:ext cx="7081443"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Espace réservé du contenu 2"/>
          <p:cNvSpPr>
            <a:spLocks noGrp="1"/>
          </p:cNvSpPr>
          <p:nvPr>
            <p:ph idx="1" hasCustomPrompt="1"/>
          </p:nvPr>
        </p:nvSpPr>
        <p:spPr>
          <a:xfrm>
            <a:off x="744975" y="1699260"/>
            <a:ext cx="893997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Espace réservé du texte 20"/>
          <p:cNvSpPr>
            <a:spLocks noGrp="1"/>
          </p:cNvSpPr>
          <p:nvPr>
            <p:ph type="body" sz="quarter" idx="14" hasCustomPrompt="1"/>
          </p:nvPr>
        </p:nvSpPr>
        <p:spPr>
          <a:xfrm>
            <a:off x="744973" y="4522539"/>
            <a:ext cx="708144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52621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652145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4363998" y="2066544"/>
            <a:ext cx="7083562" cy="4386198"/>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744970" y="2066544"/>
            <a:ext cx="3460300"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13386705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5" cy="4718938"/>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69"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3817721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0"/>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0"/>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0"/>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744970" y="373063"/>
            <a:ext cx="7081443" cy="1008062"/>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4202460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0"/>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0"/>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0"/>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4363997" y="603343"/>
            <a:ext cx="7081446" cy="1390049"/>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10" name="Forme en L 9"/>
          <p:cNvSpPr/>
          <p:nvPr userDrawn="1"/>
        </p:nvSpPr>
        <p:spPr>
          <a:xfrm rot="5400000">
            <a:off x="4402359" y="334702"/>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C00000"/>
              </a:solidFill>
            </a:endParaRPr>
          </a:p>
        </p:txBody>
      </p:sp>
      <p:sp>
        <p:nvSpPr>
          <p:cNvPr id="12" name="Forme en L 11"/>
          <p:cNvSpPr/>
          <p:nvPr userDrawn="1"/>
        </p:nvSpPr>
        <p:spPr>
          <a:xfrm rot="5400000" flipH="1" flipV="1">
            <a:off x="11176803" y="1955032"/>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C00000"/>
              </a:solidFill>
            </a:endParaRPr>
          </a:p>
        </p:txBody>
      </p:sp>
    </p:spTree>
    <p:extLst>
      <p:ext uri="{BB962C8B-B14F-4D97-AF65-F5344CB8AC3E}">
        <p14:creationId xmlns:p14="http://schemas.microsoft.com/office/powerpoint/2010/main" val="29983958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1"/>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542790"/>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3" name="Espace réservé pour une image  10"/>
          <p:cNvSpPr>
            <a:spLocks noGrp="1"/>
          </p:cNvSpPr>
          <p:nvPr>
            <p:ph type="pic" sz="quarter" idx="15"/>
          </p:nvPr>
        </p:nvSpPr>
        <p:spPr>
          <a:xfrm>
            <a:off x="744969" y="2393951"/>
            <a:ext cx="3460300" cy="2028825"/>
          </a:xfrm>
        </p:spPr>
        <p:txBody>
          <a:bodyPr/>
          <a:lstStyle>
            <a:lvl1pPr marL="0" indent="0">
              <a:buNone/>
              <a:defRPr/>
            </a:lvl1pPr>
          </a:lstStyle>
          <a:p>
            <a:endParaRPr lang="en-CA" dirty="0"/>
          </a:p>
        </p:txBody>
      </p:sp>
      <p:sp>
        <p:nvSpPr>
          <p:cNvPr id="15" name="Rectangle 14"/>
          <p:cNvSpPr/>
          <p:nvPr userDrawn="1"/>
        </p:nvSpPr>
        <p:spPr>
          <a:xfrm>
            <a:off x="744969" y="4542790"/>
            <a:ext cx="3462399"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7" name="Espace réservé pour une image  10"/>
          <p:cNvSpPr>
            <a:spLocks noGrp="1"/>
          </p:cNvSpPr>
          <p:nvPr>
            <p:ph type="pic" sz="quarter" idx="17"/>
          </p:nvPr>
        </p:nvSpPr>
        <p:spPr>
          <a:xfrm>
            <a:off x="4368231" y="2393951"/>
            <a:ext cx="3462416" cy="2028825"/>
          </a:xfrm>
        </p:spPr>
        <p:txBody>
          <a:bodyPr/>
          <a:lstStyle>
            <a:lvl1pPr marL="0" indent="0">
              <a:buNone/>
              <a:defRPr/>
            </a:lvl1pPr>
          </a:lstStyle>
          <a:p>
            <a:endParaRPr lang="en-CA" dirty="0"/>
          </a:p>
        </p:txBody>
      </p:sp>
      <p:sp>
        <p:nvSpPr>
          <p:cNvPr id="19" name="Rectangle 18"/>
          <p:cNvSpPr/>
          <p:nvPr userDrawn="1"/>
        </p:nvSpPr>
        <p:spPr>
          <a:xfrm>
            <a:off x="4363998" y="4542790"/>
            <a:ext cx="3466651"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4680963"/>
            <a:ext cx="3460300"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8" y="4680963"/>
            <a:ext cx="3460300"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4680963"/>
            <a:ext cx="3460300"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14634828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1465016"/>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3529965"/>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3" name="Espace réservé pour une image  10"/>
          <p:cNvSpPr>
            <a:spLocks noGrp="1"/>
          </p:cNvSpPr>
          <p:nvPr>
            <p:ph type="pic" sz="quarter" idx="15"/>
          </p:nvPr>
        </p:nvSpPr>
        <p:spPr>
          <a:xfrm>
            <a:off x="744969" y="1465016"/>
            <a:ext cx="3460300" cy="2028825"/>
          </a:xfrm>
        </p:spPr>
        <p:txBody>
          <a:bodyPr/>
          <a:lstStyle>
            <a:lvl1pPr marL="0" indent="0">
              <a:buNone/>
              <a:defRPr/>
            </a:lvl1pPr>
          </a:lstStyle>
          <a:p>
            <a:endParaRPr lang="en-CA" dirty="0"/>
          </a:p>
        </p:txBody>
      </p:sp>
      <p:sp>
        <p:nvSpPr>
          <p:cNvPr id="15" name="Rectangle 14"/>
          <p:cNvSpPr/>
          <p:nvPr userDrawn="1"/>
        </p:nvSpPr>
        <p:spPr>
          <a:xfrm>
            <a:off x="744969" y="3529965"/>
            <a:ext cx="3462399"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7" name="Espace réservé pour une image  10"/>
          <p:cNvSpPr>
            <a:spLocks noGrp="1"/>
          </p:cNvSpPr>
          <p:nvPr>
            <p:ph type="pic" sz="quarter" idx="17"/>
          </p:nvPr>
        </p:nvSpPr>
        <p:spPr>
          <a:xfrm>
            <a:off x="4368231" y="1465016"/>
            <a:ext cx="3462416" cy="2028825"/>
          </a:xfrm>
        </p:spPr>
        <p:txBody>
          <a:bodyPr/>
          <a:lstStyle>
            <a:lvl1pPr marL="0" indent="0">
              <a:buNone/>
              <a:defRPr/>
            </a:lvl1pPr>
          </a:lstStyle>
          <a:p>
            <a:endParaRPr lang="en-CA" dirty="0"/>
          </a:p>
        </p:txBody>
      </p:sp>
      <p:sp>
        <p:nvSpPr>
          <p:cNvPr id="19" name="Rectangle 18"/>
          <p:cNvSpPr/>
          <p:nvPr userDrawn="1"/>
        </p:nvSpPr>
        <p:spPr>
          <a:xfrm>
            <a:off x="4363998" y="3529965"/>
            <a:ext cx="3466651"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3668138"/>
            <a:ext cx="3460300"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8" y="3668138"/>
            <a:ext cx="3460300"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3668138"/>
            <a:ext cx="3460300"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744970" y="373063"/>
            <a:ext cx="7081443" cy="1008062"/>
          </a:xfrm>
          <a:prstGeom prst="rect">
            <a:avLst/>
          </a:prstGeom>
        </p:spPr>
        <p:txBody>
          <a:bodyPr vert="horz" lIns="0" tIns="0" rIns="0" bIns="0" rtlCol="0" anchor="ctr">
            <a:normAutofit/>
          </a:bodyPr>
          <a:lstStyle>
            <a:lvl1pPr>
              <a:defRPr baseline="0">
                <a:solidFill>
                  <a:srgbClr val="E31836"/>
                </a:solidFill>
              </a:defRPr>
            </a:lvl1pPr>
          </a:lstStyle>
          <a:p>
            <a:r>
              <a:rPr lang="fr-FR" dirty="0"/>
              <a:t>Cliquez ici pour modifier le </a:t>
            </a:r>
            <a:r>
              <a:rPr lang="fr-FR" dirty="0" err="1"/>
              <a:t>text</a:t>
            </a:r>
            <a:endParaRPr lang="en-CA" dirty="0"/>
          </a:p>
        </p:txBody>
      </p:sp>
      <p:sp>
        <p:nvSpPr>
          <p:cNvPr id="18" name="Rectangle 17"/>
          <p:cNvSpPr/>
          <p:nvPr userDrawn="1"/>
        </p:nvSpPr>
        <p:spPr>
          <a:xfrm>
            <a:off x="744970" y="5456239"/>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1" name="Espace réservé du texte 13"/>
          <p:cNvSpPr>
            <a:spLocks noGrp="1"/>
          </p:cNvSpPr>
          <p:nvPr>
            <p:ph type="body" sz="quarter" idx="21"/>
          </p:nvPr>
        </p:nvSpPr>
        <p:spPr>
          <a:xfrm>
            <a:off x="744970"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744969"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30685296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3409950"/>
            <a:ext cx="10702592" cy="2046289"/>
          </a:xfrm>
        </p:spPr>
        <p:txBody>
          <a:bodyPr>
            <a:normAutofit/>
          </a:bodyPr>
          <a:lstStyle>
            <a:lvl1pPr>
              <a:defRPr sz="1200"/>
            </a:lvl1pPr>
          </a:lstStyle>
          <a:p>
            <a:endParaRPr lang="en-CA"/>
          </a:p>
        </p:txBody>
      </p:sp>
      <p:sp>
        <p:nvSpPr>
          <p:cNvPr id="13" name="Rectangle 12"/>
          <p:cNvSpPr/>
          <p:nvPr userDrawn="1"/>
        </p:nvSpPr>
        <p:spPr>
          <a:xfrm>
            <a:off x="744970" y="5456239"/>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4" name="Espace réservé du texte 13"/>
          <p:cNvSpPr>
            <a:spLocks noGrp="1"/>
          </p:cNvSpPr>
          <p:nvPr>
            <p:ph type="body" sz="quarter" idx="21"/>
          </p:nvPr>
        </p:nvSpPr>
        <p:spPr>
          <a:xfrm>
            <a:off x="744970"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744970" y="1517207"/>
            <a:ext cx="7081443"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1138950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587752"/>
            <a:ext cx="10702592"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744969" y="1518286"/>
            <a:ext cx="708144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744970" y="4430714"/>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4" name="Espace réservé du texte 13"/>
          <p:cNvSpPr>
            <a:spLocks noGrp="1"/>
          </p:cNvSpPr>
          <p:nvPr>
            <p:ph type="body" sz="quarter" idx="21"/>
          </p:nvPr>
        </p:nvSpPr>
        <p:spPr>
          <a:xfrm>
            <a:off x="744970" y="4540568"/>
            <a:ext cx="10702591"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660814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1" name="Espace réservé du texte 13"/>
          <p:cNvSpPr>
            <a:spLocks noGrp="1"/>
          </p:cNvSpPr>
          <p:nvPr>
            <p:ph type="body" sz="quarter" idx="15"/>
          </p:nvPr>
        </p:nvSpPr>
        <p:spPr>
          <a:xfrm>
            <a:off x="7985144" y="4540568"/>
            <a:ext cx="3462417"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1880770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5" cy="4893056"/>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7985144" y="4540568"/>
            <a:ext cx="3462417"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744971" y="2242948"/>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4" name="Rectangle 13"/>
          <p:cNvSpPr/>
          <p:nvPr userDrawn="1"/>
        </p:nvSpPr>
        <p:spPr>
          <a:xfrm>
            <a:off x="744969"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5" name="Espace réservé du texte 13"/>
          <p:cNvSpPr>
            <a:spLocks noGrp="1"/>
          </p:cNvSpPr>
          <p:nvPr>
            <p:ph type="body" sz="quarter" idx="16"/>
          </p:nvPr>
        </p:nvSpPr>
        <p:spPr>
          <a:xfrm>
            <a:off x="8015171" y="4546967"/>
            <a:ext cx="3462417"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51034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4971" y="1271397"/>
            <a:ext cx="7081443"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744971" y="2448814"/>
            <a:ext cx="7081443"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12/01/2023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744971" y="2393950"/>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744971" y="6483096"/>
            <a:ext cx="10702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1508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3" name="Espace réservé du contenu 2"/>
          <p:cNvSpPr>
            <a:spLocks noGrp="1"/>
          </p:cNvSpPr>
          <p:nvPr>
            <p:ph idx="1"/>
          </p:nvPr>
        </p:nvSpPr>
        <p:spPr>
          <a:xfrm>
            <a:off x="744970" y="2386014"/>
            <a:ext cx="708144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71" y="3319273"/>
            <a:ext cx="10702591" cy="2377440"/>
          </a:xfrm>
        </p:spPr>
        <p:txBody>
          <a:bodyPr>
            <a:normAutofit/>
          </a:bodyPr>
          <a:lstStyle>
            <a:lvl1pPr>
              <a:defRPr sz="1200"/>
            </a:lvl1pPr>
          </a:lstStyle>
          <a:p>
            <a:endParaRPr lang="en-CA"/>
          </a:p>
        </p:txBody>
      </p:sp>
      <p:sp>
        <p:nvSpPr>
          <p:cNvPr id="16" name="Rectangle 15"/>
          <p:cNvSpPr/>
          <p:nvPr userDrawn="1"/>
        </p:nvSpPr>
        <p:spPr>
          <a:xfrm>
            <a:off x="4363999" y="5824729"/>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7" name="Espace réservé du texte 13"/>
          <p:cNvSpPr>
            <a:spLocks noGrp="1"/>
          </p:cNvSpPr>
          <p:nvPr>
            <p:ph type="body" sz="quarter" idx="17"/>
          </p:nvPr>
        </p:nvSpPr>
        <p:spPr>
          <a:xfrm>
            <a:off x="4363999" y="5907808"/>
            <a:ext cx="7083563"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7985144" y="173038"/>
            <a:ext cx="3462417"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2482373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386013"/>
            <a:ext cx="10702592" cy="4097083"/>
          </a:xfrm>
        </p:spPr>
        <p:txBody>
          <a:bodyPr>
            <a:normAutofit/>
          </a:bodyPr>
          <a:lstStyle>
            <a:lvl1pPr>
              <a:defRPr sz="1200"/>
            </a:lvl1pPr>
          </a:lstStyle>
          <a:p>
            <a:endParaRPr lang="en-CA"/>
          </a:p>
        </p:txBody>
      </p:sp>
      <p:cxnSp>
        <p:nvCxnSpPr>
          <p:cNvPr id="14" name="Connecteur droit 13"/>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783330" y="135694"/>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C00000"/>
              </a:solidFill>
            </a:endParaRPr>
          </a:p>
        </p:txBody>
      </p:sp>
      <p:sp>
        <p:nvSpPr>
          <p:cNvPr id="19" name="Forme en L 18"/>
          <p:cNvSpPr/>
          <p:nvPr userDrawn="1"/>
        </p:nvSpPr>
        <p:spPr>
          <a:xfrm rot="5400000" flipH="1" flipV="1">
            <a:off x="7557774" y="1955032"/>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C00000"/>
              </a:solidFill>
            </a:endParaRPr>
          </a:p>
        </p:txBody>
      </p:sp>
    </p:spTree>
    <p:extLst>
      <p:ext uri="{BB962C8B-B14F-4D97-AF65-F5344CB8AC3E}">
        <p14:creationId xmlns:p14="http://schemas.microsoft.com/office/powerpoint/2010/main" val="7237138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291275"/>
            <a:ext cx="3462417"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4" y="4558987"/>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4" name="Espace réservé du texte 13"/>
          <p:cNvSpPr>
            <a:spLocks noGrp="1"/>
          </p:cNvSpPr>
          <p:nvPr>
            <p:ph type="body" sz="quarter" idx="14"/>
          </p:nvPr>
        </p:nvSpPr>
        <p:spPr>
          <a:xfrm>
            <a:off x="7985144" y="4668842"/>
            <a:ext cx="3462417"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7" name="Espace réservé du texte 16"/>
          <p:cNvSpPr>
            <a:spLocks noGrp="1"/>
          </p:cNvSpPr>
          <p:nvPr>
            <p:ph type="body" sz="quarter" idx="15"/>
          </p:nvPr>
        </p:nvSpPr>
        <p:spPr>
          <a:xfrm>
            <a:off x="744970" y="2386013"/>
            <a:ext cx="708144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Titre 1"/>
          <p:cNvSpPr>
            <a:spLocks noGrp="1"/>
          </p:cNvSpPr>
          <p:nvPr>
            <p:ph type="title"/>
          </p:nvPr>
        </p:nvSpPr>
        <p:spPr>
          <a:xfrm>
            <a:off x="744970" y="373063"/>
            <a:ext cx="7081443" cy="1008062"/>
          </a:xfrm>
        </p:spPr>
        <p:txBody>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6321341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174938"/>
            <a:ext cx="3462416"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E95C65"/>
              </a:solidFill>
            </a:endParaRPr>
          </a:p>
        </p:txBody>
      </p:sp>
      <p:sp>
        <p:nvSpPr>
          <p:cNvPr id="14" name="Espace réservé du texte 13"/>
          <p:cNvSpPr>
            <a:spLocks noGrp="1"/>
          </p:cNvSpPr>
          <p:nvPr>
            <p:ph type="body" sz="quarter" idx="14"/>
          </p:nvPr>
        </p:nvSpPr>
        <p:spPr>
          <a:xfrm>
            <a:off x="7985144"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69" y="4174938"/>
            <a:ext cx="3462399"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E95C65"/>
              </a:solidFill>
            </a:endParaRPr>
          </a:p>
        </p:txBody>
      </p:sp>
      <p:sp>
        <p:nvSpPr>
          <p:cNvPr id="16" name="Espace réservé du texte 13"/>
          <p:cNvSpPr>
            <a:spLocks noGrp="1"/>
          </p:cNvSpPr>
          <p:nvPr>
            <p:ph type="body" sz="quarter" idx="16"/>
          </p:nvPr>
        </p:nvSpPr>
        <p:spPr>
          <a:xfrm>
            <a:off x="744969" y="4257362"/>
            <a:ext cx="3460300"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a:t>Cliquez pour modifier les styles du</a:t>
            </a:r>
            <a:endParaRPr lang="en-CA" dirty="0"/>
          </a:p>
        </p:txBody>
      </p:sp>
      <p:sp>
        <p:nvSpPr>
          <p:cNvPr id="19" name="Rectangle 18"/>
          <p:cNvSpPr/>
          <p:nvPr userDrawn="1"/>
        </p:nvSpPr>
        <p:spPr>
          <a:xfrm>
            <a:off x="4363998" y="4174938"/>
            <a:ext cx="3466651"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E95C65"/>
              </a:solidFill>
            </a:endParaRPr>
          </a:p>
        </p:txBody>
      </p:sp>
      <p:sp>
        <p:nvSpPr>
          <p:cNvPr id="20" name="Espace réservé du texte 13"/>
          <p:cNvSpPr>
            <a:spLocks noGrp="1"/>
          </p:cNvSpPr>
          <p:nvPr>
            <p:ph type="body" sz="quarter" idx="18"/>
          </p:nvPr>
        </p:nvSpPr>
        <p:spPr>
          <a:xfrm>
            <a:off x="4368231"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7985146" y="1335024"/>
            <a:ext cx="3462416"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5" name="Rectangle 24"/>
          <p:cNvSpPr/>
          <p:nvPr userDrawn="1"/>
        </p:nvSpPr>
        <p:spPr>
          <a:xfrm>
            <a:off x="744969" y="1335024"/>
            <a:ext cx="3462399"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E95C65"/>
              </a:solidFill>
            </a:endParaRPr>
          </a:p>
        </p:txBody>
      </p:sp>
      <p:sp>
        <p:nvSpPr>
          <p:cNvPr id="26" name="Rectangle 25"/>
          <p:cNvSpPr/>
          <p:nvPr userDrawn="1"/>
        </p:nvSpPr>
        <p:spPr>
          <a:xfrm>
            <a:off x="4363998" y="1335024"/>
            <a:ext cx="3466651"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7" name="Espace réservé du texte 13"/>
          <p:cNvSpPr>
            <a:spLocks noGrp="1"/>
          </p:cNvSpPr>
          <p:nvPr>
            <p:ph type="body" sz="quarter" idx="19"/>
          </p:nvPr>
        </p:nvSpPr>
        <p:spPr>
          <a:xfrm>
            <a:off x="7985144"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744969" y="1409026"/>
            <a:ext cx="3460300"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4368231"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7985144" y="1050071"/>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744969" y="1060704"/>
            <a:ext cx="3460300"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4368231"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3413335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595562"/>
            <a:ext cx="3462416"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4" name="Espace réservé du texte 13"/>
          <p:cNvSpPr>
            <a:spLocks noGrp="1"/>
          </p:cNvSpPr>
          <p:nvPr>
            <p:ph type="body" sz="quarter" idx="14"/>
          </p:nvPr>
        </p:nvSpPr>
        <p:spPr>
          <a:xfrm>
            <a:off x="7985144"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69" y="4595562"/>
            <a:ext cx="3462399"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a:t>Cliquez pour modifier les styles du</a:t>
            </a:r>
            <a:endParaRPr lang="en-CA" dirty="0"/>
          </a:p>
        </p:txBody>
      </p:sp>
      <p:sp>
        <p:nvSpPr>
          <p:cNvPr id="19" name="Rectangle 18"/>
          <p:cNvSpPr/>
          <p:nvPr userDrawn="1"/>
        </p:nvSpPr>
        <p:spPr>
          <a:xfrm>
            <a:off x="4363998" y="4595562"/>
            <a:ext cx="3466651"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0" name="Espace réservé du texte 13"/>
          <p:cNvSpPr>
            <a:spLocks noGrp="1"/>
          </p:cNvSpPr>
          <p:nvPr>
            <p:ph type="body" sz="quarter" idx="18"/>
          </p:nvPr>
        </p:nvSpPr>
        <p:spPr>
          <a:xfrm>
            <a:off x="4368232"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 name="Rectangle 33"/>
          <p:cNvSpPr/>
          <p:nvPr userDrawn="1"/>
        </p:nvSpPr>
        <p:spPr>
          <a:xfrm>
            <a:off x="7985146" y="2880360"/>
            <a:ext cx="3462416"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5" name="Espace réservé du texte 13"/>
          <p:cNvSpPr>
            <a:spLocks noGrp="1"/>
          </p:cNvSpPr>
          <p:nvPr>
            <p:ph type="body" sz="quarter" idx="19"/>
          </p:nvPr>
        </p:nvSpPr>
        <p:spPr>
          <a:xfrm>
            <a:off x="7985144"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744969" y="2880360"/>
            <a:ext cx="3462399"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38" name="Rectangle 37"/>
          <p:cNvSpPr/>
          <p:nvPr userDrawn="1"/>
        </p:nvSpPr>
        <p:spPr>
          <a:xfrm>
            <a:off x="4363998" y="2880360"/>
            <a:ext cx="3466651"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9" name="Espace réservé du texte 13"/>
          <p:cNvSpPr>
            <a:spLocks noGrp="1"/>
          </p:cNvSpPr>
          <p:nvPr>
            <p:ph type="body" sz="quarter" idx="21"/>
          </p:nvPr>
        </p:nvSpPr>
        <p:spPr>
          <a:xfrm>
            <a:off x="4368231"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4"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1"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8367074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7985144"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4368232"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5" name="Espace réservé du texte 13"/>
          <p:cNvSpPr>
            <a:spLocks noGrp="1"/>
          </p:cNvSpPr>
          <p:nvPr>
            <p:ph type="body" sz="quarter" idx="19"/>
          </p:nvPr>
        </p:nvSpPr>
        <p:spPr>
          <a:xfrm>
            <a:off x="7985144"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4368231"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4"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1"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29921300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4363998" y="404334"/>
            <a:ext cx="7083562"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1" name="Forme en L 20"/>
          <p:cNvSpPr/>
          <p:nvPr userDrawn="1"/>
        </p:nvSpPr>
        <p:spPr>
          <a:xfrm rot="5400000">
            <a:off x="4402359" y="135694"/>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E95C65"/>
              </a:solidFill>
            </a:endParaRPr>
          </a:p>
        </p:txBody>
      </p:sp>
      <p:sp>
        <p:nvSpPr>
          <p:cNvPr id="22" name="Forme en L 21"/>
          <p:cNvSpPr/>
          <p:nvPr userDrawn="1"/>
        </p:nvSpPr>
        <p:spPr>
          <a:xfrm rot="5400000" flipH="1" flipV="1">
            <a:off x="11176803" y="1955032"/>
            <a:ext cx="230280" cy="30700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E95C65"/>
              </a:solidFill>
            </a:endParaRPr>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744970" y="2386013"/>
            <a:ext cx="10700474" cy="4097083"/>
          </a:xfrm>
        </p:spPr>
        <p:txBody>
          <a:bodyPr/>
          <a:lstStyle/>
          <a:p>
            <a:endParaRPr lang="en-CA"/>
          </a:p>
        </p:txBody>
      </p:sp>
      <p:sp>
        <p:nvSpPr>
          <p:cNvPr id="26" name="Rectangle 25"/>
          <p:cNvSpPr/>
          <p:nvPr userDrawn="1"/>
        </p:nvSpPr>
        <p:spPr>
          <a:xfrm>
            <a:off x="4366116" y="5541264"/>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sz="1800">
              <a:solidFill>
                <a:prstClr val="white"/>
              </a:solidFill>
            </a:endParaRPr>
          </a:p>
        </p:txBody>
      </p:sp>
      <p:sp>
        <p:nvSpPr>
          <p:cNvPr id="12" name="Espace réservé du texte 13"/>
          <p:cNvSpPr>
            <a:spLocks noGrp="1"/>
          </p:cNvSpPr>
          <p:nvPr>
            <p:ph type="body" sz="quarter" idx="17"/>
          </p:nvPr>
        </p:nvSpPr>
        <p:spPr>
          <a:xfrm>
            <a:off x="4363999" y="5623561"/>
            <a:ext cx="7083563"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9615466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3" name="Espace réservé de la date 2"/>
          <p:cNvSpPr>
            <a:spLocks noGrp="1"/>
          </p:cNvSpPr>
          <p:nvPr>
            <p:ph type="dt" sz="half" idx="10"/>
          </p:nvPr>
        </p:nvSpPr>
        <p:spPr>
          <a:xfrm>
            <a:off x="609521" y="6356351"/>
            <a:ext cx="2844430" cy="365125"/>
          </a:xfrm>
          <a:prstGeom prst="rect">
            <a:avLst/>
          </a:prstGeom>
        </p:spPr>
        <p:txBody>
          <a:bodyPr/>
          <a:lstStyle/>
          <a:p>
            <a:fld id="{F6E3622C-6126-4886-BCF5-7090F1C861E2}" type="datetime1">
              <a:rPr lang="fr-FR" smtClean="0">
                <a:solidFill>
                  <a:srgbClr val="000000">
                    <a:tint val="75000"/>
                  </a:srgbClr>
                </a:solidFill>
              </a:rPr>
              <a:pPr/>
              <a:t>12/01/2023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534404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521" y="6356351"/>
            <a:ext cx="2844430" cy="365125"/>
          </a:xfrm>
          <a:prstGeom prst="rect">
            <a:avLst/>
          </a:prstGeom>
        </p:spPr>
        <p:txBody>
          <a:bodyPr/>
          <a:lstStyle/>
          <a:p>
            <a:fld id="{83532742-BFF1-4CDF-8EA7-C42C4735F3E4}" type="datetime1">
              <a:rPr lang="fr-FR" smtClean="0">
                <a:solidFill>
                  <a:srgbClr val="000000">
                    <a:tint val="75000"/>
                  </a:srgbClr>
                </a:solidFill>
              </a:rPr>
              <a:pPr/>
              <a:t>12/01/2023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8588265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42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5"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3" y="4522539"/>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 </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036915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62" name="Image 61"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6547" y="5576110"/>
            <a:ext cx="2967910" cy="1135373"/>
          </a:xfrm>
          <a:prstGeom prst="rect">
            <a:avLst/>
          </a:prstGeom>
        </p:spPr>
      </p:pic>
      <p:sp>
        <p:nvSpPr>
          <p:cNvPr id="63" name="Rectangle 62"/>
          <p:cNvSpPr/>
          <p:nvPr userDrawn="1"/>
        </p:nvSpPr>
        <p:spPr>
          <a:xfrm>
            <a:off x="558804"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64" name="Connecteur droit 63"/>
          <p:cNvCxnSpPr/>
          <p:nvPr userDrawn="1"/>
        </p:nvCxnSpPr>
        <p:spPr>
          <a:xfrm>
            <a:off x="558800" y="4055262"/>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userDrawn="1"/>
        </p:nvSpPr>
        <p:spPr>
          <a:xfrm>
            <a:off x="558804"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66" name="Connecteur droit 65"/>
          <p:cNvCxnSpPr/>
          <p:nvPr userDrawn="1"/>
        </p:nvCxnSpPr>
        <p:spPr>
          <a:xfrm>
            <a:off x="558800" y="2836710"/>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userDrawn="1"/>
        </p:nvCxnSpPr>
        <p:spPr>
          <a:xfrm>
            <a:off x="558800" y="3224606"/>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Espace réservé du texte 13"/>
          <p:cNvSpPr>
            <a:spLocks noGrp="1"/>
          </p:cNvSpPr>
          <p:nvPr>
            <p:ph type="body" sz="quarter" idx="15" hasCustomPrompt="1"/>
          </p:nvPr>
        </p:nvSpPr>
        <p:spPr>
          <a:xfrm>
            <a:off x="558802" y="2512250"/>
            <a:ext cx="3959225" cy="1081964"/>
          </a:xfrm>
        </p:spPr>
        <p:txBody>
          <a:bodyPr>
            <a:noAutofit/>
          </a:bodyPr>
          <a:lstStyle>
            <a:lvl1pPr>
              <a:defRPr sz="1800" b="0" baseline="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1600 RENÉ-LÉVESQUE OUEST</a:t>
            </a:r>
          </a:p>
          <a:p>
            <a:pPr lvl="1"/>
            <a:r>
              <a:rPr lang="fr-FR" dirty="0"/>
              <a:t>MONTREAL (QUÉBEC) H3H 1P9</a:t>
            </a:r>
          </a:p>
          <a:p>
            <a:pPr lvl="1"/>
            <a:r>
              <a:rPr lang="fr-FR" dirty="0"/>
              <a:t>BUREAU 900 </a:t>
            </a:r>
          </a:p>
        </p:txBody>
      </p:sp>
      <p:sp>
        <p:nvSpPr>
          <p:cNvPr id="69" name="Espace réservé du texte 13"/>
          <p:cNvSpPr>
            <a:spLocks noGrp="1"/>
          </p:cNvSpPr>
          <p:nvPr>
            <p:ph type="body" sz="quarter" idx="16" hasCustomPrompt="1"/>
          </p:nvPr>
        </p:nvSpPr>
        <p:spPr>
          <a:xfrm>
            <a:off x="558802" y="3731374"/>
            <a:ext cx="3959225"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70" name="Forme en L 6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71"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934788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12"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014454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15"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5533027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15"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2552582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4971" y="1271397"/>
            <a:ext cx="7081443" cy="1392620"/>
          </a:xfrm>
          <a:prstGeom prst="rect">
            <a:avLst/>
          </a:prstGeo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744971" y="2448814"/>
            <a:ext cx="7081443"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12/01/2023</a:t>
            </a:fld>
            <a:endParaRPr lang="en-CA" dirty="0">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dirty="0">
                <a:solidFill>
                  <a:prstClr val="white"/>
                </a:solidFill>
              </a:rPr>
              <a:t>CROP</a:t>
            </a: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dirty="0">
              <a:solidFill>
                <a:prstClr val="white"/>
              </a:solidFill>
            </a:endParaRPr>
          </a:p>
        </p:txBody>
      </p:sp>
      <p:sp>
        <p:nvSpPr>
          <p:cNvPr id="8" name="Rectangle 7"/>
          <p:cNvSpPr/>
          <p:nvPr userDrawn="1"/>
        </p:nvSpPr>
        <p:spPr>
          <a:xfrm>
            <a:off x="744971" y="2393950"/>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9" name="Connecteur droit 8"/>
          <p:cNvCxnSpPr/>
          <p:nvPr userDrawn="1"/>
        </p:nvCxnSpPr>
        <p:spPr>
          <a:xfrm>
            <a:off x="744971" y="6483096"/>
            <a:ext cx="10702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2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5"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1" name="Espace réservé du texte 20"/>
          <p:cNvSpPr>
            <a:spLocks noGrp="1"/>
          </p:cNvSpPr>
          <p:nvPr userDrawn="1">
            <p:ph type="body" sz="quarter" idx="10" hasCustomPrompt="1"/>
          </p:nvPr>
        </p:nvSpPr>
        <p:spPr>
          <a:xfrm>
            <a:off x="744973" y="4522539"/>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10"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6769668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12"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818912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04218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7985147" y="1371982"/>
            <a:ext cx="3462417" cy="2037969"/>
          </a:xfrm>
        </p:spPr>
        <p:txBody>
          <a:bodyPr/>
          <a:lstStyle>
            <a:lvl1pPr marL="0" indent="0">
              <a:buNone/>
              <a:defRPr/>
            </a:lvl1pPr>
          </a:lstStyle>
          <a:p>
            <a:endParaRPr lang="en-CA" dirty="0"/>
          </a:p>
        </p:txBody>
      </p:sp>
      <p:sp>
        <p:nvSpPr>
          <p:cNvPr id="9" name="Rectangle 8"/>
          <p:cNvSpPr/>
          <p:nvPr userDrawn="1"/>
        </p:nvSpPr>
        <p:spPr>
          <a:xfrm>
            <a:off x="7985144" y="3539109"/>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0" name="Espace réservé du texte 13"/>
          <p:cNvSpPr>
            <a:spLocks noGrp="1"/>
          </p:cNvSpPr>
          <p:nvPr>
            <p:ph type="body" sz="quarter" idx="15"/>
          </p:nvPr>
        </p:nvSpPr>
        <p:spPr>
          <a:xfrm>
            <a:off x="7985147" y="3648964"/>
            <a:ext cx="3462417"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7843783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3" y="1517270"/>
            <a:ext cx="708144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744971" y="5585041"/>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117680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135026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1" y="1517270"/>
            <a:ext cx="10702591" cy="3749674"/>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1" name="Espace réservé du texte 13"/>
          <p:cNvSpPr>
            <a:spLocks noGrp="1"/>
          </p:cNvSpPr>
          <p:nvPr>
            <p:ph type="body" sz="quarter" idx="17"/>
          </p:nvPr>
        </p:nvSpPr>
        <p:spPr>
          <a:xfrm>
            <a:off x="744971" y="5585041"/>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30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24204978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0" y="1517270"/>
            <a:ext cx="7081443" cy="4938394"/>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42458017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35538488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4363999" y="2066544"/>
            <a:ext cx="7083562" cy="4386198"/>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744970" y="2066544"/>
            <a:ext cx="3460300"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16215057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3" y="1517270"/>
            <a:ext cx="7081445" cy="4718938"/>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7252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2"/>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3" name="Espace réservé pour une image  10"/>
          <p:cNvSpPr>
            <a:spLocks noGrp="1"/>
          </p:cNvSpPr>
          <p:nvPr>
            <p:ph type="pic" sz="quarter" idx="15"/>
          </p:nvPr>
        </p:nvSpPr>
        <p:spPr>
          <a:xfrm>
            <a:off x="744969" y="2393952"/>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2"/>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4236420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2"/>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3" name="Espace réservé pour une image  10"/>
          <p:cNvSpPr>
            <a:spLocks noGrp="1"/>
          </p:cNvSpPr>
          <p:nvPr>
            <p:ph type="pic" sz="quarter" idx="15"/>
          </p:nvPr>
        </p:nvSpPr>
        <p:spPr>
          <a:xfrm>
            <a:off x="744969" y="2393952"/>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2"/>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4363997" y="603342"/>
            <a:ext cx="7081446" cy="1390049"/>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7806359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5"/>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2" name="Rectangle 11"/>
          <p:cNvSpPr/>
          <p:nvPr userDrawn="1"/>
        </p:nvSpPr>
        <p:spPr>
          <a:xfrm>
            <a:off x="7985146" y="2275184"/>
            <a:ext cx="3462416" cy="6121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3" name="Espace réservé pour une image  10"/>
          <p:cNvSpPr>
            <a:spLocks noGrp="1"/>
          </p:cNvSpPr>
          <p:nvPr>
            <p:ph type="pic" sz="quarter" idx="15"/>
          </p:nvPr>
        </p:nvSpPr>
        <p:spPr>
          <a:xfrm>
            <a:off x="744969" y="2393955"/>
            <a:ext cx="3460300" cy="2028825"/>
          </a:xfrm>
        </p:spPr>
        <p:txBody>
          <a:bodyPr/>
          <a:lstStyle>
            <a:lvl1pPr marL="0" indent="0">
              <a:buNone/>
              <a:defRPr/>
            </a:lvl1pPr>
          </a:lstStyle>
          <a:p>
            <a:endParaRPr lang="en-CA" dirty="0"/>
          </a:p>
        </p:txBody>
      </p:sp>
      <p:sp>
        <p:nvSpPr>
          <p:cNvPr id="15" name="Rectangle 14"/>
          <p:cNvSpPr/>
          <p:nvPr userDrawn="1"/>
        </p:nvSpPr>
        <p:spPr>
          <a:xfrm>
            <a:off x="744971" y="2275184"/>
            <a:ext cx="3462399" cy="6121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Espace réservé pour une image  10"/>
          <p:cNvSpPr>
            <a:spLocks noGrp="1"/>
          </p:cNvSpPr>
          <p:nvPr>
            <p:ph type="pic" sz="quarter" idx="17"/>
          </p:nvPr>
        </p:nvSpPr>
        <p:spPr>
          <a:xfrm>
            <a:off x="4368231" y="2393955"/>
            <a:ext cx="3462416" cy="2028825"/>
          </a:xfrm>
        </p:spPr>
        <p:txBody>
          <a:bodyPr/>
          <a:lstStyle>
            <a:lvl1pPr marL="0" indent="0">
              <a:buNone/>
              <a:defRPr/>
            </a:lvl1pPr>
          </a:lstStyle>
          <a:p>
            <a:endParaRPr lang="en-CA" dirty="0"/>
          </a:p>
        </p:txBody>
      </p:sp>
      <p:sp>
        <p:nvSpPr>
          <p:cNvPr id="19" name="Rectangle 18"/>
          <p:cNvSpPr/>
          <p:nvPr userDrawn="1"/>
        </p:nvSpPr>
        <p:spPr>
          <a:xfrm>
            <a:off x="4364001" y="2275181"/>
            <a:ext cx="3466651" cy="6128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9"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603438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1465016"/>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2" name="Rectangle 11"/>
          <p:cNvSpPr/>
          <p:nvPr userDrawn="1"/>
        </p:nvSpPr>
        <p:spPr>
          <a:xfrm>
            <a:off x="7985146" y="3529965"/>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3" name="Espace réservé pour une image  10"/>
          <p:cNvSpPr>
            <a:spLocks noGrp="1"/>
          </p:cNvSpPr>
          <p:nvPr>
            <p:ph type="pic" sz="quarter" idx="15"/>
          </p:nvPr>
        </p:nvSpPr>
        <p:spPr>
          <a:xfrm>
            <a:off x="744969" y="1465016"/>
            <a:ext cx="3460300" cy="2028825"/>
          </a:xfrm>
        </p:spPr>
        <p:txBody>
          <a:bodyPr/>
          <a:lstStyle>
            <a:lvl1pPr marL="0" indent="0">
              <a:buNone/>
              <a:defRPr/>
            </a:lvl1pPr>
          </a:lstStyle>
          <a:p>
            <a:endParaRPr lang="en-CA" dirty="0"/>
          </a:p>
        </p:txBody>
      </p:sp>
      <p:sp>
        <p:nvSpPr>
          <p:cNvPr id="15" name="Rectangle 14"/>
          <p:cNvSpPr/>
          <p:nvPr userDrawn="1"/>
        </p:nvSpPr>
        <p:spPr>
          <a:xfrm>
            <a:off x="744971" y="3529965"/>
            <a:ext cx="3462399"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Espace réservé pour une image  10"/>
          <p:cNvSpPr>
            <a:spLocks noGrp="1"/>
          </p:cNvSpPr>
          <p:nvPr>
            <p:ph type="pic" sz="quarter" idx="17"/>
          </p:nvPr>
        </p:nvSpPr>
        <p:spPr>
          <a:xfrm>
            <a:off x="4368231" y="1465016"/>
            <a:ext cx="3462416" cy="2028825"/>
          </a:xfrm>
        </p:spPr>
        <p:txBody>
          <a:bodyPr/>
          <a:lstStyle>
            <a:lvl1pPr marL="0" indent="0">
              <a:buNone/>
              <a:defRPr/>
            </a:lvl1pPr>
          </a:lstStyle>
          <a:p>
            <a:endParaRPr lang="en-CA" dirty="0"/>
          </a:p>
        </p:txBody>
      </p:sp>
      <p:sp>
        <p:nvSpPr>
          <p:cNvPr id="19" name="Rectangle 18"/>
          <p:cNvSpPr/>
          <p:nvPr userDrawn="1"/>
        </p:nvSpPr>
        <p:spPr>
          <a:xfrm>
            <a:off x="4364001" y="3529965"/>
            <a:ext cx="3466651"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9"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744970" y="373063"/>
            <a:ext cx="7081443"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744973" y="5456243"/>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1" name="Espace réservé du texte 13"/>
          <p:cNvSpPr>
            <a:spLocks noGrp="1"/>
          </p:cNvSpPr>
          <p:nvPr>
            <p:ph type="body" sz="quarter" idx="21"/>
          </p:nvPr>
        </p:nvSpPr>
        <p:spPr>
          <a:xfrm>
            <a:off x="744971"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102904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a:xfrm>
            <a:off x="744970" y="362430"/>
            <a:ext cx="7081443" cy="1008062"/>
          </a:xfr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4406196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5" name="Espace réservé du tableau 14"/>
          <p:cNvSpPr>
            <a:spLocks noGrp="1"/>
          </p:cNvSpPr>
          <p:nvPr>
            <p:ph type="tbl" sz="quarter" idx="16"/>
          </p:nvPr>
        </p:nvSpPr>
        <p:spPr>
          <a:xfrm>
            <a:off x="744969" y="3409952"/>
            <a:ext cx="10702592" cy="2046289"/>
          </a:xfrm>
        </p:spPr>
        <p:txBody>
          <a:bodyPr>
            <a:normAutofit/>
          </a:bodyPr>
          <a:lstStyle>
            <a:lvl1pPr>
              <a:defRPr sz="1200"/>
            </a:lvl1pPr>
          </a:lstStyle>
          <a:p>
            <a:endParaRPr lang="en-CA" dirty="0"/>
          </a:p>
        </p:txBody>
      </p:sp>
      <p:sp>
        <p:nvSpPr>
          <p:cNvPr id="13" name="Rectangle 12"/>
          <p:cNvSpPr/>
          <p:nvPr userDrawn="1"/>
        </p:nvSpPr>
        <p:spPr>
          <a:xfrm>
            <a:off x="744973" y="5456243"/>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Espace réservé du texte 13"/>
          <p:cNvSpPr>
            <a:spLocks noGrp="1"/>
          </p:cNvSpPr>
          <p:nvPr>
            <p:ph type="body" sz="quarter" idx="21"/>
          </p:nvPr>
        </p:nvSpPr>
        <p:spPr>
          <a:xfrm>
            <a:off x="744971"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744970" y="1517210"/>
            <a:ext cx="7081443"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0250871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5" name="Espace réservé du tableau 14"/>
          <p:cNvSpPr>
            <a:spLocks noGrp="1"/>
          </p:cNvSpPr>
          <p:nvPr>
            <p:ph type="tbl" sz="quarter" idx="16"/>
          </p:nvPr>
        </p:nvSpPr>
        <p:spPr>
          <a:xfrm>
            <a:off x="744969" y="2587752"/>
            <a:ext cx="10702592" cy="1852487"/>
          </a:xfrm>
        </p:spPr>
        <p:txBody>
          <a:bodyPr>
            <a:normAutofit/>
          </a:bodyPr>
          <a:lstStyle>
            <a:lvl1pPr>
              <a:defRPr sz="1200"/>
            </a:lvl1pPr>
          </a:lstStyle>
          <a:p>
            <a:endParaRPr lang="en-CA" dirty="0"/>
          </a:p>
        </p:txBody>
      </p:sp>
      <p:sp>
        <p:nvSpPr>
          <p:cNvPr id="12" name="Espace réservé du texte 7"/>
          <p:cNvSpPr>
            <a:spLocks noGrp="1"/>
          </p:cNvSpPr>
          <p:nvPr>
            <p:ph type="body" sz="quarter" idx="18"/>
          </p:nvPr>
        </p:nvSpPr>
        <p:spPr>
          <a:xfrm>
            <a:off x="744972" y="1518287"/>
            <a:ext cx="708144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744973" y="4430718"/>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Espace réservé du texte 13"/>
          <p:cNvSpPr>
            <a:spLocks noGrp="1"/>
          </p:cNvSpPr>
          <p:nvPr>
            <p:ph type="body" sz="quarter" idx="21"/>
          </p:nvPr>
        </p:nvSpPr>
        <p:spPr>
          <a:xfrm>
            <a:off x="744971" y="4540568"/>
            <a:ext cx="10702591"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6493412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1" name="Espace réservé du texte 13"/>
          <p:cNvSpPr>
            <a:spLocks noGrp="1"/>
          </p:cNvSpPr>
          <p:nvPr>
            <p:ph type="body" sz="quarter" idx="15"/>
          </p:nvPr>
        </p:nvSpPr>
        <p:spPr>
          <a:xfrm>
            <a:off x="7985147" y="4540568"/>
            <a:ext cx="3462417"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6633078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3" y="1517270"/>
            <a:ext cx="7081445" cy="4893056"/>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0" name="Espace réservé du texte 13"/>
          <p:cNvSpPr>
            <a:spLocks noGrp="1"/>
          </p:cNvSpPr>
          <p:nvPr>
            <p:ph type="body" sz="quarter" idx="15"/>
          </p:nvPr>
        </p:nvSpPr>
        <p:spPr>
          <a:xfrm>
            <a:off x="7985147" y="4540568"/>
            <a:ext cx="3462417"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744971" y="2242948"/>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Rectangle 13"/>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21652833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3" name="Espace réservé du contenu 2"/>
          <p:cNvSpPr>
            <a:spLocks noGrp="1"/>
          </p:cNvSpPr>
          <p:nvPr>
            <p:ph idx="1"/>
          </p:nvPr>
        </p:nvSpPr>
        <p:spPr>
          <a:xfrm>
            <a:off x="744973" y="2386018"/>
            <a:ext cx="708144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5" name="Espace réservé du tableau 14"/>
          <p:cNvSpPr>
            <a:spLocks noGrp="1"/>
          </p:cNvSpPr>
          <p:nvPr>
            <p:ph type="tbl" sz="quarter" idx="16"/>
          </p:nvPr>
        </p:nvSpPr>
        <p:spPr>
          <a:xfrm>
            <a:off x="744971" y="3319273"/>
            <a:ext cx="10702591" cy="2377440"/>
          </a:xfrm>
        </p:spPr>
        <p:txBody>
          <a:bodyPr>
            <a:normAutofit/>
          </a:bodyPr>
          <a:lstStyle>
            <a:lvl1pPr>
              <a:defRPr sz="1200"/>
            </a:lvl1pPr>
          </a:lstStyle>
          <a:p>
            <a:endParaRPr lang="en-CA" dirty="0"/>
          </a:p>
        </p:txBody>
      </p:sp>
      <p:sp>
        <p:nvSpPr>
          <p:cNvPr id="16" name="Rectangle 15"/>
          <p:cNvSpPr/>
          <p:nvPr userDrawn="1"/>
        </p:nvSpPr>
        <p:spPr>
          <a:xfrm>
            <a:off x="4363999" y="5824729"/>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Espace réservé du texte 13"/>
          <p:cNvSpPr>
            <a:spLocks noGrp="1"/>
          </p:cNvSpPr>
          <p:nvPr>
            <p:ph type="body" sz="quarter" idx="17"/>
          </p:nvPr>
        </p:nvSpPr>
        <p:spPr>
          <a:xfrm>
            <a:off x="4364000" y="5907812"/>
            <a:ext cx="7083563"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7985147" y="173038"/>
            <a:ext cx="3462417"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40566886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5" name="Espace réservé du tableau 14"/>
          <p:cNvSpPr>
            <a:spLocks noGrp="1"/>
          </p:cNvSpPr>
          <p:nvPr>
            <p:ph type="tbl" sz="quarter" idx="16"/>
          </p:nvPr>
        </p:nvSpPr>
        <p:spPr>
          <a:xfrm>
            <a:off x="744969" y="2386012"/>
            <a:ext cx="10702592" cy="4097083"/>
          </a:xfrm>
        </p:spPr>
        <p:txBody>
          <a:bodyPr>
            <a:normAutofit/>
          </a:bodyPr>
          <a:lstStyle>
            <a:lvl1pPr>
              <a:defRPr sz="1200"/>
            </a:lvl1pPr>
          </a:lstStyle>
          <a:p>
            <a:endParaRPr lang="en-CA" dirty="0"/>
          </a:p>
        </p:txBody>
      </p:sp>
      <p:cxnSp>
        <p:nvCxnSpPr>
          <p:cNvPr id="14" name="Connecteur droit 13"/>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9" name="Forme en L 18"/>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42095886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7" y="2291275"/>
            <a:ext cx="3462417"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2" name="Rectangle 11"/>
          <p:cNvSpPr/>
          <p:nvPr userDrawn="1"/>
        </p:nvSpPr>
        <p:spPr>
          <a:xfrm>
            <a:off x="7985144" y="4558987"/>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Espace réservé du texte 13"/>
          <p:cNvSpPr>
            <a:spLocks noGrp="1"/>
          </p:cNvSpPr>
          <p:nvPr>
            <p:ph type="body" sz="quarter" idx="14"/>
          </p:nvPr>
        </p:nvSpPr>
        <p:spPr>
          <a:xfrm>
            <a:off x="7985147" y="4668842"/>
            <a:ext cx="3462417"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744973" y="404334"/>
            <a:ext cx="708144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744973" y="2386012"/>
            <a:ext cx="708144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1096404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2" name="Rectangle 11"/>
          <p:cNvSpPr/>
          <p:nvPr userDrawn="1"/>
        </p:nvSpPr>
        <p:spPr>
          <a:xfrm>
            <a:off x="7985146" y="4174938"/>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Espace réservé du texte 13"/>
          <p:cNvSpPr>
            <a:spLocks noGrp="1"/>
          </p:cNvSpPr>
          <p:nvPr>
            <p:ph type="body" sz="quarter" idx="14"/>
          </p:nvPr>
        </p:nvSpPr>
        <p:spPr>
          <a:xfrm>
            <a:off x="7985147"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71" y="4174938"/>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6" name="Espace réservé du texte 13"/>
          <p:cNvSpPr>
            <a:spLocks noGrp="1"/>
          </p:cNvSpPr>
          <p:nvPr>
            <p:ph type="body" sz="quarter" idx="16"/>
          </p:nvPr>
        </p:nvSpPr>
        <p:spPr>
          <a:xfrm>
            <a:off x="744969" y="4257362"/>
            <a:ext cx="3460300"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4001" y="4174938"/>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0" name="Espace réservé du texte 13"/>
          <p:cNvSpPr>
            <a:spLocks noGrp="1"/>
          </p:cNvSpPr>
          <p:nvPr>
            <p:ph type="body" sz="quarter" idx="18"/>
          </p:nvPr>
        </p:nvSpPr>
        <p:spPr>
          <a:xfrm>
            <a:off x="4368233"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7985146" y="1335024"/>
            <a:ext cx="3462416"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5" name="Rectangle 24"/>
          <p:cNvSpPr/>
          <p:nvPr userDrawn="1"/>
        </p:nvSpPr>
        <p:spPr>
          <a:xfrm>
            <a:off x="744971" y="1335024"/>
            <a:ext cx="3462399"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6" name="Rectangle 25"/>
          <p:cNvSpPr/>
          <p:nvPr userDrawn="1"/>
        </p:nvSpPr>
        <p:spPr>
          <a:xfrm>
            <a:off x="4364001" y="1335024"/>
            <a:ext cx="3466651"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7" name="Espace réservé du texte 13"/>
          <p:cNvSpPr>
            <a:spLocks noGrp="1"/>
          </p:cNvSpPr>
          <p:nvPr>
            <p:ph type="body" sz="quarter" idx="19"/>
          </p:nvPr>
        </p:nvSpPr>
        <p:spPr>
          <a:xfrm>
            <a:off x="7985147"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744969" y="1409026"/>
            <a:ext cx="3460300"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4368233"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7985147"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744969" y="1060704"/>
            <a:ext cx="3460300"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4368233"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12256182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2" name="Rectangle 11"/>
          <p:cNvSpPr/>
          <p:nvPr userDrawn="1"/>
        </p:nvSpPr>
        <p:spPr>
          <a:xfrm>
            <a:off x="7985146" y="4595562"/>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Espace réservé du texte 13"/>
          <p:cNvSpPr>
            <a:spLocks noGrp="1"/>
          </p:cNvSpPr>
          <p:nvPr>
            <p:ph type="body" sz="quarter" idx="14"/>
          </p:nvPr>
        </p:nvSpPr>
        <p:spPr>
          <a:xfrm>
            <a:off x="7985147"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71" y="4595562"/>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4001" y="4595562"/>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0" name="Espace réservé du texte 13"/>
          <p:cNvSpPr>
            <a:spLocks noGrp="1"/>
          </p:cNvSpPr>
          <p:nvPr>
            <p:ph type="body" sz="quarter" idx="18"/>
          </p:nvPr>
        </p:nvSpPr>
        <p:spPr>
          <a:xfrm>
            <a:off x="4368235"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4" name="Rectangle 33"/>
          <p:cNvSpPr/>
          <p:nvPr userDrawn="1"/>
        </p:nvSpPr>
        <p:spPr>
          <a:xfrm>
            <a:off x="7985146" y="2880360"/>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5" name="Espace réservé du texte 13"/>
          <p:cNvSpPr>
            <a:spLocks noGrp="1"/>
          </p:cNvSpPr>
          <p:nvPr>
            <p:ph type="body" sz="quarter" idx="19"/>
          </p:nvPr>
        </p:nvSpPr>
        <p:spPr>
          <a:xfrm>
            <a:off x="7985147"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744971" y="2880360"/>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4364001" y="2880360"/>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9" name="Espace réservé du texte 13"/>
          <p:cNvSpPr>
            <a:spLocks noGrp="1"/>
          </p:cNvSpPr>
          <p:nvPr>
            <p:ph type="body" sz="quarter" idx="21"/>
          </p:nvPr>
        </p:nvSpPr>
        <p:spPr>
          <a:xfrm>
            <a:off x="4368233"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7"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3"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41923255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4" name="Espace réservé du texte 13"/>
          <p:cNvSpPr>
            <a:spLocks noGrp="1"/>
          </p:cNvSpPr>
          <p:nvPr>
            <p:ph type="body" sz="quarter" idx="14"/>
          </p:nvPr>
        </p:nvSpPr>
        <p:spPr>
          <a:xfrm>
            <a:off x="7985147"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4368235"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5" name="Espace réservé du texte 13"/>
          <p:cNvSpPr>
            <a:spLocks noGrp="1"/>
          </p:cNvSpPr>
          <p:nvPr>
            <p:ph type="body" sz="quarter" idx="19"/>
          </p:nvPr>
        </p:nvSpPr>
        <p:spPr>
          <a:xfrm>
            <a:off x="7985147"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4368233"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7"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3"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359592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7985147" y="1371982"/>
            <a:ext cx="3462417" cy="2037969"/>
          </a:xfrm>
        </p:spPr>
        <p:txBody>
          <a:bodyPr/>
          <a:lstStyle>
            <a:lvl1pPr marL="0" indent="0">
              <a:buNone/>
              <a:defRPr/>
            </a:lvl1pPr>
          </a:lstStyle>
          <a:p>
            <a:endParaRPr lang="en-CA" dirty="0"/>
          </a:p>
        </p:txBody>
      </p:sp>
      <p:sp>
        <p:nvSpPr>
          <p:cNvPr id="9" name="Rectangle 8"/>
          <p:cNvSpPr/>
          <p:nvPr userDrawn="1"/>
        </p:nvSpPr>
        <p:spPr>
          <a:xfrm>
            <a:off x="7985144" y="3539109"/>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7985147" y="3648964"/>
            <a:ext cx="3462417"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7317779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18" name="Espace réservé du titre 1"/>
          <p:cNvSpPr>
            <a:spLocks noGrp="1"/>
          </p:cNvSpPr>
          <p:nvPr>
            <p:ph type="title"/>
          </p:nvPr>
        </p:nvSpPr>
        <p:spPr>
          <a:xfrm>
            <a:off x="4363999" y="404334"/>
            <a:ext cx="7083562"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4402359"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2" name="Forme en L 21"/>
          <p:cNvSpPr/>
          <p:nvPr userDrawn="1"/>
        </p:nvSpPr>
        <p:spPr>
          <a:xfrm rot="5400000" flipH="1" flipV="1">
            <a:off x="11176803"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744970" y="2386012"/>
            <a:ext cx="10700474" cy="4097083"/>
          </a:xfrm>
        </p:spPr>
        <p:txBody>
          <a:bodyPr/>
          <a:lstStyle/>
          <a:p>
            <a:endParaRPr lang="en-CA" dirty="0"/>
          </a:p>
        </p:txBody>
      </p:sp>
      <p:sp>
        <p:nvSpPr>
          <p:cNvPr id="26" name="Rectangle 25"/>
          <p:cNvSpPr/>
          <p:nvPr userDrawn="1"/>
        </p:nvSpPr>
        <p:spPr>
          <a:xfrm>
            <a:off x="4366119" y="5541264"/>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dirty="0">
              <a:solidFill>
                <a:prstClr val="white"/>
              </a:solidFill>
            </a:endParaRPr>
          </a:p>
        </p:txBody>
      </p:sp>
      <p:sp>
        <p:nvSpPr>
          <p:cNvPr id="12" name="Espace réservé du texte 13"/>
          <p:cNvSpPr>
            <a:spLocks noGrp="1"/>
          </p:cNvSpPr>
          <p:nvPr>
            <p:ph type="body" sz="quarter" idx="17"/>
          </p:nvPr>
        </p:nvSpPr>
        <p:spPr>
          <a:xfrm>
            <a:off x="4364000" y="5623561"/>
            <a:ext cx="7083563"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31405206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609520" y="6356355"/>
            <a:ext cx="2844430" cy="365125"/>
          </a:xfrm>
          <a:prstGeom prst="rect">
            <a:avLst/>
          </a:prstGeom>
        </p:spPr>
        <p:txBody>
          <a:bodyPr/>
          <a:lstStyle/>
          <a:p>
            <a:fld id="{F6E3622C-6126-4886-BCF5-7090F1C861E2}" type="datetime1">
              <a:rPr lang="fr-FR" smtClean="0">
                <a:solidFill>
                  <a:srgbClr val="000000">
                    <a:tint val="75000"/>
                  </a:srgbClr>
                </a:solidFill>
              </a:rPr>
              <a:pPr/>
              <a:t>12/01/2023</a:t>
            </a:fld>
            <a:endParaRPr lang="en-CA" dirty="0">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dirty="0">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Tree>
    <p:extLst>
      <p:ext uri="{BB962C8B-B14F-4D97-AF65-F5344CB8AC3E}">
        <p14:creationId xmlns:p14="http://schemas.microsoft.com/office/powerpoint/2010/main" val="18274986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4970" y="373063"/>
            <a:ext cx="7081443" cy="1008062"/>
          </a:xfrm>
          <a:prstGeom prst="rect">
            <a:avLst/>
          </a:prstGeom>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dirty="0">
                <a:solidFill>
                  <a:srgbClr val="000000">
                    <a:tint val="75000"/>
                  </a:srgbClr>
                </a:solidFill>
              </a:rPr>
              <a:t>CROP</a:t>
            </a: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12/01/2023</a:t>
            </a:fld>
            <a:endParaRPr lang="en-CA" dirty="0">
              <a:solidFill>
                <a:srgbClr val="000000">
                  <a:tint val="75000"/>
                </a:srgbClr>
              </a:solidFill>
            </a:endParaRPr>
          </a:p>
        </p:txBody>
      </p:sp>
    </p:spTree>
    <p:extLst>
      <p:ext uri="{BB962C8B-B14F-4D97-AF65-F5344CB8AC3E}">
        <p14:creationId xmlns:p14="http://schemas.microsoft.com/office/powerpoint/2010/main" val="2278263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sp>
        <p:nvSpPr>
          <p:cNvPr id="2" name="Titre 1"/>
          <p:cNvSpPr>
            <a:spLocks noGrp="1"/>
          </p:cNvSpPr>
          <p:nvPr>
            <p:ph type="title"/>
          </p:nvPr>
        </p:nvSpPr>
        <p:spPr>
          <a:xfrm>
            <a:off x="744970" y="373063"/>
            <a:ext cx="7081443" cy="1008062"/>
          </a:xfrm>
          <a:prstGeom prst="rect">
            <a:avLst/>
          </a:prstGeo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dirty="0">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40857074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6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5"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1" name="Espace réservé du texte 20"/>
          <p:cNvSpPr>
            <a:spLocks noGrp="1"/>
          </p:cNvSpPr>
          <p:nvPr userDrawn="1">
            <p:ph type="body" sz="quarter" idx="10" hasCustomPrompt="1"/>
          </p:nvPr>
        </p:nvSpPr>
        <p:spPr>
          <a:xfrm>
            <a:off x="744973" y="4522539"/>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dirty="0">
              <a:solidFill>
                <a:sysClr val="window" lastClr="FFFFFF"/>
              </a:solidFill>
            </a:endParaRPr>
          </a:p>
        </p:txBody>
      </p:sp>
      <p:sp>
        <p:nvSpPr>
          <p:cNvPr id="10"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8367280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3421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62" name="Image 61"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6547" y="5576110"/>
            <a:ext cx="2967910" cy="1135373"/>
          </a:xfrm>
          <a:prstGeom prst="rect">
            <a:avLst/>
          </a:prstGeom>
        </p:spPr>
      </p:pic>
      <p:sp>
        <p:nvSpPr>
          <p:cNvPr id="63" name="Rectangle 62"/>
          <p:cNvSpPr/>
          <p:nvPr userDrawn="1"/>
        </p:nvSpPr>
        <p:spPr>
          <a:xfrm>
            <a:off x="558804"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64" name="Connecteur droit 63"/>
          <p:cNvCxnSpPr/>
          <p:nvPr userDrawn="1"/>
        </p:nvCxnSpPr>
        <p:spPr>
          <a:xfrm>
            <a:off x="558800" y="4055262"/>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userDrawn="1"/>
        </p:nvSpPr>
        <p:spPr>
          <a:xfrm>
            <a:off x="558804"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8" name="Espace réservé du texte 13"/>
          <p:cNvSpPr>
            <a:spLocks noGrp="1"/>
          </p:cNvSpPr>
          <p:nvPr>
            <p:ph type="body" sz="quarter" idx="15" hasCustomPrompt="1"/>
          </p:nvPr>
        </p:nvSpPr>
        <p:spPr>
          <a:xfrm>
            <a:off x="558802" y="2512250"/>
            <a:ext cx="3959225" cy="1081964"/>
          </a:xfrm>
        </p:spPr>
        <p:txBody>
          <a:bodyPr>
            <a:noAutofit/>
          </a:bodyPr>
          <a:lstStyle>
            <a:lvl1pPr>
              <a:defRPr sz="1800" b="0" baseline="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1600 RENÉ-LÉVESQUE OUEST</a:t>
            </a:r>
          </a:p>
          <a:p>
            <a:pPr lvl="1"/>
            <a:r>
              <a:rPr lang="fr-FR" dirty="0"/>
              <a:t>MONTREAL (QUÉBEC) H3H 1P9</a:t>
            </a:r>
          </a:p>
          <a:p>
            <a:pPr lvl="1"/>
            <a:r>
              <a:rPr lang="fr-FR" dirty="0"/>
              <a:t>BUREAU 900 </a:t>
            </a:r>
          </a:p>
        </p:txBody>
      </p:sp>
      <p:sp>
        <p:nvSpPr>
          <p:cNvPr id="69" name="Espace réservé du texte 13"/>
          <p:cNvSpPr>
            <a:spLocks noGrp="1"/>
          </p:cNvSpPr>
          <p:nvPr>
            <p:ph type="body" sz="quarter" idx="16" hasCustomPrompt="1"/>
          </p:nvPr>
        </p:nvSpPr>
        <p:spPr>
          <a:xfrm>
            <a:off x="558802" y="3731374"/>
            <a:ext cx="3959225"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70" name="Forme en L 6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71"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086785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518566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625410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76454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3" y="1517270"/>
            <a:ext cx="708144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744971" y="5585041"/>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384112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4971" y="1271397"/>
            <a:ext cx="7081443"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744971" y="2448814"/>
            <a:ext cx="7081443"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12/01/2023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744971" y="2393950"/>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744971" y="6483096"/>
            <a:ext cx="10702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19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5"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3" y="4522539"/>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7" name="Espace réservé du texte 6">
            <a:extLst>
              <a:ext uri="{FF2B5EF4-FFF2-40B4-BE49-F238E27FC236}">
                <a16:creationId xmlns:a16="http://schemas.microsoft.com/office/drawing/2014/main" id="{BAF4B7BE-B99A-4956-B27D-3C8769B9FB4F}"/>
              </a:ext>
            </a:extLst>
          </p:cNvPr>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de la vie aux </a:t>
            </a:r>
            <a:r>
              <a:rPr lang="fr-CA" sz="1800" b="1" i="0" dirty="0">
                <a:latin typeface="Arial" pitchFamily="34" charset="0"/>
                <a:cs typeface="Arial" pitchFamily="34" charset="0"/>
              </a:rPr>
              <a:t>idées</a:t>
            </a:r>
          </a:p>
        </p:txBody>
      </p:sp>
    </p:spTree>
    <p:extLst>
      <p:ext uri="{BB962C8B-B14F-4D97-AF65-F5344CB8AC3E}">
        <p14:creationId xmlns:p14="http://schemas.microsoft.com/office/powerpoint/2010/main" val="35847292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730163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a:xfrm>
            <a:off x="744970" y="362430"/>
            <a:ext cx="7081443" cy="1008062"/>
          </a:xfrm>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759228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7985147" y="1371982"/>
            <a:ext cx="3462417" cy="2037969"/>
          </a:xfrm>
        </p:spPr>
        <p:txBody>
          <a:bodyPr/>
          <a:lstStyle>
            <a:lvl1pPr marL="0" indent="0">
              <a:buNone/>
              <a:defRPr/>
            </a:lvl1pPr>
          </a:lstStyle>
          <a:p>
            <a:endParaRPr lang="en-CA" dirty="0"/>
          </a:p>
        </p:txBody>
      </p:sp>
      <p:sp>
        <p:nvSpPr>
          <p:cNvPr id="9" name="Rectangle 8"/>
          <p:cNvSpPr/>
          <p:nvPr userDrawn="1"/>
        </p:nvSpPr>
        <p:spPr>
          <a:xfrm>
            <a:off x="7985144" y="3539109"/>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7985147" y="3648964"/>
            <a:ext cx="3462417"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4792913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3" y="1517270"/>
            <a:ext cx="708144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744971" y="5585041"/>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40652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0"/>
            <a:ext cx="10702591" cy="3749674"/>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744971" y="5585041"/>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667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6505112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3" cy="4938394"/>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57399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94772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0"/>
            <a:ext cx="10702591" cy="3749674"/>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744971" y="5585041"/>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2432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4363999" y="2066544"/>
            <a:ext cx="7083562" cy="4386198"/>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744970" y="2066544"/>
            <a:ext cx="3460300"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2980972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3" y="1517270"/>
            <a:ext cx="7081445" cy="4718938"/>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580831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2"/>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2"/>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2"/>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7249052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2"/>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2"/>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2"/>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4363997" y="603342"/>
            <a:ext cx="7081446" cy="1390049"/>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6996485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5"/>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2275184"/>
            <a:ext cx="3462416" cy="6121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744969" y="2393955"/>
            <a:ext cx="3460300" cy="2028825"/>
          </a:xfrm>
        </p:spPr>
        <p:txBody>
          <a:bodyPr/>
          <a:lstStyle>
            <a:lvl1pPr marL="0" indent="0">
              <a:buNone/>
              <a:defRPr/>
            </a:lvl1pPr>
          </a:lstStyle>
          <a:p>
            <a:endParaRPr lang="en-CA" dirty="0"/>
          </a:p>
        </p:txBody>
      </p:sp>
      <p:sp>
        <p:nvSpPr>
          <p:cNvPr id="15" name="Rectangle 14"/>
          <p:cNvSpPr/>
          <p:nvPr userDrawn="1"/>
        </p:nvSpPr>
        <p:spPr>
          <a:xfrm>
            <a:off x="744971" y="2275184"/>
            <a:ext cx="3462399" cy="6121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4368231" y="2393955"/>
            <a:ext cx="3462416" cy="2028825"/>
          </a:xfrm>
        </p:spPr>
        <p:txBody>
          <a:bodyPr/>
          <a:lstStyle>
            <a:lvl1pPr marL="0" indent="0">
              <a:buNone/>
              <a:defRPr/>
            </a:lvl1pPr>
          </a:lstStyle>
          <a:p>
            <a:endParaRPr lang="en-CA" dirty="0"/>
          </a:p>
        </p:txBody>
      </p:sp>
      <p:sp>
        <p:nvSpPr>
          <p:cNvPr id="19" name="Rectangle 18"/>
          <p:cNvSpPr/>
          <p:nvPr userDrawn="1"/>
        </p:nvSpPr>
        <p:spPr>
          <a:xfrm>
            <a:off x="4364001" y="2275181"/>
            <a:ext cx="3466651" cy="6128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9"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32515949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1465016"/>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3529965"/>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744969" y="1465016"/>
            <a:ext cx="3460300" cy="2028825"/>
          </a:xfrm>
        </p:spPr>
        <p:txBody>
          <a:bodyPr/>
          <a:lstStyle>
            <a:lvl1pPr marL="0" indent="0">
              <a:buNone/>
              <a:defRPr/>
            </a:lvl1pPr>
          </a:lstStyle>
          <a:p>
            <a:endParaRPr lang="en-CA" dirty="0"/>
          </a:p>
        </p:txBody>
      </p:sp>
      <p:sp>
        <p:nvSpPr>
          <p:cNvPr id="15" name="Rectangle 14"/>
          <p:cNvSpPr/>
          <p:nvPr userDrawn="1"/>
        </p:nvSpPr>
        <p:spPr>
          <a:xfrm>
            <a:off x="744971" y="3529965"/>
            <a:ext cx="3462399"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4368231" y="1465016"/>
            <a:ext cx="3462416" cy="2028825"/>
          </a:xfrm>
        </p:spPr>
        <p:txBody>
          <a:bodyPr/>
          <a:lstStyle>
            <a:lvl1pPr marL="0" indent="0">
              <a:buNone/>
              <a:defRPr/>
            </a:lvl1pPr>
          </a:lstStyle>
          <a:p>
            <a:endParaRPr lang="en-CA" dirty="0"/>
          </a:p>
        </p:txBody>
      </p:sp>
      <p:sp>
        <p:nvSpPr>
          <p:cNvPr id="19" name="Rectangle 18"/>
          <p:cNvSpPr/>
          <p:nvPr userDrawn="1"/>
        </p:nvSpPr>
        <p:spPr>
          <a:xfrm>
            <a:off x="4364001" y="3529965"/>
            <a:ext cx="3466651"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9"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744970" y="373063"/>
            <a:ext cx="7081443"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744973" y="5456243"/>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744971"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995050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3409952"/>
            <a:ext cx="10702592" cy="2046289"/>
          </a:xfrm>
        </p:spPr>
        <p:txBody>
          <a:bodyPr>
            <a:normAutofit/>
          </a:bodyPr>
          <a:lstStyle>
            <a:lvl1pPr>
              <a:defRPr sz="1200"/>
            </a:lvl1pPr>
          </a:lstStyle>
          <a:p>
            <a:endParaRPr lang="en-CA"/>
          </a:p>
        </p:txBody>
      </p:sp>
      <p:sp>
        <p:nvSpPr>
          <p:cNvPr id="13" name="Rectangle 12"/>
          <p:cNvSpPr/>
          <p:nvPr userDrawn="1"/>
        </p:nvSpPr>
        <p:spPr>
          <a:xfrm>
            <a:off x="744973" y="5456243"/>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744971"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744970" y="1517210"/>
            <a:ext cx="7081443"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21885933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587752"/>
            <a:ext cx="10702592"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744972" y="1518287"/>
            <a:ext cx="708144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744973" y="4430718"/>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744971" y="4540568"/>
            <a:ext cx="10702591"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9359690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7985147" y="4540568"/>
            <a:ext cx="3462417"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4481842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3" y="1517270"/>
            <a:ext cx="7081445" cy="4893056"/>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7985147" y="4540568"/>
            <a:ext cx="3462417"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744971" y="2242948"/>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1006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445774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744973" y="2386018"/>
            <a:ext cx="708144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71" y="3319273"/>
            <a:ext cx="10702591" cy="2377440"/>
          </a:xfrm>
        </p:spPr>
        <p:txBody>
          <a:bodyPr>
            <a:normAutofit/>
          </a:bodyPr>
          <a:lstStyle>
            <a:lvl1pPr>
              <a:defRPr sz="1200"/>
            </a:lvl1pPr>
          </a:lstStyle>
          <a:p>
            <a:endParaRPr lang="en-CA"/>
          </a:p>
        </p:txBody>
      </p:sp>
      <p:sp>
        <p:nvSpPr>
          <p:cNvPr id="16" name="Rectangle 15"/>
          <p:cNvSpPr/>
          <p:nvPr userDrawn="1"/>
        </p:nvSpPr>
        <p:spPr>
          <a:xfrm>
            <a:off x="4363999" y="5824729"/>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4364000" y="5907812"/>
            <a:ext cx="7083563"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7985147" y="173038"/>
            <a:ext cx="3462417"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9219708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386012"/>
            <a:ext cx="10702592" cy="4097083"/>
          </a:xfrm>
        </p:spPr>
        <p:txBody>
          <a:bodyPr>
            <a:normAutofit/>
          </a:bodyPr>
          <a:lstStyle>
            <a:lvl1pPr>
              <a:defRPr sz="1200"/>
            </a:lvl1pPr>
          </a:lstStyle>
          <a:p>
            <a:endParaRPr lang="en-CA"/>
          </a:p>
        </p:txBody>
      </p:sp>
      <p:cxnSp>
        <p:nvCxnSpPr>
          <p:cNvPr id="14" name="Connecteur droit 13"/>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057853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7" y="2291275"/>
            <a:ext cx="3462417"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4" y="4558987"/>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7" y="4668842"/>
            <a:ext cx="3462417"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744973" y="404334"/>
            <a:ext cx="708144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744973" y="2386012"/>
            <a:ext cx="708144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5212472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174938"/>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7"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71" y="4174938"/>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744969" y="4257362"/>
            <a:ext cx="3460300"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4001" y="4174938"/>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4368233"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7985146" y="1335024"/>
            <a:ext cx="3462416"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744971" y="1335024"/>
            <a:ext cx="3462399"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4364001" y="1335024"/>
            <a:ext cx="3466651"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7985147"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744969" y="1409026"/>
            <a:ext cx="3460300"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4368233"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7985147"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744969" y="1060704"/>
            <a:ext cx="3460300"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4368233"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18912500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595562"/>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7"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71" y="4595562"/>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4001" y="4595562"/>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4368235"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7985146" y="2880360"/>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7985147"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744971" y="2880360"/>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4364001" y="2880360"/>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4368233"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7"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3"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844874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7985147"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4368235"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7985147"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4368233"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7"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3"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805048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4363999" y="404334"/>
            <a:ext cx="7083562"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4402359"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11176803"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744970" y="2386012"/>
            <a:ext cx="10700474" cy="4097083"/>
          </a:xfrm>
        </p:spPr>
        <p:txBody>
          <a:bodyPr/>
          <a:lstStyle/>
          <a:p>
            <a:endParaRPr lang="en-CA"/>
          </a:p>
        </p:txBody>
      </p:sp>
      <p:sp>
        <p:nvSpPr>
          <p:cNvPr id="26" name="Rectangle 25"/>
          <p:cNvSpPr/>
          <p:nvPr userDrawn="1"/>
        </p:nvSpPr>
        <p:spPr>
          <a:xfrm>
            <a:off x="4366119" y="5541264"/>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4364000" y="5623561"/>
            <a:ext cx="7083563"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1095091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609520" y="6356355"/>
            <a:ext cx="2844430" cy="365125"/>
          </a:xfrm>
          <a:prstGeom prst="rect">
            <a:avLst/>
          </a:prstGeom>
        </p:spPr>
        <p:txBody>
          <a:bodyPr/>
          <a:lstStyle/>
          <a:p>
            <a:fld id="{F6E3622C-6126-4886-BCF5-7090F1C861E2}" type="datetime1">
              <a:rPr lang="fr-FR" smtClean="0">
                <a:solidFill>
                  <a:srgbClr val="000000">
                    <a:tint val="75000"/>
                  </a:srgbClr>
                </a:solidFill>
              </a:rPr>
              <a:pPr/>
              <a:t>12/01/2023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9315987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352210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27129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3" cy="4938394"/>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763572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6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5"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3" y="4522539"/>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fr-CA" sz="1800" noProof="0" dirty="0">
                <a:solidFill>
                  <a:prstClr val="white"/>
                </a:solidFill>
                <a:latin typeface="Arial" pitchFamily="34" charset="0"/>
                <a:cs typeface="Arial" pitchFamily="34" charset="0"/>
              </a:rPr>
              <a:t>idées</a:t>
            </a:r>
          </a:p>
        </p:txBody>
      </p:sp>
    </p:spTree>
    <p:extLst>
      <p:ext uri="{BB962C8B-B14F-4D97-AF65-F5344CB8AC3E}">
        <p14:creationId xmlns:p14="http://schemas.microsoft.com/office/powerpoint/2010/main" val="356297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363998" y="6483350"/>
            <a:ext cx="3413740" cy="236538"/>
          </a:xfrm>
          <a:prstGeom prst="rect">
            <a:avLst/>
          </a:prstGeom>
        </p:spPr>
        <p:txBody>
          <a:bodyPr/>
          <a:lstStyle>
            <a:lvl1pPr>
              <a:defRPr/>
            </a:lvl1pPr>
          </a:lstStyle>
          <a:p>
            <a:pPr>
              <a:defRPr/>
            </a:pPr>
            <a:fld id="{DF4CC268-CF37-4205-AFF6-6794BF1F31A4}" type="datetime1">
              <a:rPr lang="fr-FR"/>
              <a:pPr>
                <a:defRPr/>
              </a:pPr>
              <a:t>12/01/2023</a:t>
            </a:fld>
            <a:endParaRPr lang="en-CA"/>
          </a:p>
        </p:txBody>
      </p:sp>
      <p:sp>
        <p:nvSpPr>
          <p:cNvPr id="3" name="Espace réservé du numéro de diapositive 2"/>
          <p:cNvSpPr>
            <a:spLocks noGrp="1"/>
          </p:cNvSpPr>
          <p:nvPr>
            <p:ph type="sldNum" sz="quarter" idx="11"/>
          </p:nvPr>
        </p:nvSpPr>
        <p:spPr>
          <a:xfrm>
            <a:off x="7985144" y="6483355"/>
            <a:ext cx="3462416" cy="238125"/>
          </a:xfrm>
          <a:prstGeom prst="rect">
            <a:avLst/>
          </a:prstGeom>
        </p:spPr>
        <p:txBody>
          <a:bodyPr/>
          <a:lstStyle>
            <a:lvl1pPr>
              <a:defRPr/>
            </a:lvl1pPr>
          </a:lstStyle>
          <a:p>
            <a:pPr>
              <a:defRPr/>
            </a:pPr>
            <a:fld id="{58BB28B7-E46D-4979-B967-C920588B092F}" type="slidenum">
              <a:rPr lang="en-CA"/>
              <a:pPr>
                <a:defRPr/>
              </a:pPr>
              <a:t>‹N°›</a:t>
            </a:fld>
            <a:endParaRPr lang="en-CA"/>
          </a:p>
        </p:txBody>
      </p:sp>
      <p:sp>
        <p:nvSpPr>
          <p:cNvPr id="4" name="Espace réservé du pied de page 3"/>
          <p:cNvSpPr>
            <a:spLocks noGrp="1"/>
          </p:cNvSpPr>
          <p:nvPr>
            <p:ph type="ftr" sz="quarter" idx="12"/>
          </p:nvPr>
        </p:nvSpPr>
        <p:spPr>
          <a:xfrm>
            <a:off x="744969" y="6483355"/>
            <a:ext cx="3413740" cy="238125"/>
          </a:xfrm>
          <a:prstGeom prst="rect">
            <a:avLst/>
          </a:prstGeom>
        </p:spPr>
        <p:txBody>
          <a:bodyPr/>
          <a:lstStyle>
            <a:lvl1pPr>
              <a:defRPr/>
            </a:lvl1pPr>
          </a:lstStyle>
          <a:p>
            <a:pPr>
              <a:defRPr/>
            </a:pPr>
            <a:r>
              <a:rPr lang="en-CA"/>
              <a:t>CROP</a:t>
            </a:r>
            <a:endParaRPr lang="en-CA" dirty="0"/>
          </a:p>
        </p:txBody>
      </p:sp>
      <p:sp>
        <p:nvSpPr>
          <p:cNvPr id="5" name="Rectangle 4"/>
          <p:cNvSpPr/>
          <p:nvPr userDrawn="1"/>
        </p:nvSpPr>
        <p:spPr>
          <a:xfrm>
            <a:off x="744971" y="4430713"/>
            <a:ext cx="7081443"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Espace réservé du contenu 2"/>
          <p:cNvSpPr>
            <a:spLocks noGrp="1"/>
          </p:cNvSpPr>
          <p:nvPr>
            <p:ph idx="1" hasCustomPrompt="1"/>
          </p:nvPr>
        </p:nvSpPr>
        <p:spPr>
          <a:xfrm>
            <a:off x="744975" y="1699260"/>
            <a:ext cx="893997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Espace réservé du texte 20"/>
          <p:cNvSpPr>
            <a:spLocks noGrp="1"/>
          </p:cNvSpPr>
          <p:nvPr>
            <p:ph type="body" sz="quarter" idx="14" hasCustomPrompt="1"/>
          </p:nvPr>
        </p:nvSpPr>
        <p:spPr>
          <a:xfrm>
            <a:off x="744973" y="4522539"/>
            <a:ext cx="708144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07629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4363999" y="2066544"/>
            <a:ext cx="7083562" cy="4386198"/>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744970" y="2066544"/>
            <a:ext cx="3460300"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110444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3" y="1517270"/>
            <a:ext cx="7081445" cy="4718938"/>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2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2"/>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2"/>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2"/>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1684960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2"/>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2"/>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2"/>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4363997" y="603342"/>
            <a:ext cx="7081446" cy="1390049"/>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384995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5"/>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2275184"/>
            <a:ext cx="3462416" cy="6121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744969" y="2393955"/>
            <a:ext cx="3460300" cy="2028825"/>
          </a:xfrm>
        </p:spPr>
        <p:txBody>
          <a:bodyPr/>
          <a:lstStyle>
            <a:lvl1pPr marL="0" indent="0">
              <a:buNone/>
              <a:defRPr/>
            </a:lvl1pPr>
          </a:lstStyle>
          <a:p>
            <a:endParaRPr lang="en-CA" dirty="0"/>
          </a:p>
        </p:txBody>
      </p:sp>
      <p:sp>
        <p:nvSpPr>
          <p:cNvPr id="15" name="Rectangle 14"/>
          <p:cNvSpPr/>
          <p:nvPr userDrawn="1"/>
        </p:nvSpPr>
        <p:spPr>
          <a:xfrm>
            <a:off x="744971" y="2275184"/>
            <a:ext cx="3462399" cy="6121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4368231" y="2393955"/>
            <a:ext cx="3462416" cy="2028825"/>
          </a:xfrm>
        </p:spPr>
        <p:txBody>
          <a:bodyPr/>
          <a:lstStyle>
            <a:lvl1pPr marL="0" indent="0">
              <a:buNone/>
              <a:defRPr/>
            </a:lvl1pPr>
          </a:lstStyle>
          <a:p>
            <a:endParaRPr lang="en-CA" dirty="0"/>
          </a:p>
        </p:txBody>
      </p:sp>
      <p:sp>
        <p:nvSpPr>
          <p:cNvPr id="19" name="Rectangle 18"/>
          <p:cNvSpPr/>
          <p:nvPr userDrawn="1"/>
        </p:nvSpPr>
        <p:spPr>
          <a:xfrm>
            <a:off x="4364001" y="2275181"/>
            <a:ext cx="3466651" cy="6128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9"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4680967"/>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307098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1465016"/>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3529965"/>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744969" y="1465016"/>
            <a:ext cx="3460300" cy="2028825"/>
          </a:xfrm>
        </p:spPr>
        <p:txBody>
          <a:bodyPr/>
          <a:lstStyle>
            <a:lvl1pPr marL="0" indent="0">
              <a:buNone/>
              <a:defRPr/>
            </a:lvl1pPr>
          </a:lstStyle>
          <a:p>
            <a:endParaRPr lang="en-CA" dirty="0"/>
          </a:p>
        </p:txBody>
      </p:sp>
      <p:sp>
        <p:nvSpPr>
          <p:cNvPr id="15" name="Rectangle 14"/>
          <p:cNvSpPr/>
          <p:nvPr userDrawn="1"/>
        </p:nvSpPr>
        <p:spPr>
          <a:xfrm>
            <a:off x="744971" y="3529965"/>
            <a:ext cx="3462399"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4368231" y="1465016"/>
            <a:ext cx="3462416" cy="2028825"/>
          </a:xfrm>
        </p:spPr>
        <p:txBody>
          <a:bodyPr/>
          <a:lstStyle>
            <a:lvl1pPr marL="0" indent="0">
              <a:buNone/>
              <a:defRPr/>
            </a:lvl1pPr>
          </a:lstStyle>
          <a:p>
            <a:endParaRPr lang="en-CA" dirty="0"/>
          </a:p>
        </p:txBody>
      </p:sp>
      <p:sp>
        <p:nvSpPr>
          <p:cNvPr id="19" name="Rectangle 18"/>
          <p:cNvSpPr/>
          <p:nvPr userDrawn="1"/>
        </p:nvSpPr>
        <p:spPr>
          <a:xfrm>
            <a:off x="4364001" y="3529965"/>
            <a:ext cx="3466651"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9"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3668139"/>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744970" y="373063"/>
            <a:ext cx="7081443"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744973" y="5456243"/>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744971"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70003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3409952"/>
            <a:ext cx="10702592" cy="2046289"/>
          </a:xfrm>
        </p:spPr>
        <p:txBody>
          <a:bodyPr>
            <a:normAutofit/>
          </a:bodyPr>
          <a:lstStyle>
            <a:lvl1pPr>
              <a:defRPr sz="1200"/>
            </a:lvl1pPr>
          </a:lstStyle>
          <a:p>
            <a:endParaRPr lang="en-CA"/>
          </a:p>
        </p:txBody>
      </p:sp>
      <p:sp>
        <p:nvSpPr>
          <p:cNvPr id="13" name="Rectangle 12"/>
          <p:cNvSpPr/>
          <p:nvPr userDrawn="1"/>
        </p:nvSpPr>
        <p:spPr>
          <a:xfrm>
            <a:off x="744973" y="5456243"/>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744971"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744970" y="1517210"/>
            <a:ext cx="7081443"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449763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587752"/>
            <a:ext cx="10702592"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744972" y="1518287"/>
            <a:ext cx="708144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744973" y="4430718"/>
            <a:ext cx="10702587"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744971" y="4540568"/>
            <a:ext cx="10702591"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347687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7985147" y="4540568"/>
            <a:ext cx="3462417"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4902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CROP</a:t>
            </a:r>
            <a:endParaRPr lang="en-CA" dirty="0"/>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pPr/>
              <a:t>‹N°›</a:t>
            </a:fld>
            <a:endParaRPr lang="en-CA" dirty="0"/>
          </a:p>
        </p:txBody>
      </p:sp>
      <p:sp>
        <p:nvSpPr>
          <p:cNvPr id="5" name="Espace réservé de la date 4"/>
          <p:cNvSpPr>
            <a:spLocks noGrp="1"/>
          </p:cNvSpPr>
          <p:nvPr>
            <p:ph type="dt" sz="half" idx="12"/>
          </p:nvPr>
        </p:nvSpPr>
        <p:spPr/>
        <p:txBody>
          <a:bodyPr/>
          <a:lstStyle/>
          <a:p>
            <a:fld id="{E87B434C-9450-4FD0-A3BB-FC343C76F50C}" type="datetime1">
              <a:rPr lang="fr-FR" smtClean="0"/>
              <a:pPr/>
              <a:t>12/01/2023</a:t>
            </a:fld>
            <a:endParaRPr lang="en-CA"/>
          </a:p>
        </p:txBody>
      </p:sp>
      <p:sp>
        <p:nvSpPr>
          <p:cNvPr id="6" name="Espace réservé du contenu 2"/>
          <p:cNvSpPr>
            <a:spLocks noGrp="1"/>
          </p:cNvSpPr>
          <p:nvPr>
            <p:ph idx="1" hasCustomPrompt="1"/>
          </p:nvPr>
        </p:nvSpPr>
        <p:spPr>
          <a:xfrm>
            <a:off x="744975" y="1699260"/>
            <a:ext cx="893997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744973" y="4522539"/>
            <a:ext cx="708144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3" y="1517270"/>
            <a:ext cx="7081445" cy="4893056"/>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985144" y="4430713"/>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7985147" y="4540568"/>
            <a:ext cx="3462417"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744971" y="2242948"/>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68341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744973" y="2386018"/>
            <a:ext cx="708144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71" y="3319273"/>
            <a:ext cx="10702591" cy="2377440"/>
          </a:xfrm>
        </p:spPr>
        <p:txBody>
          <a:bodyPr>
            <a:normAutofit/>
          </a:bodyPr>
          <a:lstStyle>
            <a:lvl1pPr>
              <a:defRPr sz="1200"/>
            </a:lvl1pPr>
          </a:lstStyle>
          <a:p>
            <a:endParaRPr lang="en-CA"/>
          </a:p>
        </p:txBody>
      </p:sp>
      <p:sp>
        <p:nvSpPr>
          <p:cNvPr id="16" name="Rectangle 15"/>
          <p:cNvSpPr/>
          <p:nvPr userDrawn="1"/>
        </p:nvSpPr>
        <p:spPr>
          <a:xfrm>
            <a:off x="4363999" y="5824729"/>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4364000" y="5907812"/>
            <a:ext cx="7083563"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7985147" y="173038"/>
            <a:ext cx="3462417"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687526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386012"/>
            <a:ext cx="10702592" cy="4097083"/>
          </a:xfrm>
        </p:spPr>
        <p:txBody>
          <a:bodyPr>
            <a:normAutofit/>
          </a:bodyPr>
          <a:lstStyle>
            <a:lvl1pPr>
              <a:defRPr sz="1200"/>
            </a:lvl1pPr>
          </a:lstStyle>
          <a:p>
            <a:endParaRPr lang="en-CA"/>
          </a:p>
        </p:txBody>
      </p:sp>
      <p:cxnSp>
        <p:nvCxnSpPr>
          <p:cNvPr id="14" name="Connecteur droit 13"/>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02980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7" y="2291275"/>
            <a:ext cx="3462417"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4" y="4558987"/>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7" y="4668842"/>
            <a:ext cx="3462417"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744973" y="404334"/>
            <a:ext cx="708144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744973" y="2386012"/>
            <a:ext cx="708144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086828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174938"/>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7"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71" y="4174938"/>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744969" y="4257362"/>
            <a:ext cx="3460300"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4001" y="4174938"/>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4368233"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7985146" y="1335024"/>
            <a:ext cx="3462416"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744971" y="1335024"/>
            <a:ext cx="3462399"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4364001" y="1335024"/>
            <a:ext cx="3466651"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7985147"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744969" y="1409026"/>
            <a:ext cx="3460300"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4368233"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7985147"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744969" y="1060704"/>
            <a:ext cx="3460300"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4368233"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647631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595562"/>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7"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71" y="4595562"/>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4001" y="4595562"/>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4368235"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7985146" y="2880360"/>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7985147"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744971" y="2880360"/>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4364001" y="2880360"/>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4368233"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7"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3"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94507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7985147"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4368235"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7985147"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4368233"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7"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3"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16784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101"/>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4363999" y="404334"/>
            <a:ext cx="7083562"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4402359"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11176803"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744970" y="2386012"/>
            <a:ext cx="10700474" cy="4097083"/>
          </a:xfrm>
        </p:spPr>
        <p:txBody>
          <a:bodyPr/>
          <a:lstStyle/>
          <a:p>
            <a:endParaRPr lang="en-CA"/>
          </a:p>
        </p:txBody>
      </p:sp>
      <p:sp>
        <p:nvSpPr>
          <p:cNvPr id="26" name="Rectangle 25"/>
          <p:cNvSpPr/>
          <p:nvPr userDrawn="1"/>
        </p:nvSpPr>
        <p:spPr>
          <a:xfrm>
            <a:off x="4366119" y="5541264"/>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4364000" y="5623561"/>
            <a:ext cx="7083563"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45002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609520" y="6356355"/>
            <a:ext cx="2844430" cy="365125"/>
          </a:xfrm>
          <a:prstGeom prst="rect">
            <a:avLst/>
          </a:prstGeom>
        </p:spPr>
        <p:txBody>
          <a:bodyPr/>
          <a:lstStyle/>
          <a:p>
            <a:fld id="{F6E3622C-6126-4886-BCF5-7090F1C861E2}" type="datetime1">
              <a:rPr lang="fr-FR" smtClean="0">
                <a:solidFill>
                  <a:srgbClr val="000000">
                    <a:tint val="75000"/>
                  </a:srgbClr>
                </a:solidFill>
              </a:rPr>
              <a:pPr/>
              <a:t>12/01/2023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869178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412598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CROP</a:t>
            </a:r>
            <a:endParaRPr lang="en-CA" dirty="0"/>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pPr/>
              <a:t>‹N°›</a:t>
            </a:fld>
            <a:endParaRPr lang="en-CA" dirty="0"/>
          </a:p>
        </p:txBody>
      </p:sp>
      <p:sp>
        <p:nvSpPr>
          <p:cNvPr id="5" name="Espace réservé de la date 4"/>
          <p:cNvSpPr>
            <a:spLocks noGrp="1"/>
          </p:cNvSpPr>
          <p:nvPr>
            <p:ph type="dt" sz="half" idx="12"/>
          </p:nvPr>
        </p:nvSpPr>
        <p:spPr/>
        <p:txBody>
          <a:bodyPr/>
          <a:lstStyle/>
          <a:p>
            <a:fld id="{E87B434C-9450-4FD0-A3BB-FC343C76F50C}" type="datetime1">
              <a:rPr lang="fr-FR" smtClean="0"/>
              <a:pPr/>
              <a:t>12/01/2023</a:t>
            </a:fld>
            <a:endParaRPr lang="en-CA"/>
          </a:p>
        </p:txBody>
      </p:sp>
      <p:sp>
        <p:nvSpPr>
          <p:cNvPr id="6" name="Espace réservé du contenu 2"/>
          <p:cNvSpPr>
            <a:spLocks noGrp="1"/>
          </p:cNvSpPr>
          <p:nvPr>
            <p:ph idx="1" hasCustomPrompt="1"/>
          </p:nvPr>
        </p:nvSpPr>
        <p:spPr>
          <a:xfrm>
            <a:off x="744975" y="1699260"/>
            <a:ext cx="893997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744973" y="4522539"/>
            <a:ext cx="708144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101"/>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1" y="1517271"/>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72"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87999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819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1" name="Rectangle 10"/>
          <p:cNvSpPr/>
          <p:nvPr userDrawn="1"/>
        </p:nvSpPr>
        <p:spPr>
          <a:xfrm>
            <a:off x="744971"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1"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759146" y="5052165"/>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56127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1" name="Rectangle 10"/>
          <p:cNvSpPr/>
          <p:nvPr userDrawn="1"/>
        </p:nvSpPr>
        <p:spPr>
          <a:xfrm>
            <a:off x="744971"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1"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759146" y="5052165"/>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5194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4971" y="1271397"/>
            <a:ext cx="7081443"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744971" y="2448814"/>
            <a:ext cx="7081443"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12/01/2023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744971" y="2393950"/>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744970" y="6483096"/>
            <a:ext cx="10702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343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09342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72381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10091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0684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6393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CROP</a:t>
            </a:r>
            <a:endParaRPr lang="en-CA" dirty="0"/>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pPr/>
              <a:t>‹N°›</a:t>
            </a:fld>
            <a:endParaRPr lang="en-CA" dirty="0"/>
          </a:p>
        </p:txBody>
      </p:sp>
      <p:sp>
        <p:nvSpPr>
          <p:cNvPr id="5" name="Espace réservé de la date 4"/>
          <p:cNvSpPr>
            <a:spLocks noGrp="1"/>
          </p:cNvSpPr>
          <p:nvPr>
            <p:ph type="dt" sz="half" idx="12"/>
          </p:nvPr>
        </p:nvSpPr>
        <p:spPr/>
        <p:txBody>
          <a:bodyPr/>
          <a:lstStyle/>
          <a:p>
            <a:fld id="{E87B434C-9450-4FD0-A3BB-FC343C76F50C}" type="datetime1">
              <a:rPr lang="fr-FR" smtClean="0"/>
              <a:pPr/>
              <a:t>12/01/2023</a:t>
            </a:fld>
            <a:endParaRPr lang="en-CA"/>
          </a:p>
        </p:txBody>
      </p:sp>
      <p:sp>
        <p:nvSpPr>
          <p:cNvPr id="6" name="Espace réservé du contenu 2"/>
          <p:cNvSpPr>
            <a:spLocks noGrp="1"/>
          </p:cNvSpPr>
          <p:nvPr>
            <p:ph idx="1" hasCustomPrompt="1"/>
          </p:nvPr>
        </p:nvSpPr>
        <p:spPr>
          <a:xfrm>
            <a:off x="744975" y="1699260"/>
            <a:ext cx="893997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744973" y="4522539"/>
            <a:ext cx="708144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6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761478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_Transition Page">
    <p:bg>
      <p:bgPr>
        <a:blipFill dpi="0" rotWithShape="1">
          <a:blip r:embed="rId2" cstate="email">
            <a:lum/>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
        <p:nvSpPr>
          <p:cNvPr id="7" name="Espace réservé du titre 1"/>
          <p:cNvSpPr>
            <a:spLocks noGrp="1"/>
          </p:cNvSpPr>
          <p:nvPr>
            <p:ph type="title"/>
          </p:nvPr>
        </p:nvSpPr>
        <p:spPr>
          <a:xfrm>
            <a:off x="742853" y="1716381"/>
            <a:ext cx="7083562" cy="2480407"/>
          </a:xfrm>
          <a:prstGeom prst="rect">
            <a:avLst/>
          </a:prstGeom>
        </p:spPr>
        <p:txBody>
          <a:bodyPr vert="horz" lIns="0" tIns="0" rIns="0" bIns="0" rtlCol="0" anchor="ctr">
            <a:normAutofit/>
          </a:bodyPr>
          <a:lstStyle>
            <a:lvl1pPr>
              <a:defRPr sz="2400">
                <a:solidFill>
                  <a:schemeClr val="bg1"/>
                </a:solidFill>
              </a:defRPr>
            </a:lvl1pPr>
          </a:lstStyle>
          <a:p>
            <a:r>
              <a:rPr lang="fr-FR" dirty="0"/>
              <a:t>Cliquez pour modifier le style du titre</a:t>
            </a:r>
            <a:endParaRPr lang="en-CA" dirty="0"/>
          </a:p>
        </p:txBody>
      </p:sp>
      <p:sp>
        <p:nvSpPr>
          <p:cNvPr id="8" name="Forme en L 7"/>
          <p:cNvSpPr/>
          <p:nvPr userDrawn="1"/>
        </p:nvSpPr>
        <p:spPr>
          <a:xfrm rot="5400000">
            <a:off x="781214" y="1207280"/>
            <a:ext cx="230280" cy="307000"/>
          </a:xfrm>
          <a:prstGeom prst="corner">
            <a:avLst>
              <a:gd name="adj1" fmla="val 31250"/>
              <a:gd name="adj2" fmla="val 30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Forme en L 10"/>
          <p:cNvSpPr/>
          <p:nvPr userDrawn="1"/>
        </p:nvSpPr>
        <p:spPr>
          <a:xfrm rot="5400000" flipH="1" flipV="1">
            <a:off x="7555659" y="4425127"/>
            <a:ext cx="230280" cy="307000"/>
          </a:xfrm>
          <a:prstGeom prst="corner">
            <a:avLst>
              <a:gd name="adj1" fmla="val 31250"/>
              <a:gd name="adj2" fmla="val 30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07271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16217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7985144" y="1371982"/>
            <a:ext cx="3462417" cy="2037969"/>
          </a:xfrm>
        </p:spPr>
        <p:txBody>
          <a:bodyPr/>
          <a:lstStyle>
            <a:lvl1pPr marL="0" indent="0">
              <a:buNone/>
              <a:defRPr/>
            </a:lvl1pPr>
          </a:lstStyle>
          <a:p>
            <a:endParaRPr lang="en-CA" dirty="0"/>
          </a:p>
        </p:txBody>
      </p:sp>
      <p:sp>
        <p:nvSpPr>
          <p:cNvPr id="9" name="Rectangle 8"/>
          <p:cNvSpPr/>
          <p:nvPr userDrawn="1"/>
        </p:nvSpPr>
        <p:spPr>
          <a:xfrm>
            <a:off x="7985144" y="3539109"/>
            <a:ext cx="3462416"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7985144" y="3648964"/>
            <a:ext cx="3462417"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4153219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744970" y="5585037"/>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61878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10702591" cy="3749674"/>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744970" y="5585037"/>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463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10702591" cy="4935473"/>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6250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3" cy="4938394"/>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810894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71754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4363998" y="2066544"/>
            <a:ext cx="7083562" cy="4386198"/>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744970" y="2066544"/>
            <a:ext cx="3460300"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96099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441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5" cy="4718938"/>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88351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0"/>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0"/>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0"/>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753036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0"/>
            <a:ext cx="3462416"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744969" y="2393950"/>
            <a:ext cx="3460300"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4368231" y="2393950"/>
            <a:ext cx="3462416" cy="3062289"/>
          </a:xfrm>
        </p:spPr>
        <p:txBody>
          <a:bodyPr/>
          <a:lstStyle>
            <a:lvl1pPr marL="0" indent="0">
              <a:buNone/>
              <a:defRPr/>
            </a:lvl1pPr>
          </a:lstStyle>
          <a:p>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4363997" y="603342"/>
            <a:ext cx="708144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4402359" y="33470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11176803"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0062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393951"/>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542790"/>
            <a:ext cx="3462416"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744969" y="2393951"/>
            <a:ext cx="3460300" cy="2028825"/>
          </a:xfrm>
        </p:spPr>
        <p:txBody>
          <a:bodyPr/>
          <a:lstStyle>
            <a:lvl1pPr marL="0" indent="0">
              <a:buNone/>
              <a:defRPr/>
            </a:lvl1pPr>
          </a:lstStyle>
          <a:p>
            <a:endParaRPr lang="en-CA" dirty="0"/>
          </a:p>
        </p:txBody>
      </p:sp>
      <p:sp>
        <p:nvSpPr>
          <p:cNvPr id="15" name="Rectangle 14"/>
          <p:cNvSpPr/>
          <p:nvPr userDrawn="1"/>
        </p:nvSpPr>
        <p:spPr>
          <a:xfrm>
            <a:off x="744969" y="4542790"/>
            <a:ext cx="3462399"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4368231" y="2393951"/>
            <a:ext cx="3462416" cy="2028825"/>
          </a:xfrm>
        </p:spPr>
        <p:txBody>
          <a:bodyPr/>
          <a:lstStyle>
            <a:lvl1pPr marL="0" indent="0">
              <a:buNone/>
              <a:defRPr/>
            </a:lvl1pPr>
          </a:lstStyle>
          <a:p>
            <a:endParaRPr lang="en-CA" dirty="0"/>
          </a:p>
        </p:txBody>
      </p:sp>
      <p:sp>
        <p:nvSpPr>
          <p:cNvPr id="19" name="Rectangle 18"/>
          <p:cNvSpPr/>
          <p:nvPr userDrawn="1"/>
        </p:nvSpPr>
        <p:spPr>
          <a:xfrm>
            <a:off x="4363998" y="4542790"/>
            <a:ext cx="3466651"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4680963"/>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8" y="4680963"/>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4680963"/>
            <a:ext cx="3460300"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125825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1465016"/>
            <a:ext cx="3462416"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3529965"/>
            <a:ext cx="3462416"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744969" y="1465016"/>
            <a:ext cx="3460300" cy="2028825"/>
          </a:xfrm>
        </p:spPr>
        <p:txBody>
          <a:bodyPr/>
          <a:lstStyle>
            <a:lvl1pPr marL="0" indent="0">
              <a:buNone/>
              <a:defRPr/>
            </a:lvl1pPr>
          </a:lstStyle>
          <a:p>
            <a:endParaRPr lang="en-CA" dirty="0"/>
          </a:p>
        </p:txBody>
      </p:sp>
      <p:sp>
        <p:nvSpPr>
          <p:cNvPr id="15" name="Rectangle 14"/>
          <p:cNvSpPr/>
          <p:nvPr userDrawn="1"/>
        </p:nvSpPr>
        <p:spPr>
          <a:xfrm>
            <a:off x="744969" y="3529965"/>
            <a:ext cx="3462399"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4368231" y="1465016"/>
            <a:ext cx="3462416" cy="2028825"/>
          </a:xfrm>
        </p:spPr>
        <p:txBody>
          <a:bodyPr/>
          <a:lstStyle>
            <a:lvl1pPr marL="0" indent="0">
              <a:buNone/>
              <a:defRPr/>
            </a:lvl1pPr>
          </a:lstStyle>
          <a:p>
            <a:endParaRPr lang="en-CA" dirty="0"/>
          </a:p>
        </p:txBody>
      </p:sp>
      <p:sp>
        <p:nvSpPr>
          <p:cNvPr id="19" name="Rectangle 18"/>
          <p:cNvSpPr/>
          <p:nvPr userDrawn="1"/>
        </p:nvSpPr>
        <p:spPr>
          <a:xfrm>
            <a:off x="4363998" y="3529965"/>
            <a:ext cx="3466651"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744969" y="3668138"/>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4363998" y="3668138"/>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7987262" y="3668138"/>
            <a:ext cx="3460300"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744970" y="373063"/>
            <a:ext cx="7081443"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744970" y="5456239"/>
            <a:ext cx="1070258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744970"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01016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3409950"/>
            <a:ext cx="10702592" cy="2046289"/>
          </a:xfrm>
        </p:spPr>
        <p:txBody>
          <a:bodyPr>
            <a:normAutofit/>
          </a:bodyPr>
          <a:lstStyle>
            <a:lvl1pPr>
              <a:defRPr sz="1200"/>
            </a:lvl1pPr>
          </a:lstStyle>
          <a:p>
            <a:endParaRPr lang="en-CA"/>
          </a:p>
        </p:txBody>
      </p:sp>
      <p:sp>
        <p:nvSpPr>
          <p:cNvPr id="13" name="Rectangle 12"/>
          <p:cNvSpPr/>
          <p:nvPr userDrawn="1"/>
        </p:nvSpPr>
        <p:spPr>
          <a:xfrm>
            <a:off x="744970" y="5456239"/>
            <a:ext cx="1070258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744970" y="5566093"/>
            <a:ext cx="10702591"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744970" y="1517207"/>
            <a:ext cx="7081443"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2066196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587752"/>
            <a:ext cx="10702592"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744969" y="1518286"/>
            <a:ext cx="708144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744970" y="4430714"/>
            <a:ext cx="1070258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744970" y="4540568"/>
            <a:ext cx="10702591"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475310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7985144" y="4430713"/>
            <a:ext cx="3462416"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7985144" y="4540568"/>
            <a:ext cx="3462417"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952598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5" cy="4893056"/>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985144" y="4430713"/>
            <a:ext cx="3462416"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7985144" y="4540568"/>
            <a:ext cx="3462417"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744971" y="2242948"/>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54341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744970" y="2386014"/>
            <a:ext cx="708144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71" y="3319273"/>
            <a:ext cx="10702591" cy="2377440"/>
          </a:xfrm>
        </p:spPr>
        <p:txBody>
          <a:bodyPr>
            <a:normAutofit/>
          </a:bodyPr>
          <a:lstStyle>
            <a:lvl1pPr>
              <a:defRPr sz="1200"/>
            </a:lvl1pPr>
          </a:lstStyle>
          <a:p>
            <a:endParaRPr lang="en-CA"/>
          </a:p>
        </p:txBody>
      </p:sp>
      <p:sp>
        <p:nvSpPr>
          <p:cNvPr id="16" name="Rectangle 15"/>
          <p:cNvSpPr/>
          <p:nvPr userDrawn="1"/>
        </p:nvSpPr>
        <p:spPr>
          <a:xfrm>
            <a:off x="4363999" y="5824729"/>
            <a:ext cx="7083562"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4363999" y="5907808"/>
            <a:ext cx="7083563"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7985144" y="173038"/>
            <a:ext cx="3462417"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219991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62" name="Image 61"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76547" y="5576110"/>
            <a:ext cx="2967910" cy="1135373"/>
          </a:xfrm>
          <a:prstGeom prst="rect">
            <a:avLst/>
          </a:prstGeom>
        </p:spPr>
      </p:pic>
      <p:sp>
        <p:nvSpPr>
          <p:cNvPr id="63" name="Rectangle 62"/>
          <p:cNvSpPr/>
          <p:nvPr userDrawn="1"/>
        </p:nvSpPr>
        <p:spPr>
          <a:xfrm>
            <a:off x="558804"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64" name="Connecteur droit 63"/>
          <p:cNvCxnSpPr/>
          <p:nvPr userDrawn="1"/>
        </p:nvCxnSpPr>
        <p:spPr>
          <a:xfrm>
            <a:off x="558800" y="4055262"/>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userDrawn="1"/>
        </p:nvSpPr>
        <p:spPr>
          <a:xfrm>
            <a:off x="558804"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66" name="Connecteur droit 65"/>
          <p:cNvCxnSpPr/>
          <p:nvPr userDrawn="1"/>
        </p:nvCxnSpPr>
        <p:spPr>
          <a:xfrm>
            <a:off x="558800" y="2836710"/>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userDrawn="1"/>
        </p:nvCxnSpPr>
        <p:spPr>
          <a:xfrm>
            <a:off x="558800" y="3224606"/>
            <a:ext cx="39491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Espace réservé du texte 13"/>
          <p:cNvSpPr>
            <a:spLocks noGrp="1"/>
          </p:cNvSpPr>
          <p:nvPr>
            <p:ph type="body" sz="quarter" idx="15" hasCustomPrompt="1"/>
          </p:nvPr>
        </p:nvSpPr>
        <p:spPr>
          <a:xfrm>
            <a:off x="558802" y="2512250"/>
            <a:ext cx="3959225" cy="1081964"/>
          </a:xfrm>
        </p:spPr>
        <p:txBody>
          <a:bodyPr>
            <a:noAutofit/>
          </a:bodyPr>
          <a:lstStyle>
            <a:lvl1pPr>
              <a:defRPr sz="1800" b="0" baseline="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1600 RENÉ-LÉVESQUE OUEST</a:t>
            </a:r>
          </a:p>
          <a:p>
            <a:pPr lvl="1"/>
            <a:r>
              <a:rPr lang="fr-FR" dirty="0"/>
              <a:t>MONTREAL (QUÉBEC) H3H 1P9</a:t>
            </a:r>
          </a:p>
          <a:p>
            <a:pPr lvl="1"/>
            <a:r>
              <a:rPr lang="fr-FR" dirty="0"/>
              <a:t>BUREAU 900 </a:t>
            </a:r>
          </a:p>
        </p:txBody>
      </p:sp>
      <p:sp>
        <p:nvSpPr>
          <p:cNvPr id="69" name="Espace réservé du texte 13"/>
          <p:cNvSpPr>
            <a:spLocks noGrp="1"/>
          </p:cNvSpPr>
          <p:nvPr>
            <p:ph type="body" sz="quarter" idx="16" hasCustomPrompt="1"/>
          </p:nvPr>
        </p:nvSpPr>
        <p:spPr>
          <a:xfrm>
            <a:off x="558802" y="3731374"/>
            <a:ext cx="3959225"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70" name="Forme en L 6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71"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98720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744969" y="2386012"/>
            <a:ext cx="10702592" cy="4097083"/>
          </a:xfrm>
        </p:spPr>
        <p:txBody>
          <a:bodyPr>
            <a:normAutofit/>
          </a:bodyPr>
          <a:lstStyle>
            <a:lvl1pPr>
              <a:defRPr sz="1200"/>
            </a:lvl1pPr>
          </a:lstStyle>
          <a:p>
            <a:endParaRPr lang="en-CA"/>
          </a:p>
        </p:txBody>
      </p:sp>
      <p:cxnSp>
        <p:nvCxnSpPr>
          <p:cNvPr id="14" name="Connecteur droit 13"/>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10297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7985144" y="2291275"/>
            <a:ext cx="3462417"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4" y="4558987"/>
            <a:ext cx="3462416"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4" y="4668842"/>
            <a:ext cx="3462417"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744970" y="404334"/>
            <a:ext cx="708144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744970" y="2386012"/>
            <a:ext cx="708144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295282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174938"/>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4"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69" y="4174938"/>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744969" y="4257362"/>
            <a:ext cx="3460300"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3998" y="4174938"/>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4368231" y="4257362"/>
            <a:ext cx="3462417"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7985146" y="1335024"/>
            <a:ext cx="3462416"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744969" y="1335024"/>
            <a:ext cx="3462399"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4363998" y="1335024"/>
            <a:ext cx="3466651"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7985144"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744969" y="1409026"/>
            <a:ext cx="3460300"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4368231" y="1409026"/>
            <a:ext cx="3462417"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7985144"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744969" y="1060704"/>
            <a:ext cx="3460300"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4368231" y="1060704"/>
            <a:ext cx="3462417"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954426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7985146" y="4595562"/>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7985144"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744969" y="4595562"/>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4363998" y="4595562"/>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4368232"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7985146" y="2880360"/>
            <a:ext cx="3462416"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7985144"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744969" y="2880360"/>
            <a:ext cx="3462399"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4363998" y="2880360"/>
            <a:ext cx="3466651"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4368231"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4"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1"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45687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7985144"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744970" y="4677986"/>
            <a:ext cx="3460300"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4368232" y="4677986"/>
            <a:ext cx="3462417"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744970" y="404334"/>
            <a:ext cx="708144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783330"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7985144"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744969" y="2962784"/>
            <a:ext cx="3460300"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4368231" y="2962784"/>
            <a:ext cx="3462417"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7985144"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744969" y="2414016"/>
            <a:ext cx="3460300"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4368231" y="2414016"/>
            <a:ext cx="3462417"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7557774"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383837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363998" y="6483097"/>
            <a:ext cx="3413740" cy="237109"/>
          </a:xfrm>
          <a:prstGeom prst="rect">
            <a:avLst/>
          </a:prstGeom>
        </p:spPr>
        <p:txBody>
          <a:bodyPr/>
          <a:lstStyle/>
          <a:p>
            <a:fld id="{2949A182-AE3C-4010-8CE2-DA3A4577DDB3}"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4363998" y="404334"/>
            <a:ext cx="7083562"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4402359" y="135694"/>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11176803" y="1955032"/>
            <a:ext cx="230280" cy="30700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744970" y="2386012"/>
            <a:ext cx="10700474" cy="4097083"/>
          </a:xfrm>
        </p:spPr>
        <p:txBody>
          <a:bodyPr/>
          <a:lstStyle/>
          <a:p>
            <a:endParaRPr lang="en-CA"/>
          </a:p>
        </p:txBody>
      </p:sp>
      <p:sp>
        <p:nvSpPr>
          <p:cNvPr id="26" name="Rectangle 25"/>
          <p:cNvSpPr/>
          <p:nvPr userDrawn="1"/>
        </p:nvSpPr>
        <p:spPr>
          <a:xfrm>
            <a:off x="4366116" y="5541264"/>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4363999" y="5623561"/>
            <a:ext cx="7083563"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4030858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281" y="2130426"/>
            <a:ext cx="10361851" cy="1470025"/>
          </a:xfrm>
        </p:spPr>
        <p:txBody>
          <a:bodyPr/>
          <a:lstStyle/>
          <a:p>
            <a:r>
              <a:rPr lang="fr-FR"/>
              <a:t>Cliquez pour modifier le style du titre</a:t>
            </a:r>
            <a:endParaRPr lang="en-CA"/>
          </a:p>
        </p:txBody>
      </p:sp>
      <p:sp>
        <p:nvSpPr>
          <p:cNvPr id="3" name="Sous-titr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CA"/>
          </a:p>
        </p:txBody>
      </p:sp>
      <p:sp>
        <p:nvSpPr>
          <p:cNvPr id="4" name="Espace réservé de la date 3"/>
          <p:cNvSpPr>
            <a:spLocks noGrp="1"/>
          </p:cNvSpPr>
          <p:nvPr>
            <p:ph type="dt" sz="half" idx="10"/>
          </p:nvPr>
        </p:nvSpPr>
        <p:spPr>
          <a:xfrm>
            <a:off x="609520" y="6356351"/>
            <a:ext cx="2844430" cy="365125"/>
          </a:xfrm>
          <a:prstGeom prst="rect">
            <a:avLst/>
          </a:prstGeom>
        </p:spPr>
        <p:txBody>
          <a:bodyPr/>
          <a:lstStyle/>
          <a:p>
            <a:fld id="{4C7C1BCE-2EFC-416B-90B9-FA44276D68D1}"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788502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59" y="4406901"/>
            <a:ext cx="10361851"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609520" y="6356351"/>
            <a:ext cx="2844430" cy="365125"/>
          </a:xfrm>
          <a:prstGeom prst="rect">
            <a:avLst/>
          </a:prstGeom>
        </p:spPr>
        <p:txBody>
          <a:bodyPr/>
          <a:lstStyle/>
          <a:p>
            <a:fld id="{51EA6FFF-CDAD-4CAB-9508-97B1E1120FD5}"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779931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a:xfrm>
            <a:off x="609520" y="6356351"/>
            <a:ext cx="2844430" cy="365125"/>
          </a:xfrm>
          <a:prstGeom prst="rect">
            <a:avLst/>
          </a:prstGeom>
        </p:spPr>
        <p:txBody>
          <a:bodyPr/>
          <a:lstStyle/>
          <a:p>
            <a:fld id="{C67963F7-1FF7-4458-B8D9-B6981355C9F0}" type="datetime1">
              <a:rPr lang="fr-FR" smtClean="0">
                <a:solidFill>
                  <a:srgbClr val="000000">
                    <a:tint val="75000"/>
                  </a:srgbClr>
                </a:solidFill>
              </a:rPr>
              <a:pPr/>
              <a:t>12/01/2023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33342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a:xfrm>
            <a:off x="609520" y="6356351"/>
            <a:ext cx="2844430" cy="365125"/>
          </a:xfrm>
          <a:prstGeom prst="rect">
            <a:avLst/>
          </a:prstGeom>
        </p:spPr>
        <p:txBody>
          <a:bodyPr/>
          <a:lstStyle/>
          <a:p>
            <a:fld id="{A2D19559-C65C-4FBC-A8DA-B6A4FE7156AA}" type="datetime1">
              <a:rPr lang="fr-FR" smtClean="0">
                <a:solidFill>
                  <a:srgbClr val="000000">
                    <a:tint val="75000"/>
                  </a:srgbClr>
                </a:solidFill>
              </a:rPr>
              <a:pPr/>
              <a:t>12/01/2023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7998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964571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609520" y="6356351"/>
            <a:ext cx="2844430" cy="365125"/>
          </a:xfrm>
          <a:prstGeom prst="rect">
            <a:avLst/>
          </a:prstGeom>
        </p:spPr>
        <p:txBody>
          <a:bodyPr/>
          <a:lstStyle/>
          <a:p>
            <a:fld id="{F6E3622C-6126-4886-BCF5-7090F1C861E2}" type="datetime1">
              <a:rPr lang="fr-FR" smtClean="0">
                <a:solidFill>
                  <a:srgbClr val="000000">
                    <a:tint val="75000"/>
                  </a:srgbClr>
                </a:solidFill>
              </a:rPr>
              <a:pPr/>
              <a:t>12/01/2023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1057415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520" y="6356351"/>
            <a:ext cx="2844430" cy="365125"/>
          </a:xfrm>
          <a:prstGeom prst="rect">
            <a:avLst/>
          </a:prstGeom>
        </p:spPr>
        <p:txBody>
          <a:bodyPr/>
          <a:lstStyle/>
          <a:p>
            <a:fld id="{83532742-BFF1-4CDF-8EA7-C42C4735F3E4}" type="datetime1">
              <a:rPr lang="fr-FR" smtClean="0">
                <a:solidFill>
                  <a:srgbClr val="000000">
                    <a:tint val="75000"/>
                  </a:srgbClr>
                </a:solidFill>
              </a:rPr>
              <a:pPr/>
              <a:t>12/01/2023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444758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4010562"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520" y="6356351"/>
            <a:ext cx="2844430" cy="365125"/>
          </a:xfrm>
          <a:prstGeom prst="rect">
            <a:avLst/>
          </a:prstGeom>
        </p:spPr>
        <p:txBody>
          <a:bodyPr/>
          <a:lstStyle/>
          <a:p>
            <a:fld id="{72A3CBCB-1738-4DA0-A8CE-DFAB025965AE}" type="datetime1">
              <a:rPr lang="fr-FR" smtClean="0">
                <a:solidFill>
                  <a:srgbClr val="000000">
                    <a:tint val="75000"/>
                  </a:srgbClr>
                </a:solidFill>
              </a:rPr>
              <a:pPr/>
              <a:t>12/01/2023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1941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406" y="4800600"/>
            <a:ext cx="7314248" cy="566738"/>
          </a:xfrm>
        </p:spPr>
        <p:txBody>
          <a:bodyPr anchor="b"/>
          <a:lstStyle>
            <a:lvl1pPr algn="l">
              <a:defRPr sz="2000" b="1"/>
            </a:lvl1pPr>
          </a:lstStyle>
          <a:p>
            <a:r>
              <a:rPr lang="fr-FR"/>
              <a:t>Cliquez pour modifier le style du titre</a:t>
            </a:r>
            <a:endParaRPr lang="en-CA"/>
          </a:p>
        </p:txBody>
      </p:sp>
      <p:sp>
        <p:nvSpPr>
          <p:cNvPr id="3" name="Espace réservé pour une image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520" y="6356351"/>
            <a:ext cx="2844430" cy="365125"/>
          </a:xfrm>
          <a:prstGeom prst="rect">
            <a:avLst/>
          </a:prstGeom>
        </p:spPr>
        <p:txBody>
          <a:bodyPr/>
          <a:lstStyle/>
          <a:p>
            <a:fld id="{DBCBC8A0-BD29-4249-BF75-775520F295EE}" type="datetime1">
              <a:rPr lang="fr-FR" smtClean="0">
                <a:solidFill>
                  <a:srgbClr val="000000">
                    <a:tint val="75000"/>
                  </a:srgbClr>
                </a:solidFill>
              </a:rPr>
              <a:pPr/>
              <a:t>12/01/2023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4104292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609520" y="6356351"/>
            <a:ext cx="2844430" cy="365125"/>
          </a:xfrm>
          <a:prstGeom prst="rect">
            <a:avLst/>
          </a:prstGeom>
        </p:spPr>
        <p:txBody>
          <a:bodyPr/>
          <a:lstStyle/>
          <a:p>
            <a:fld id="{B7CC106D-CD18-43F0-B777-972E1B51BC26}"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913769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8049" y="274639"/>
            <a:ext cx="2742843" cy="5851525"/>
          </a:xfrm>
        </p:spPr>
        <p:txBody>
          <a:bodyPr vert="eaVert"/>
          <a:lstStyle/>
          <a:p>
            <a:r>
              <a:rPr lang="fr-FR"/>
              <a:t>Cliquez pour modifier le style du titre</a:t>
            </a:r>
            <a:endParaRPr lang="en-CA"/>
          </a:p>
        </p:txBody>
      </p:sp>
      <p:sp>
        <p:nvSpPr>
          <p:cNvPr id="3" name="Espace réservé du texte vertical 2"/>
          <p:cNvSpPr>
            <a:spLocks noGrp="1"/>
          </p:cNvSpPr>
          <p:nvPr>
            <p:ph type="body" orient="vert" idx="1"/>
          </p:nvPr>
        </p:nvSpPr>
        <p:spPr>
          <a:xfrm>
            <a:off x="609521" y="274639"/>
            <a:ext cx="802535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609520" y="6356351"/>
            <a:ext cx="2844430" cy="365125"/>
          </a:xfrm>
          <a:prstGeom prst="rect">
            <a:avLst/>
          </a:prstGeom>
        </p:spPr>
        <p:txBody>
          <a:bodyPr/>
          <a:lstStyle/>
          <a:p>
            <a:fld id="{216E80CA-17EC-4E3C-81E2-041E1FF7C6CC}"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313486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13173854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5144" y="3759517"/>
            <a:ext cx="3462416" cy="1324546"/>
          </a:xfrm>
          <a:prstGeom prst="rect">
            <a:avLst/>
          </a:prstGeom>
        </p:spPr>
      </p:pic>
      <p:sp>
        <p:nvSpPr>
          <p:cNvPr id="11" name="Rectangle 10"/>
          <p:cNvSpPr/>
          <p:nvPr userDrawn="1"/>
        </p:nvSpPr>
        <p:spPr>
          <a:xfrm>
            <a:off x="744971"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1"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sz="1800" kern="0">
              <a:solidFill>
                <a:sysClr val="window" lastClr="FFFFFF"/>
              </a:solidFill>
            </a:endParaRPr>
          </a:p>
        </p:txBody>
      </p:sp>
      <p:sp>
        <p:nvSpPr>
          <p:cNvPr id="12" name="Espace réservé du texte 6"/>
          <p:cNvSpPr txBox="1">
            <a:spLocks/>
          </p:cNvSpPr>
          <p:nvPr userDrawn="1"/>
        </p:nvSpPr>
        <p:spPr>
          <a:xfrm>
            <a:off x="759146" y="5052165"/>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1178462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1"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1"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sz="1800" kern="0">
              <a:solidFill>
                <a:sysClr val="window" lastClr="FFFFFF"/>
              </a:solidFill>
            </a:endParaRPr>
          </a:p>
        </p:txBody>
      </p:sp>
      <p:sp>
        <p:nvSpPr>
          <p:cNvPr id="15" name="Espace réservé du texte 6"/>
          <p:cNvSpPr txBox="1">
            <a:spLocks/>
          </p:cNvSpPr>
          <p:nvPr userDrawn="1"/>
        </p:nvSpPr>
        <p:spPr>
          <a:xfrm>
            <a:off x="759146" y="5052165"/>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161549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44971" y="1271397"/>
            <a:ext cx="7081443"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744971" y="2448814"/>
            <a:ext cx="7081443"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12/01/2023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744971" y="2393950"/>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cxnSp>
        <p:nvCxnSpPr>
          <p:cNvPr id="9" name="Connecteur droit 8"/>
          <p:cNvCxnSpPr/>
          <p:nvPr userDrawn="1"/>
        </p:nvCxnSpPr>
        <p:spPr>
          <a:xfrm>
            <a:off x="744970" y="6483096"/>
            <a:ext cx="10702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0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5" y="846897"/>
            <a:ext cx="3462416" cy="1324546"/>
          </a:xfrm>
          <a:prstGeom prst="rect">
            <a:avLst/>
          </a:prstGeom>
        </p:spPr>
      </p:pic>
      <p:sp>
        <p:nvSpPr>
          <p:cNvPr id="11" name="Rectangle 10"/>
          <p:cNvSpPr/>
          <p:nvPr userDrawn="1"/>
        </p:nvSpPr>
        <p:spPr>
          <a:xfrm>
            <a:off x="744974" y="3612502"/>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744971" y="4055262"/>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744974" y="2393950"/>
            <a:ext cx="526490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744971" y="2836710"/>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744971" y="3224606"/>
            <a:ext cx="5264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763450" y="5001286"/>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759146" y="5052169"/>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5629703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sz="1800"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8984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sz="1800"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13813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744972" y="1699260"/>
            <a:ext cx="893997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744971" y="4430713"/>
            <a:ext cx="7081443"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1" name="Espace réservé du texte 20"/>
          <p:cNvSpPr>
            <a:spLocks noGrp="1"/>
          </p:cNvSpPr>
          <p:nvPr userDrawn="1">
            <p:ph type="body" sz="quarter" idx="10" hasCustomPrompt="1"/>
          </p:nvPr>
        </p:nvSpPr>
        <p:spPr>
          <a:xfrm>
            <a:off x="744970" y="4522535"/>
            <a:ext cx="708144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sz="1800" kern="0">
              <a:solidFill>
                <a:sysClr val="window" lastClr="FFFFFF"/>
              </a:solidFill>
            </a:endParaRPr>
          </a:p>
        </p:txBody>
      </p:sp>
      <p:sp>
        <p:nvSpPr>
          <p:cNvPr id="10" name="Espace réservé du texte 6"/>
          <p:cNvSpPr txBox="1">
            <a:spLocks/>
          </p:cNvSpPr>
          <p:nvPr userDrawn="1"/>
        </p:nvSpPr>
        <p:spPr>
          <a:xfrm>
            <a:off x="759146" y="6062300"/>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13046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4172867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7985144" y="1371982"/>
            <a:ext cx="3462417" cy="2037969"/>
          </a:xfrm>
        </p:spPr>
        <p:txBody>
          <a:bodyPr/>
          <a:lstStyle>
            <a:lvl1pPr marL="0" indent="0">
              <a:buNone/>
              <a:defRPr/>
            </a:lvl1pPr>
          </a:lstStyle>
          <a:p>
            <a:endParaRPr lang="en-CA" dirty="0"/>
          </a:p>
        </p:txBody>
      </p:sp>
      <p:sp>
        <p:nvSpPr>
          <p:cNvPr id="9" name="Rectangle 8"/>
          <p:cNvSpPr/>
          <p:nvPr userDrawn="1"/>
        </p:nvSpPr>
        <p:spPr>
          <a:xfrm>
            <a:off x="7985144" y="3539109"/>
            <a:ext cx="3462416"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0" name="Espace réservé du texte 13"/>
          <p:cNvSpPr>
            <a:spLocks noGrp="1"/>
          </p:cNvSpPr>
          <p:nvPr>
            <p:ph type="body" sz="quarter" idx="15"/>
          </p:nvPr>
        </p:nvSpPr>
        <p:spPr>
          <a:xfrm>
            <a:off x="7985144" y="3648964"/>
            <a:ext cx="3462417"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062790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744970" y="5585037"/>
            <a:ext cx="7083563"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a:t>Cliquez pour modifier les styles du</a:t>
            </a:r>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44969"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37973784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10702591" cy="3749674"/>
          </a:xfrm>
        </p:spPr>
        <p:txBody>
          <a:bodyPr/>
          <a:lstStyle/>
          <a:p>
            <a:pPr lvl="0"/>
            <a:r>
              <a:rPr lang="fr-FR" dirty="0"/>
              <a:t>Cliquez pour modifier</a:t>
            </a:r>
            <a:endParaRPr lang="en-CA" dirty="0"/>
          </a:p>
        </p:txBody>
      </p:sp>
      <p:sp>
        <p:nvSpPr>
          <p:cNvPr id="10" name="Rectangle 9"/>
          <p:cNvSpPr/>
          <p:nvPr userDrawn="1"/>
        </p:nvSpPr>
        <p:spPr>
          <a:xfrm>
            <a:off x="744970" y="5456238"/>
            <a:ext cx="7083562"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1" name="Espace réservé du texte 13"/>
          <p:cNvSpPr>
            <a:spLocks noGrp="1"/>
          </p:cNvSpPr>
          <p:nvPr>
            <p:ph type="body" sz="quarter" idx="17"/>
          </p:nvPr>
        </p:nvSpPr>
        <p:spPr>
          <a:xfrm>
            <a:off x="744970" y="5585037"/>
            <a:ext cx="7083563"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741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69"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160930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7081443" cy="4938394"/>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Tree>
    <p:extLst>
      <p:ext uri="{BB962C8B-B14F-4D97-AF65-F5344CB8AC3E}">
        <p14:creationId xmlns:p14="http://schemas.microsoft.com/office/powerpoint/2010/main" val="25495951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4363999" y="6483097"/>
            <a:ext cx="3413738" cy="237109"/>
          </a:xfrm>
          <a:prstGeom prst="rect">
            <a:avLst/>
          </a:prstGeom>
        </p:spPr>
        <p:txBody>
          <a:bodyPr/>
          <a:lstStyle/>
          <a:p>
            <a:fld id="{14E21B0B-A824-4C71-8B52-BEA968808D82}" type="datetime1">
              <a:rPr lang="fr-FR" smtClean="0">
                <a:solidFill>
                  <a:srgbClr val="000000">
                    <a:tint val="75000"/>
                  </a:srgbClr>
                </a:solidFill>
              </a:rPr>
              <a:pPr/>
              <a:t>12/01/2023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744970" y="1517270"/>
            <a:ext cx="10702591" cy="4935473"/>
          </a:xfrm>
        </p:spPr>
        <p:txBody>
          <a:bodyPr/>
          <a:lstStyle/>
          <a:p>
            <a:pPr lvl="0"/>
            <a:r>
              <a:rPr lang="fr-FR" dirty="0"/>
              <a:t>Cliquez pour modifier</a:t>
            </a:r>
            <a:endParaRPr lang="en-CA" dirty="0"/>
          </a:p>
        </p:txBody>
      </p:sp>
      <p:cxnSp>
        <p:nvCxnSpPr>
          <p:cNvPr id="12" name="Connecteur droit 11"/>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463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theme" Target="../theme/theme10.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theme" Target="../theme/theme6.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theme" Target="../theme/theme7.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theme" Target="../theme/theme8.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theme" Target="../theme/theme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12"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4"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12/01/2023</a:t>
            </a:fld>
            <a:endParaRPr lang="en-CA"/>
          </a:p>
        </p:txBody>
      </p:sp>
      <p:sp>
        <p:nvSpPr>
          <p:cNvPr id="7" name="Forme en L 6"/>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solidFill>
                  <a:schemeClr val="bg1"/>
                </a:solidFill>
                <a:latin typeface="Arial" pitchFamily="34" charset="0"/>
                <a:cs typeface="Arial" pitchFamily="34" charset="0"/>
              </a:rPr>
              <a:t>life to ideas</a:t>
            </a:r>
            <a:endParaRPr lang="en-CA" sz="1800" b="1" i="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74793525"/>
      </p:ext>
    </p:extLst>
  </p:cSld>
  <p:clrMap bg1="lt1" tx1="dk1" bg2="lt2" tx2="dk2" accent1="accent1" accent2="accent2" accent3="accent3" accent4="accent4" accent5="accent5" accent6="accent6" hlink="hlink" folHlink="folHlink"/>
  <p:sldLayoutIdLst>
    <p:sldLayoutId id="214748379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744972" y="1518285"/>
            <a:ext cx="708144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1813846391"/>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69" r:id="rId18"/>
    <p:sldLayoutId id="2147484170" r:id="rId19"/>
    <p:sldLayoutId id="2147484171" r:id="rId20"/>
    <p:sldLayoutId id="2147484172" r:id="rId21"/>
    <p:sldLayoutId id="2147484173" r:id="rId22"/>
    <p:sldLayoutId id="2147484174" r:id="rId23"/>
    <p:sldLayoutId id="2147484175" r:id="rId24"/>
    <p:sldLayoutId id="2147484176" r:id="rId25"/>
    <p:sldLayoutId id="2147484177" r:id="rId26"/>
    <p:sldLayoutId id="2147484178" r:id="rId27"/>
    <p:sldLayoutId id="2147484179" r:id="rId28"/>
    <p:sldLayoutId id="2147484180" r:id="rId29"/>
    <p:sldLayoutId id="2147484181" r:id="rId30"/>
    <p:sldLayoutId id="2147484182" r:id="rId31"/>
    <p:sldLayoutId id="2147484183" r:id="rId32"/>
    <p:sldLayoutId id="2147484184" r:id="rId33"/>
    <p:sldLayoutId id="2147484185" r:id="rId34"/>
    <p:sldLayoutId id="2147484186" r:id="rId35"/>
    <p:sldLayoutId id="2147484187" r:id="rId36"/>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12"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4"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12/01/2023</a:t>
            </a:fld>
            <a:endParaRPr lang="en-CA"/>
          </a:p>
        </p:txBody>
      </p:sp>
      <p:sp>
        <p:nvSpPr>
          <p:cNvPr id="7" name="Forme en L 6"/>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solidFill>
                  <a:schemeClr val="bg1"/>
                </a:solidFill>
                <a:latin typeface="Arial" pitchFamily="34" charset="0"/>
                <a:cs typeface="Arial" pitchFamily="34" charset="0"/>
              </a:rPr>
              <a:t>life to ideas</a:t>
            </a:r>
            <a:endParaRPr lang="en-CA" sz="1800" b="1" i="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8"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0"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12/01/2023</a:t>
            </a:fld>
            <a:endParaRPr lang="en-CA"/>
          </a:p>
        </p:txBody>
      </p:sp>
      <p:sp>
        <p:nvSpPr>
          <p:cNvPr id="6" name="Rectangle 5"/>
          <p:cNvSpPr/>
          <p:nvPr userDrawn="1"/>
        </p:nvSpPr>
        <p:spPr>
          <a:xfrm>
            <a:off x="744971" y="4430713"/>
            <a:ext cx="7081443"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life to ideas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8"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0"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12/01/2023</a:t>
            </a:fld>
            <a:endParaRPr lang="en-CA"/>
          </a:p>
        </p:txBody>
      </p:sp>
      <p:sp>
        <p:nvSpPr>
          <p:cNvPr id="6" name="Rectangle 5"/>
          <p:cNvSpPr/>
          <p:nvPr userDrawn="1"/>
        </p:nvSpPr>
        <p:spPr>
          <a:xfrm>
            <a:off x="744971" y="4430713"/>
            <a:ext cx="7081443"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life to ideas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dirty="0"/>
              <a:t>CROP</a:t>
            </a:r>
          </a:p>
        </p:txBody>
      </p:sp>
      <p:sp>
        <p:nvSpPr>
          <p:cNvPr id="8"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0"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12/01/2023</a:t>
            </a:fld>
            <a:endParaRPr lang="en-CA"/>
          </a:p>
        </p:txBody>
      </p:sp>
      <p:sp>
        <p:nvSpPr>
          <p:cNvPr id="6" name="Rectangle 5"/>
          <p:cNvSpPr/>
          <p:nvPr userDrawn="1"/>
        </p:nvSpPr>
        <p:spPr>
          <a:xfrm>
            <a:off x="744971" y="4430713"/>
            <a:ext cx="7081443"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orme en L 8"/>
          <p:cNvSpPr/>
          <p:nvPr userDrawn="1"/>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Espace réservé du texte 6"/>
          <p:cNvSpPr txBox="1">
            <a:spLocks/>
          </p:cNvSpPr>
          <p:nvPr userDrawn="1"/>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life to ideas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744972" y="1518285"/>
            <a:ext cx="708144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744972"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73717047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 id="2147483824" r:id="rId33"/>
    <p:sldLayoutId id="2147483825" r:id="rId34"/>
    <p:sldLayoutId id="2147483826" r:id="rId35"/>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744969" y="1518285"/>
            <a:ext cx="708144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744969" y="6483097"/>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7985146" y="6483097"/>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744969" y="1381125"/>
            <a:ext cx="708144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4364000" y="6483097"/>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149948718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 id="2147483876" r:id="rId34"/>
    <p:sldLayoutId id="2147483877" r:id="rId35"/>
    <p:sldLayoutId id="2147483878" r:id="rId36"/>
    <p:sldLayoutId id="2147483879"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4970" y="373063"/>
            <a:ext cx="7081443"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744969" y="1518285"/>
            <a:ext cx="708144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744969" y="6483097"/>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7985146" y="6483097"/>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744970"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4969" y="1381125"/>
            <a:ext cx="708144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srgbClr val="7F7F7F"/>
              </a:solidFill>
            </a:endParaRPr>
          </a:p>
        </p:txBody>
      </p:sp>
      <p:sp>
        <p:nvSpPr>
          <p:cNvPr id="20" name="Espace réservé de la date 19"/>
          <p:cNvSpPr>
            <a:spLocks noGrp="1"/>
          </p:cNvSpPr>
          <p:nvPr>
            <p:ph type="dt" sz="half" idx="2"/>
          </p:nvPr>
        </p:nvSpPr>
        <p:spPr>
          <a:xfrm>
            <a:off x="4364000" y="6483097"/>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12/01/2023</a:t>
            </a:fld>
            <a:endParaRPr lang="en-CA">
              <a:solidFill>
                <a:srgbClr val="000000">
                  <a:tint val="75000"/>
                </a:srgbClr>
              </a:solidFill>
            </a:endParaRPr>
          </a:p>
        </p:txBody>
      </p:sp>
    </p:spTree>
    <p:extLst>
      <p:ext uri="{BB962C8B-B14F-4D97-AF65-F5344CB8AC3E}">
        <p14:creationId xmlns:p14="http://schemas.microsoft.com/office/powerpoint/2010/main" val="115645466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54" r:id="rId29"/>
    <p:sldLayoutId id="2147483955" r:id="rId30"/>
    <p:sldLayoutId id="2147483956" r:id="rId31"/>
    <p:sldLayoutId id="2147483957" r:id="rId32"/>
  </p:sldLayoutIdLst>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44972" y="1518285"/>
            <a:ext cx="708144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744969" y="6483101"/>
            <a:ext cx="3413740"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7985146" y="6483101"/>
            <a:ext cx="3462416"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744971" y="6483096"/>
            <a:ext cx="1070259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e la date 19"/>
          <p:cNvSpPr>
            <a:spLocks noGrp="1"/>
          </p:cNvSpPr>
          <p:nvPr>
            <p:ph type="dt" sz="half" idx="2"/>
          </p:nvPr>
        </p:nvSpPr>
        <p:spPr>
          <a:xfrm>
            <a:off x="4364000" y="6483101"/>
            <a:ext cx="3413740"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12/01/2023</a:t>
            </a:fld>
            <a:endParaRPr lang="en-CA" dirty="0">
              <a:solidFill>
                <a:srgbClr val="000000">
                  <a:tint val="75000"/>
                </a:srgbClr>
              </a:solidFill>
            </a:endParaRPr>
          </a:p>
        </p:txBody>
      </p:sp>
    </p:spTree>
    <p:extLst>
      <p:ext uri="{BB962C8B-B14F-4D97-AF65-F5344CB8AC3E}">
        <p14:creationId xmlns:p14="http://schemas.microsoft.com/office/powerpoint/2010/main" val="397055108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 id="2147484102" r:id="rId25"/>
    <p:sldLayoutId id="2147484103" r:id="rId26"/>
    <p:sldLayoutId id="2147484104" r:id="rId27"/>
    <p:sldLayoutId id="2147484105" r:id="rId28"/>
    <p:sldLayoutId id="2147484106" r:id="rId29"/>
    <p:sldLayoutId id="2147484107" r:id="rId30"/>
    <p:sldLayoutId id="2147484108" r:id="rId31"/>
    <p:sldLayoutId id="2147484109" r:id="rId32"/>
    <p:sldLayoutId id="2147484110" r:id="rId33"/>
    <p:sldLayoutId id="2147484111" r:id="rId34"/>
    <p:sldLayoutId id="2147484112" r:id="rId35"/>
    <p:sldLayoutId id="2147484113" r:id="rId36"/>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Layout" Target="../slideLayouts/slideLayout9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chart" Target="../charts/chart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99.xml"/><Relationship Id="rId5" Type="http://schemas.openxmlformats.org/officeDocument/2006/relationships/tags" Target="../tags/tag37.xml"/><Relationship Id="rId4"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Layout" Target="../slideLayouts/slideLayout9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chart" Target="../charts/chart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chart" Target="../charts/chart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chart" Target="../charts/chart9.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99.xml"/><Relationship Id="rId5" Type="http://schemas.openxmlformats.org/officeDocument/2006/relationships/tags" Target="../tags/tag70.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Layout" Target="../slideLayouts/slideLayout99.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chart" Target="../charts/chart10.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99.xml"/><Relationship Id="rId5" Type="http://schemas.openxmlformats.org/officeDocument/2006/relationships/tags" Target="../tags/tag81.xml"/><Relationship Id="rId4"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99.xml"/><Relationship Id="rId5" Type="http://schemas.openxmlformats.org/officeDocument/2006/relationships/tags" Target="../tags/tag86.xml"/><Relationship Id="rId4"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chart" Target="../charts/chart1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99.xml"/><Relationship Id="rId5" Type="http://schemas.openxmlformats.org/officeDocument/2006/relationships/tags" Target="../tags/tag91.xml"/><Relationship Id="rId4" Type="http://schemas.openxmlformats.org/officeDocument/2006/relationships/tags" Target="../tags/tag90.xml"/></Relationships>
</file>

<file path=ppt/slides/_rels/slide22.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slideLayout" Target="../slideLayouts/slideLayout99.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s/_rels/slide23.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chart" Target="../charts/chart1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99.xml"/><Relationship Id="rId5" Type="http://schemas.openxmlformats.org/officeDocument/2006/relationships/tags" Target="../tags/tag102.xml"/><Relationship Id="rId4" Type="http://schemas.openxmlformats.org/officeDocument/2006/relationships/tags" Target="../tags/tag101.xml"/></Relationships>
</file>

<file path=ppt/slides/_rels/slide24.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slideLayout" Target="../slideLayouts/slideLayout9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90.xml"/><Relationship Id="rId1" Type="http://schemas.openxmlformats.org/officeDocument/2006/relationships/tags" Target="../tags/tag109.xml"/></Relationships>
</file>

<file path=ppt/slides/_rels/slide2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ags" Target="../tags/tag116.xml"/></Relationships>
</file>

<file path=ppt/slides/_rels/slide29.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chart" Target="../charts/chart1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99.xml"/><Relationship Id="rId5" Type="http://schemas.openxmlformats.org/officeDocument/2006/relationships/tags" Target="../tags/tag121.xml"/><Relationship Id="rId4" Type="http://schemas.openxmlformats.org/officeDocument/2006/relationships/tags" Target="../tags/tag120.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19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slideLayout" Target="../slideLayouts/slideLayout99.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s>
</file>

<file path=ppt/slides/_rels/slide31.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chart" Target="../charts/chart1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99.xml"/><Relationship Id="rId5" Type="http://schemas.openxmlformats.org/officeDocument/2006/relationships/tags" Target="../tags/tag132.xml"/><Relationship Id="rId4" Type="http://schemas.openxmlformats.org/officeDocument/2006/relationships/tags" Target="../tags/tag131.xml"/></Relationships>
</file>

<file path=ppt/slides/_rels/slide32.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slideLayout" Target="../slideLayouts/slideLayout9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s>
</file>

<file path=ppt/slides/_rels/slide33.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chart" Target="../charts/chart1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99.xml"/><Relationship Id="rId5" Type="http://schemas.openxmlformats.org/officeDocument/2006/relationships/tags" Target="../tags/tag143.xml"/><Relationship Id="rId4" Type="http://schemas.openxmlformats.org/officeDocument/2006/relationships/tags" Target="../tags/tag142.xml"/></Relationships>
</file>

<file path=ppt/slides/_rels/slide34.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Layout" Target="../slideLayouts/slideLayout99.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ags" Target="../tags/tag150.xml"/></Relationships>
</file>

<file path=ppt/slides/_rels/slide36.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chart" Target="../charts/chart16.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99.xml"/><Relationship Id="rId5" Type="http://schemas.openxmlformats.org/officeDocument/2006/relationships/tags" Target="../tags/tag155.xml"/><Relationship Id="rId4" Type="http://schemas.openxmlformats.org/officeDocument/2006/relationships/tags" Target="../tags/tag154.xml"/></Relationships>
</file>

<file path=ppt/slides/_rels/slide37.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slideLayout" Target="../slideLayouts/slideLayout99.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s/_rels/slide38.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chart" Target="../charts/chart17.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99.xml"/><Relationship Id="rId5" Type="http://schemas.openxmlformats.org/officeDocument/2006/relationships/tags" Target="../tags/tag166.xml"/><Relationship Id="rId4" Type="http://schemas.openxmlformats.org/officeDocument/2006/relationships/tags" Target="../tags/tag165.xml"/></Relationships>
</file>

<file path=ppt/slides/_rels/slide3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slideLayout" Target="../slideLayouts/slideLayout9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chart" Target="../charts/chart18.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99.xml"/><Relationship Id="rId5" Type="http://schemas.openxmlformats.org/officeDocument/2006/relationships/tags" Target="../tags/tag177.xml"/><Relationship Id="rId4" Type="http://schemas.openxmlformats.org/officeDocument/2006/relationships/tags" Target="../tags/tag176.xml"/></Relationships>
</file>

<file path=ppt/slides/_rels/slide41.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slideLayout" Target="../slideLayouts/slideLayout99.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s>
</file>

<file path=ppt/slides/_rels/slide42.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chart" Target="../charts/chart19.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99.xml"/><Relationship Id="rId5" Type="http://schemas.openxmlformats.org/officeDocument/2006/relationships/tags" Target="../tags/tag188.xml"/><Relationship Id="rId4" Type="http://schemas.openxmlformats.org/officeDocument/2006/relationships/tags" Target="../tags/tag187.xml"/></Relationships>
</file>

<file path=ppt/slides/_rels/slide43.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slideLayout" Target="../slideLayouts/slideLayout99.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s>
</file>

<file path=ppt/slides/_rels/slide44.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chart" Target="../charts/chart20.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99.xml"/><Relationship Id="rId5" Type="http://schemas.openxmlformats.org/officeDocument/2006/relationships/tags" Target="../tags/tag199.xml"/><Relationship Id="rId4" Type="http://schemas.openxmlformats.org/officeDocument/2006/relationships/tags" Target="../tags/tag198.xml"/></Relationships>
</file>

<file path=ppt/slides/_rels/slide45.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slideLayout" Target="../slideLayouts/slideLayout99.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s>
</file>

<file path=ppt/slides/_rels/slide46.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chart" Target="../charts/chart21.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99.xml"/><Relationship Id="rId5" Type="http://schemas.openxmlformats.org/officeDocument/2006/relationships/tags" Target="../tags/tag210.xml"/><Relationship Id="rId4" Type="http://schemas.openxmlformats.org/officeDocument/2006/relationships/tags" Target="../tags/tag209.xml"/></Relationships>
</file>

<file path=ppt/slides/_rels/slide47.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slideLayout" Target="../slideLayouts/slideLayout99.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s>
</file>

<file path=ppt/slides/_rels/slide48.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chart" Target="../charts/chart22.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99.xml"/><Relationship Id="rId5" Type="http://schemas.openxmlformats.org/officeDocument/2006/relationships/tags" Target="../tags/tag221.xml"/><Relationship Id="rId4" Type="http://schemas.openxmlformats.org/officeDocument/2006/relationships/tags" Target="../tags/tag220.xml"/></Relationships>
</file>

<file path=ppt/slides/_rels/slide49.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slideLayout" Target="../slideLayouts/slideLayout99.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5.xml"/><Relationship Id="rId7" Type="http://schemas.openxmlformats.org/officeDocument/2006/relationships/slideLayout" Target="../slideLayouts/slideLayout9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chart" Target="../charts/chart23.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99.xml"/><Relationship Id="rId5" Type="http://schemas.openxmlformats.org/officeDocument/2006/relationships/tags" Target="../tags/tag232.xml"/><Relationship Id="rId4" Type="http://schemas.openxmlformats.org/officeDocument/2006/relationships/tags" Target="../tags/tag231.xml"/></Relationships>
</file>

<file path=ppt/slides/_rels/slide51.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slideLayout" Target="../slideLayouts/slideLayout99.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ags" Target="../tags/tag239.xml"/></Relationships>
</file>

<file path=ppt/slides/_rels/slide53.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chart" Target="../charts/chart24.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99.xml"/><Relationship Id="rId5" Type="http://schemas.openxmlformats.org/officeDocument/2006/relationships/tags" Target="../tags/tag244.xml"/><Relationship Id="rId4" Type="http://schemas.openxmlformats.org/officeDocument/2006/relationships/tags" Target="../tags/tag243.xml"/></Relationships>
</file>

<file path=ppt/slides/_rels/slide54.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slideLayout" Target="../slideLayouts/slideLayout99.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61.xml"/><Relationship Id="rId1" Type="http://schemas.openxmlformats.org/officeDocument/2006/relationships/tags" Target="../tags/tag251.xml"/></Relationships>
</file>

<file path=ppt/slides/_rels/slide56.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notesSlide" Target="../notesSlides/notesSlide3.xml"/><Relationship Id="rId4"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1.xml"/><Relationship Id="rId7" Type="http://schemas.openxmlformats.org/officeDocument/2006/relationships/slideLayout" Target="../slideLayouts/slideLayout9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7.xml"/><Relationship Id="rId7" Type="http://schemas.openxmlformats.org/officeDocument/2006/relationships/slideLayout" Target="../slideLayouts/slideLayout9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chart" Target="../charts/chart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99.xml"/><Relationship Id="rId5" Type="http://schemas.openxmlformats.org/officeDocument/2006/relationships/tags" Target="../tags/tag26.xml"/><Relationship Id="rId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5968" y="5504627"/>
            <a:ext cx="2536544" cy="1170547"/>
          </a:xfrm>
          <a:prstGeom prst="rect">
            <a:avLst/>
          </a:prstGeom>
        </p:spPr>
      </p:pic>
      <p:grpSp>
        <p:nvGrpSpPr>
          <p:cNvPr id="4" name="Groupe 3"/>
          <p:cNvGrpSpPr/>
          <p:nvPr/>
        </p:nvGrpSpPr>
        <p:grpSpPr>
          <a:xfrm>
            <a:off x="546279" y="2967953"/>
            <a:ext cx="5039513" cy="1160199"/>
            <a:chOff x="556259" y="2753360"/>
            <a:chExt cx="3939541" cy="883920"/>
          </a:xfrm>
        </p:grpSpPr>
        <p:cxnSp>
          <p:nvCxnSpPr>
            <p:cNvPr id="5" name="Connecteur droit 4"/>
            <p:cNvCxnSpPr/>
            <p:nvPr/>
          </p:nvCxnSpPr>
          <p:spPr>
            <a:xfrm>
              <a:off x="571500" y="2753360"/>
              <a:ext cx="39243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56259" y="3104618"/>
              <a:ext cx="392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56260" y="3637280"/>
              <a:ext cx="39243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Espace réservé du texte 3"/>
          <p:cNvSpPr txBox="1">
            <a:spLocks/>
          </p:cNvSpPr>
          <p:nvPr/>
        </p:nvSpPr>
        <p:spPr>
          <a:xfrm>
            <a:off x="565775" y="3138831"/>
            <a:ext cx="5700142" cy="1237835"/>
          </a:xfrm>
          <a:prstGeom prst="rect">
            <a:avLst/>
          </a:prstGeom>
        </p:spPr>
        <p:txBody>
          <a:bodyPr vert="horz" lIns="0" tIns="0" rIns="0" bIns="0" rtlCol="0">
            <a:noAutofit/>
          </a:bodyPr>
          <a:lst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800" dirty="0">
                <a:solidFill>
                  <a:schemeClr val="bg1"/>
                </a:solidFill>
              </a:rPr>
              <a:t>SONDAGE D’OPINION CONCERNANT</a:t>
            </a:r>
          </a:p>
          <a:p>
            <a:pPr>
              <a:lnSpc>
                <a:spcPct val="80000"/>
              </a:lnSpc>
            </a:pPr>
            <a:r>
              <a:rPr lang="en-US" sz="1800" dirty="0">
                <a:solidFill>
                  <a:schemeClr val="bg1"/>
                </a:solidFill>
              </a:rPr>
              <a:t>L’ASSURANCE MÉDICAMENT</a:t>
            </a:r>
          </a:p>
          <a:p>
            <a:pPr>
              <a:lnSpc>
                <a:spcPct val="80000"/>
              </a:lnSpc>
            </a:pPr>
            <a:r>
              <a:rPr lang="fr-CA" sz="1500" b="0" i="1" dirty="0">
                <a:solidFill>
                  <a:schemeClr val="bg1"/>
                </a:solidFill>
              </a:rPr>
              <a:t>RAPPORT RÉALISÉ POUR </a:t>
            </a:r>
          </a:p>
          <a:p>
            <a:pPr>
              <a:lnSpc>
                <a:spcPct val="80000"/>
              </a:lnSpc>
            </a:pPr>
            <a:r>
              <a:rPr lang="fr-CA" sz="1500" b="0" i="1" dirty="0">
                <a:solidFill>
                  <a:schemeClr val="bg1"/>
                </a:solidFill>
              </a:rPr>
              <a:t>LE SYNDICAT CANADIEN DE LA FONCTION PUBLIQUE</a:t>
            </a:r>
            <a:endParaRPr lang="en-CA" sz="1600" dirty="0">
              <a:solidFill>
                <a:schemeClr val="bg1"/>
              </a:solidFill>
            </a:endParaRPr>
          </a:p>
          <a:p>
            <a:pPr lvl="1">
              <a:lnSpc>
                <a:spcPct val="80000"/>
              </a:lnSpc>
            </a:pPr>
            <a:r>
              <a:rPr lang="en-CA" sz="1600" dirty="0">
                <a:solidFill>
                  <a:schemeClr val="bg1"/>
                </a:solidFill>
              </a:rPr>
              <a:t>CROP – </a:t>
            </a:r>
            <a:r>
              <a:rPr lang="fr-CA" dirty="0">
                <a:solidFill>
                  <a:schemeClr val="bg1"/>
                </a:solidFill>
              </a:rPr>
              <a:t>AVRIL</a:t>
            </a:r>
            <a:r>
              <a:rPr lang="fr-CA" sz="1600" dirty="0">
                <a:solidFill>
                  <a:schemeClr val="bg1"/>
                </a:solidFill>
              </a:rPr>
              <a:t> </a:t>
            </a:r>
            <a:r>
              <a:rPr lang="en-CA" sz="1600" dirty="0">
                <a:solidFill>
                  <a:schemeClr val="bg1"/>
                </a:solidFill>
              </a:rPr>
              <a:t>2022</a:t>
            </a:r>
          </a:p>
        </p:txBody>
      </p:sp>
      <p:sp>
        <p:nvSpPr>
          <p:cNvPr id="11" name="Forme en L 10"/>
          <p:cNvSpPr/>
          <p:nvPr/>
        </p:nvSpPr>
        <p:spPr>
          <a:xfrm rot="5400000">
            <a:off x="763450" y="6011421"/>
            <a:ext cx="110938" cy="14789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Espace réservé du texte 6"/>
          <p:cNvSpPr txBox="1">
            <a:spLocks/>
          </p:cNvSpPr>
          <p:nvPr/>
        </p:nvSpPr>
        <p:spPr>
          <a:xfrm>
            <a:off x="759146" y="6062304"/>
            <a:ext cx="3663420"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de la vie aux </a:t>
            </a:r>
            <a:r>
              <a:rPr lang="en-US" sz="1800" b="1" i="0" dirty="0" err="1">
                <a:latin typeface="Arial" pitchFamily="34" charset="0"/>
                <a:cs typeface="Arial" pitchFamily="34" charset="0"/>
              </a:rPr>
              <a:t>idées</a:t>
            </a:r>
            <a:endParaRPr lang="en-CA" sz="1800" b="1" i="0" dirty="0">
              <a:latin typeface="Arial" pitchFamily="34" charset="0"/>
              <a:cs typeface="Arial" pitchFamily="34" charset="0"/>
            </a:endParaRPr>
          </a:p>
        </p:txBody>
      </p:sp>
      <p:cxnSp>
        <p:nvCxnSpPr>
          <p:cNvPr id="12" name="Connecteur droit 11">
            <a:extLst>
              <a:ext uri="{FF2B5EF4-FFF2-40B4-BE49-F238E27FC236}">
                <a16:creationId xmlns:a16="http://schemas.microsoft.com/office/drawing/2014/main" id="{1FC69D15-4855-4024-A4E5-947463317FD2}"/>
              </a:ext>
            </a:extLst>
          </p:cNvPr>
          <p:cNvCxnSpPr>
            <a:cxnSpLocks/>
          </p:cNvCxnSpPr>
          <p:nvPr/>
        </p:nvCxnSpPr>
        <p:spPr>
          <a:xfrm>
            <a:off x="563532" y="3754746"/>
            <a:ext cx="49864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5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2293513819"/>
              </p:ext>
            </p:extLst>
          </p:nvPr>
        </p:nvGraphicFramePr>
        <p:xfrm>
          <a:off x="531222" y="806078"/>
          <a:ext cx="11068601" cy="2847975"/>
        </p:xfrm>
        <a:graphic>
          <a:graphicData uri="http://schemas.openxmlformats.org/drawingml/2006/table">
            <a:tbl>
              <a:tblPr firstRow="1" bandRow="1">
                <a:tableStyleId>{2D5ABB26-0587-4C30-8999-92F81FD0307C}</a:tableStyleId>
              </a:tblPr>
              <a:tblGrid>
                <a:gridCol w="2821578">
                  <a:extLst>
                    <a:ext uri="{9D8B030D-6E8A-4147-A177-3AD203B41FA5}">
                      <a16:colId xmlns:a16="http://schemas.microsoft.com/office/drawing/2014/main" val="2274156090"/>
                    </a:ext>
                  </a:extLst>
                </a:gridCol>
                <a:gridCol w="485119">
                  <a:extLst>
                    <a:ext uri="{9D8B030D-6E8A-4147-A177-3AD203B41FA5}">
                      <a16:colId xmlns:a16="http://schemas.microsoft.com/office/drawing/2014/main" val="948555066"/>
                    </a:ext>
                  </a:extLst>
                </a:gridCol>
                <a:gridCol w="485119">
                  <a:extLst>
                    <a:ext uri="{9D8B030D-6E8A-4147-A177-3AD203B41FA5}">
                      <a16:colId xmlns:a16="http://schemas.microsoft.com/office/drawing/2014/main" val="970333322"/>
                    </a:ext>
                  </a:extLst>
                </a:gridCol>
                <a:gridCol w="485119">
                  <a:extLst>
                    <a:ext uri="{9D8B030D-6E8A-4147-A177-3AD203B41FA5}">
                      <a16:colId xmlns:a16="http://schemas.microsoft.com/office/drawing/2014/main" val="3027613543"/>
                    </a:ext>
                  </a:extLst>
                </a:gridCol>
                <a:gridCol w="485119">
                  <a:extLst>
                    <a:ext uri="{9D8B030D-6E8A-4147-A177-3AD203B41FA5}">
                      <a16:colId xmlns:a16="http://schemas.microsoft.com/office/drawing/2014/main" val="3830041666"/>
                    </a:ext>
                  </a:extLst>
                </a:gridCol>
                <a:gridCol w="485119">
                  <a:extLst>
                    <a:ext uri="{9D8B030D-6E8A-4147-A177-3AD203B41FA5}">
                      <a16:colId xmlns:a16="http://schemas.microsoft.com/office/drawing/2014/main" val="164771107"/>
                    </a:ext>
                  </a:extLst>
                </a:gridCol>
                <a:gridCol w="485119">
                  <a:extLst>
                    <a:ext uri="{9D8B030D-6E8A-4147-A177-3AD203B41FA5}">
                      <a16:colId xmlns:a16="http://schemas.microsoft.com/office/drawing/2014/main" val="1556584524"/>
                    </a:ext>
                  </a:extLst>
                </a:gridCol>
                <a:gridCol w="485119">
                  <a:extLst>
                    <a:ext uri="{9D8B030D-6E8A-4147-A177-3AD203B41FA5}">
                      <a16:colId xmlns:a16="http://schemas.microsoft.com/office/drawing/2014/main" val="3979265519"/>
                    </a:ext>
                  </a:extLst>
                </a:gridCol>
                <a:gridCol w="485119">
                  <a:extLst>
                    <a:ext uri="{9D8B030D-6E8A-4147-A177-3AD203B41FA5}">
                      <a16:colId xmlns:a16="http://schemas.microsoft.com/office/drawing/2014/main" val="4282114595"/>
                    </a:ext>
                  </a:extLst>
                </a:gridCol>
                <a:gridCol w="485119">
                  <a:extLst>
                    <a:ext uri="{9D8B030D-6E8A-4147-A177-3AD203B41FA5}">
                      <a16:colId xmlns:a16="http://schemas.microsoft.com/office/drawing/2014/main" val="264954222"/>
                    </a:ext>
                  </a:extLst>
                </a:gridCol>
                <a:gridCol w="485119">
                  <a:extLst>
                    <a:ext uri="{9D8B030D-6E8A-4147-A177-3AD203B41FA5}">
                      <a16:colId xmlns:a16="http://schemas.microsoft.com/office/drawing/2014/main" val="20000"/>
                    </a:ext>
                  </a:extLst>
                </a:gridCol>
                <a:gridCol w="485119">
                  <a:extLst>
                    <a:ext uri="{9D8B030D-6E8A-4147-A177-3AD203B41FA5}">
                      <a16:colId xmlns:a16="http://schemas.microsoft.com/office/drawing/2014/main" val="20001"/>
                    </a:ext>
                  </a:extLst>
                </a:gridCol>
                <a:gridCol w="485119">
                  <a:extLst>
                    <a:ext uri="{9D8B030D-6E8A-4147-A177-3AD203B41FA5}">
                      <a16:colId xmlns:a16="http://schemas.microsoft.com/office/drawing/2014/main" val="20002"/>
                    </a:ext>
                  </a:extLst>
                </a:gridCol>
                <a:gridCol w="485119">
                  <a:extLst>
                    <a:ext uri="{9D8B030D-6E8A-4147-A177-3AD203B41FA5}">
                      <a16:colId xmlns:a16="http://schemas.microsoft.com/office/drawing/2014/main" val="3133738057"/>
                    </a:ext>
                  </a:extLst>
                </a:gridCol>
                <a:gridCol w="485119">
                  <a:extLst>
                    <a:ext uri="{9D8B030D-6E8A-4147-A177-3AD203B41FA5}">
                      <a16:colId xmlns:a16="http://schemas.microsoft.com/office/drawing/2014/main" val="1220667466"/>
                    </a:ext>
                  </a:extLst>
                </a:gridCol>
                <a:gridCol w="485119">
                  <a:extLst>
                    <a:ext uri="{9D8B030D-6E8A-4147-A177-3AD203B41FA5}">
                      <a16:colId xmlns:a16="http://schemas.microsoft.com/office/drawing/2014/main" val="3098017832"/>
                    </a:ext>
                  </a:extLst>
                </a:gridCol>
                <a:gridCol w="485119">
                  <a:extLst>
                    <a:ext uri="{9D8B030D-6E8A-4147-A177-3AD203B41FA5}">
                      <a16:colId xmlns:a16="http://schemas.microsoft.com/office/drawing/2014/main" val="93798232"/>
                    </a:ext>
                  </a:extLst>
                </a:gridCol>
                <a:gridCol w="485119">
                  <a:extLst>
                    <a:ext uri="{9D8B030D-6E8A-4147-A177-3AD203B41FA5}">
                      <a16:colId xmlns:a16="http://schemas.microsoft.com/office/drawing/2014/main" val="3444514531"/>
                    </a:ext>
                  </a:extLst>
                </a:gridCol>
              </a:tblGrid>
              <a:tr h="142072">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1823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7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492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331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449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9754">
                <a:tc>
                  <a:txBody>
                    <a:bodyPr/>
                    <a:lstStyle/>
                    <a:p>
                      <a:pPr algn="l" fontAlgn="ctr"/>
                      <a:r>
                        <a:rPr lang="fr-CA" sz="1200" b="0" i="0" u="none" strike="noStrike" dirty="0">
                          <a:solidFill>
                            <a:srgbClr val="595959"/>
                          </a:solidFill>
                          <a:effectLst/>
                          <a:latin typeface="Arial" panose="020B0604020202020204" pitchFamily="34" charset="0"/>
                        </a:rPr>
                        <a:t>Mes médicaments d’ordonnances ont été pris en charge entièrement par le gouvernement (je n’ai rien payé à la pharmacie)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569754">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une assurance collective qui a pris en charge en partie ou en totalité mes dépenses lors de l’achat de mes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55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00B0F0"/>
                          </a:solidFill>
                          <a:effectLst/>
                          <a:latin typeface="Arial" panose="020B0604020202020204" pitchFamily="34" charset="0"/>
                        </a:rPr>
                        <a:t>66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48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42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78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28853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dû payer la totalité des coûts de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28853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connais pas assez bien ma situation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Option qui représente le mieux la situation d’achat de médicaments d’ordonnance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2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répondants qui se sont fait prescrire des médicaments d’ordonnance, n=1123</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75880266"/>
              </p:ext>
            </p:extLst>
          </p:nvPr>
        </p:nvGraphicFramePr>
        <p:xfrm>
          <a:off x="531214" y="3705867"/>
          <a:ext cx="11068603" cy="2744130"/>
        </p:xfrm>
        <a:graphic>
          <a:graphicData uri="http://schemas.openxmlformats.org/drawingml/2006/table">
            <a:tbl>
              <a:tblPr firstRow="1" bandRow="1">
                <a:tableStyleId>{2D5ABB26-0587-4C30-8999-92F81FD0307C}</a:tableStyleId>
              </a:tblPr>
              <a:tblGrid>
                <a:gridCol w="2812877">
                  <a:extLst>
                    <a:ext uri="{9D8B030D-6E8A-4147-A177-3AD203B41FA5}">
                      <a16:colId xmlns:a16="http://schemas.microsoft.com/office/drawing/2014/main" val="2274156090"/>
                    </a:ext>
                  </a:extLst>
                </a:gridCol>
                <a:gridCol w="487680">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4749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8000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080">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503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344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320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109</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1484">
                <a:tc>
                  <a:txBody>
                    <a:bodyPr/>
                    <a:lstStyle/>
                    <a:p>
                      <a:pPr algn="l" fontAlgn="ctr"/>
                      <a:r>
                        <a:rPr lang="fr-CA" sz="1200" b="0" i="0" u="none" strike="noStrike" dirty="0">
                          <a:solidFill>
                            <a:srgbClr val="595959"/>
                          </a:solidFill>
                          <a:effectLst/>
                          <a:latin typeface="Arial" panose="020B0604020202020204" pitchFamily="34" charset="0"/>
                        </a:rPr>
                        <a:t>Mes médicaments d’ordonnances ont été pris en charge entièrement par le gouvernement (je n’ai rien payé à la pharmacie)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E31836"/>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1484">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une assurance collective qui a pris en charge en partie ou en totalité mes dépenses lors de l’achat de mes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00B0F0"/>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61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68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29954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dû payer la totalité des coûts de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29954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connais pas assez bien ma situation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0B36BC7C-F113-4CA3-9EF7-84203E8B1057}"/>
              </a:ext>
            </a:extLst>
          </p:cNvPr>
          <p:cNvSpPr txBox="1"/>
          <p:nvPr>
            <p:custDataLst>
              <p:tags r:id="rId6"/>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lang="fr-CA" dirty="0"/>
              <a:t>Q4. Par rapport à vos achats de médicament d’ordonnance au cours des 12 derniers mois, laquelle de ces options représentent le mieux votre situation :</a:t>
            </a:r>
          </a:p>
        </p:txBody>
      </p:sp>
    </p:spTree>
    <p:extLst>
      <p:ext uri="{BB962C8B-B14F-4D97-AF65-F5344CB8AC3E}">
        <p14:creationId xmlns:p14="http://schemas.microsoft.com/office/powerpoint/2010/main" val="208351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Q4b. </a:t>
            </a:r>
            <a:r>
              <a:rPr lang="fr-CA" dirty="0"/>
              <a:t>Si vous aviez à acheter des médicaments d’ordonnance, laquelle de ces options représentent le mieux votre situation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246167849"/>
              </p:ext>
            </p:extLst>
          </p:nvPr>
        </p:nvGraphicFramePr>
        <p:xfrm>
          <a:off x="327171" y="1520593"/>
          <a:ext cx="11091727" cy="4775704"/>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31A02ED2-CAE8-4598-9FEF-168C960C4A24}"/>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Option qui représente le mieux l’éventuelle situation d’achat de médicaments d’ordonnance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6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ne se sont pas fait prescrire des médicaments d’ordonnance, n=377</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2762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2954711707"/>
              </p:ext>
            </p:extLst>
          </p:nvPr>
        </p:nvGraphicFramePr>
        <p:xfrm>
          <a:off x="531222" y="806078"/>
          <a:ext cx="11068601" cy="2847975"/>
        </p:xfrm>
        <a:graphic>
          <a:graphicData uri="http://schemas.openxmlformats.org/drawingml/2006/table">
            <a:tbl>
              <a:tblPr firstRow="1" bandRow="1">
                <a:tableStyleId>{2D5ABB26-0587-4C30-8999-92F81FD0307C}</a:tableStyleId>
              </a:tblPr>
              <a:tblGrid>
                <a:gridCol w="2821578">
                  <a:extLst>
                    <a:ext uri="{9D8B030D-6E8A-4147-A177-3AD203B41FA5}">
                      <a16:colId xmlns:a16="http://schemas.microsoft.com/office/drawing/2014/main" val="2274156090"/>
                    </a:ext>
                  </a:extLst>
                </a:gridCol>
                <a:gridCol w="485119">
                  <a:extLst>
                    <a:ext uri="{9D8B030D-6E8A-4147-A177-3AD203B41FA5}">
                      <a16:colId xmlns:a16="http://schemas.microsoft.com/office/drawing/2014/main" val="948555066"/>
                    </a:ext>
                  </a:extLst>
                </a:gridCol>
                <a:gridCol w="485119">
                  <a:extLst>
                    <a:ext uri="{9D8B030D-6E8A-4147-A177-3AD203B41FA5}">
                      <a16:colId xmlns:a16="http://schemas.microsoft.com/office/drawing/2014/main" val="970333322"/>
                    </a:ext>
                  </a:extLst>
                </a:gridCol>
                <a:gridCol w="485119">
                  <a:extLst>
                    <a:ext uri="{9D8B030D-6E8A-4147-A177-3AD203B41FA5}">
                      <a16:colId xmlns:a16="http://schemas.microsoft.com/office/drawing/2014/main" val="3027613543"/>
                    </a:ext>
                  </a:extLst>
                </a:gridCol>
                <a:gridCol w="485119">
                  <a:extLst>
                    <a:ext uri="{9D8B030D-6E8A-4147-A177-3AD203B41FA5}">
                      <a16:colId xmlns:a16="http://schemas.microsoft.com/office/drawing/2014/main" val="3830041666"/>
                    </a:ext>
                  </a:extLst>
                </a:gridCol>
                <a:gridCol w="485119">
                  <a:extLst>
                    <a:ext uri="{9D8B030D-6E8A-4147-A177-3AD203B41FA5}">
                      <a16:colId xmlns:a16="http://schemas.microsoft.com/office/drawing/2014/main" val="164771107"/>
                    </a:ext>
                  </a:extLst>
                </a:gridCol>
                <a:gridCol w="485119">
                  <a:extLst>
                    <a:ext uri="{9D8B030D-6E8A-4147-A177-3AD203B41FA5}">
                      <a16:colId xmlns:a16="http://schemas.microsoft.com/office/drawing/2014/main" val="1556584524"/>
                    </a:ext>
                  </a:extLst>
                </a:gridCol>
                <a:gridCol w="485119">
                  <a:extLst>
                    <a:ext uri="{9D8B030D-6E8A-4147-A177-3AD203B41FA5}">
                      <a16:colId xmlns:a16="http://schemas.microsoft.com/office/drawing/2014/main" val="3979265519"/>
                    </a:ext>
                  </a:extLst>
                </a:gridCol>
                <a:gridCol w="485119">
                  <a:extLst>
                    <a:ext uri="{9D8B030D-6E8A-4147-A177-3AD203B41FA5}">
                      <a16:colId xmlns:a16="http://schemas.microsoft.com/office/drawing/2014/main" val="4282114595"/>
                    </a:ext>
                  </a:extLst>
                </a:gridCol>
                <a:gridCol w="485119">
                  <a:extLst>
                    <a:ext uri="{9D8B030D-6E8A-4147-A177-3AD203B41FA5}">
                      <a16:colId xmlns:a16="http://schemas.microsoft.com/office/drawing/2014/main" val="264954222"/>
                    </a:ext>
                  </a:extLst>
                </a:gridCol>
                <a:gridCol w="485119">
                  <a:extLst>
                    <a:ext uri="{9D8B030D-6E8A-4147-A177-3AD203B41FA5}">
                      <a16:colId xmlns:a16="http://schemas.microsoft.com/office/drawing/2014/main" val="20000"/>
                    </a:ext>
                  </a:extLst>
                </a:gridCol>
                <a:gridCol w="485119">
                  <a:extLst>
                    <a:ext uri="{9D8B030D-6E8A-4147-A177-3AD203B41FA5}">
                      <a16:colId xmlns:a16="http://schemas.microsoft.com/office/drawing/2014/main" val="20001"/>
                    </a:ext>
                  </a:extLst>
                </a:gridCol>
                <a:gridCol w="485119">
                  <a:extLst>
                    <a:ext uri="{9D8B030D-6E8A-4147-A177-3AD203B41FA5}">
                      <a16:colId xmlns:a16="http://schemas.microsoft.com/office/drawing/2014/main" val="20002"/>
                    </a:ext>
                  </a:extLst>
                </a:gridCol>
                <a:gridCol w="485119">
                  <a:extLst>
                    <a:ext uri="{9D8B030D-6E8A-4147-A177-3AD203B41FA5}">
                      <a16:colId xmlns:a16="http://schemas.microsoft.com/office/drawing/2014/main" val="3133738057"/>
                    </a:ext>
                  </a:extLst>
                </a:gridCol>
                <a:gridCol w="485119">
                  <a:extLst>
                    <a:ext uri="{9D8B030D-6E8A-4147-A177-3AD203B41FA5}">
                      <a16:colId xmlns:a16="http://schemas.microsoft.com/office/drawing/2014/main" val="1220667466"/>
                    </a:ext>
                  </a:extLst>
                </a:gridCol>
                <a:gridCol w="485119">
                  <a:extLst>
                    <a:ext uri="{9D8B030D-6E8A-4147-A177-3AD203B41FA5}">
                      <a16:colId xmlns:a16="http://schemas.microsoft.com/office/drawing/2014/main" val="3098017832"/>
                    </a:ext>
                  </a:extLst>
                </a:gridCol>
                <a:gridCol w="485119">
                  <a:extLst>
                    <a:ext uri="{9D8B030D-6E8A-4147-A177-3AD203B41FA5}">
                      <a16:colId xmlns:a16="http://schemas.microsoft.com/office/drawing/2014/main" val="93798232"/>
                    </a:ext>
                  </a:extLst>
                </a:gridCol>
                <a:gridCol w="485119">
                  <a:extLst>
                    <a:ext uri="{9D8B030D-6E8A-4147-A177-3AD203B41FA5}">
                      <a16:colId xmlns:a16="http://schemas.microsoft.com/office/drawing/2014/main" val="3444514531"/>
                    </a:ext>
                  </a:extLst>
                </a:gridCol>
              </a:tblGrid>
              <a:tr h="142072">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1823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7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159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161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286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9754">
                <a:tc>
                  <a:txBody>
                    <a:bodyPr/>
                    <a:lstStyle/>
                    <a:p>
                      <a:pPr algn="l" fontAlgn="ctr"/>
                      <a:r>
                        <a:rPr lang="fr-CA" sz="1200" b="0" i="0" u="none" strike="noStrike" dirty="0">
                          <a:solidFill>
                            <a:srgbClr val="595959"/>
                          </a:solidFill>
                          <a:effectLst/>
                          <a:latin typeface="Arial" panose="020B0604020202020204" pitchFamily="34" charset="0"/>
                        </a:rPr>
                        <a:t>Mes médicaments d’ordonnances ont été pris en charge entièrement par le gouvernement (je n’ai rien payé à la pharmacie)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E31836"/>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27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569754">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une assurance collective qui a pris en charge en partie ou en totalité mes dépenses lors de l’achat de mes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00B0F0"/>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40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28853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dû payer la totalité des coûts de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28853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connais pas assez bien ma situation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23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Option qui représente le mieux l’éventuelle situation d’achat de médicaments d’ordonnance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2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ne se sont pas fait prescrire des médicaments d’ordonnance, n=377</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538596446"/>
              </p:ext>
            </p:extLst>
          </p:nvPr>
        </p:nvGraphicFramePr>
        <p:xfrm>
          <a:off x="531214" y="3705867"/>
          <a:ext cx="11068603" cy="2744130"/>
        </p:xfrm>
        <a:graphic>
          <a:graphicData uri="http://schemas.openxmlformats.org/drawingml/2006/table">
            <a:tbl>
              <a:tblPr firstRow="1" bandRow="1">
                <a:tableStyleId>{2D5ABB26-0587-4C30-8999-92F81FD0307C}</a:tableStyleId>
              </a:tblPr>
              <a:tblGrid>
                <a:gridCol w="2812877">
                  <a:extLst>
                    <a:ext uri="{9D8B030D-6E8A-4147-A177-3AD203B41FA5}">
                      <a16:colId xmlns:a16="http://schemas.microsoft.com/office/drawing/2014/main" val="2274156090"/>
                    </a:ext>
                  </a:extLst>
                </a:gridCol>
                <a:gridCol w="487680">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4749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8000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080">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111</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47</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1484">
                <a:tc>
                  <a:txBody>
                    <a:bodyPr/>
                    <a:lstStyle/>
                    <a:p>
                      <a:pPr algn="l" fontAlgn="ctr"/>
                      <a:r>
                        <a:rPr lang="fr-CA" sz="1200" b="0" i="0" u="none" strike="noStrike" dirty="0">
                          <a:solidFill>
                            <a:srgbClr val="595959"/>
                          </a:solidFill>
                          <a:effectLst/>
                          <a:latin typeface="Arial" panose="020B0604020202020204" pitchFamily="34" charset="0"/>
                        </a:rPr>
                        <a:t>Mes médicaments d’ordonnances ont été pris en charge entièrement par le gouvernement (je n’ai rien payé à la pharmacie)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1484">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une assurance collective qui a pris en charge en partie ou en totalité mes dépenses lors de l’achat de mes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00B0F0"/>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29954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J’ai dû payer la totalité des coûts de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29954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connais pas assez bien ma situation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E31836"/>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CC589F18-A4F0-497D-920F-0964A8696E27}"/>
              </a:ext>
            </a:extLst>
          </p:cNvPr>
          <p:cNvSpPr txBox="1"/>
          <p:nvPr>
            <p:custDataLst>
              <p:tags r:id="rId6"/>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Q4b. </a:t>
            </a:r>
            <a:r>
              <a:rPr lang="fr-CA" dirty="0"/>
              <a:t>Si vous aviez à acheter des médicaments d’ordonnance, laquelle de ces options représentent le mieux votre situation :</a:t>
            </a:r>
          </a:p>
        </p:txBody>
      </p:sp>
      <p:sp>
        <p:nvSpPr>
          <p:cNvPr id="13" name="ZoneTexte 12">
            <a:extLst>
              <a:ext uri="{FF2B5EF4-FFF2-40B4-BE49-F238E27FC236}">
                <a16:creationId xmlns:a16="http://schemas.microsoft.com/office/drawing/2014/main" id="{0B22A1EC-14AD-475A-BD8B-B74788BF4370}"/>
              </a:ext>
            </a:extLst>
          </p:cNvPr>
          <p:cNvSpPr txBox="1"/>
          <p:nvPr/>
        </p:nvSpPr>
        <p:spPr>
          <a:xfrm>
            <a:off x="7750014" y="6533887"/>
            <a:ext cx="3554178" cy="230832"/>
          </a:xfrm>
          <a:prstGeom prst="rect">
            <a:avLst/>
          </a:prstGeom>
          <a:noFill/>
        </p:spPr>
        <p:txBody>
          <a:bodyPr wrap="none" rtlCol="0">
            <a:spAutoFit/>
          </a:bodyPr>
          <a:lstStyle/>
          <a:p>
            <a:r>
              <a:rPr lang="fr-CA" sz="900" i="1" dirty="0">
                <a:solidFill>
                  <a:srgbClr val="595959"/>
                </a:solidFill>
                <a:latin typeface="Arial" panose="020B0604020202020204" pitchFamily="34" charset="0"/>
                <a:cs typeface="Arial" panose="020B0604020202020204" pitchFamily="34" charset="0"/>
              </a:rPr>
              <a:t>*Taille d’échantillon trop petite pour présenter les résultats (n&lt;30) </a:t>
            </a:r>
          </a:p>
        </p:txBody>
      </p:sp>
    </p:spTree>
    <p:extLst>
      <p:ext uri="{BB962C8B-B14F-4D97-AF65-F5344CB8AC3E}">
        <p14:creationId xmlns:p14="http://schemas.microsoft.com/office/powerpoint/2010/main" val="124350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Q5. </a:t>
            </a:r>
            <a:r>
              <a:rPr lang="fr-CA" dirty="0"/>
              <a:t>Sur les (nb indiqué à Q2) médicaments d’ordonnance pour lesquels vous avez des prescriptions, est-ce qu’il y en a que vous n’avez pas acheté pour des raisons de coûts?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84215527"/>
              </p:ext>
            </p:extLst>
          </p:nvPr>
        </p:nvGraphicFramePr>
        <p:xfrm>
          <a:off x="531222" y="923037"/>
          <a:ext cx="10542411" cy="1967625"/>
        </p:xfrm>
        <a:graphic>
          <a:graphicData uri="http://schemas.openxmlformats.org/drawingml/2006/chart">
            <c:chart xmlns:c="http://schemas.openxmlformats.org/drawingml/2006/chart" xmlns:r="http://schemas.openxmlformats.org/officeDocument/2006/relationships" r:id="rId9"/>
          </a:graphicData>
        </a:graphic>
      </p:graphicFrame>
      <p:cxnSp>
        <p:nvCxnSpPr>
          <p:cNvPr id="11" name="Connecteur droit 10">
            <a:extLst>
              <a:ext uri="{FF2B5EF4-FFF2-40B4-BE49-F238E27FC236}">
                <a16:creationId xmlns:a16="http://schemas.microsoft.com/office/drawing/2014/main" id="{8D3035C6-EE5E-49FA-B544-40A044DFF442}"/>
              </a:ext>
            </a:extLst>
          </p:cNvPr>
          <p:cNvCxnSpPr/>
          <p:nvPr/>
        </p:nvCxnSpPr>
        <p:spPr>
          <a:xfrm>
            <a:off x="720080" y="2958617"/>
            <a:ext cx="10672877" cy="0"/>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6964BB40-448C-4857-85E3-87DF4988DD60}"/>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Proportion qui n’ont pas acheté de médicaments d’ordonnance pour des raisons de coût</a:t>
            </a:r>
            <a:br>
              <a:rPr kumimoji="0" lang="fr-CA" sz="16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ont payé les médicaments d’ordonnance ou qui </a:t>
            </a:r>
            <a:r>
              <a:rPr kumimoji="0" lang="fr-CA" sz="1200" b="0" i="0" u="none" strike="noStrike" kern="1200" cap="none" spc="0" normalizeH="0" baseline="0" dirty="0">
                <a:ln>
                  <a:noFill/>
                </a:ln>
                <a:solidFill>
                  <a:schemeClr val="bg1"/>
                </a:solidFill>
                <a:effectLst/>
                <a:uLnTx/>
                <a:uFillTx/>
                <a:latin typeface="Arial" pitchFamily="34" charset="0"/>
                <a:ea typeface="+mj-ea"/>
                <a:cs typeface="Arial" pitchFamily="34" charset="0"/>
              </a:rPr>
              <a:t>poss</a:t>
            </a:r>
            <a:r>
              <a:rPr lang="fr-CA" sz="1200" b="0" dirty="0">
                <a:solidFill>
                  <a:schemeClr val="bg1"/>
                </a:solidFill>
              </a:rPr>
              <a:t>èdent une assurance collective qui a pris en charge les coûts</a:t>
            </a: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 n=</a:t>
            </a:r>
            <a:r>
              <a:rPr lang="fr-CA" sz="1200" b="0" dirty="0">
                <a:solidFill>
                  <a:schemeClr val="bg1"/>
                </a:solidFill>
              </a:rPr>
              <a:t>805</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2" name="Table 9">
            <a:extLst>
              <a:ext uri="{FF2B5EF4-FFF2-40B4-BE49-F238E27FC236}">
                <a16:creationId xmlns:a16="http://schemas.microsoft.com/office/drawing/2014/main" id="{FFEB02F0-14A9-4004-9349-AD8D4146F6B6}"/>
              </a:ext>
            </a:extLst>
          </p:cNvPr>
          <p:cNvGraphicFramePr>
            <a:graphicFrameLocks noGrp="1"/>
          </p:cNvGraphicFramePr>
          <p:nvPr>
            <p:custDataLst>
              <p:tags r:id="rId6"/>
            </p:custDataLst>
            <p:extLst>
              <p:ext uri="{D42A27DB-BD31-4B8C-83A1-F6EECF244321}">
                <p14:modId xmlns:p14="http://schemas.microsoft.com/office/powerpoint/2010/main" val="1082927498"/>
              </p:ext>
            </p:extLst>
          </p:nvPr>
        </p:nvGraphicFramePr>
        <p:xfrm>
          <a:off x="720080" y="3289507"/>
          <a:ext cx="10715809" cy="1284268"/>
        </p:xfrm>
        <a:graphic>
          <a:graphicData uri="http://schemas.openxmlformats.org/drawingml/2006/table">
            <a:tbl>
              <a:tblPr firstRow="1" bandRow="1">
                <a:tableStyleId>{2D5ABB26-0587-4C30-8999-92F81FD0307C}</a:tableStyleId>
              </a:tblPr>
              <a:tblGrid>
                <a:gridCol w="1033323">
                  <a:extLst>
                    <a:ext uri="{9D8B030D-6E8A-4147-A177-3AD203B41FA5}">
                      <a16:colId xmlns:a16="http://schemas.microsoft.com/office/drawing/2014/main" val="2274156090"/>
                    </a:ext>
                  </a:extLst>
                </a:gridCol>
                <a:gridCol w="569558">
                  <a:extLst>
                    <a:ext uri="{9D8B030D-6E8A-4147-A177-3AD203B41FA5}">
                      <a16:colId xmlns:a16="http://schemas.microsoft.com/office/drawing/2014/main" val="948555066"/>
                    </a:ext>
                  </a:extLst>
                </a:gridCol>
                <a:gridCol w="569558">
                  <a:extLst>
                    <a:ext uri="{9D8B030D-6E8A-4147-A177-3AD203B41FA5}">
                      <a16:colId xmlns:a16="http://schemas.microsoft.com/office/drawing/2014/main" val="970333322"/>
                    </a:ext>
                  </a:extLst>
                </a:gridCol>
                <a:gridCol w="569558">
                  <a:extLst>
                    <a:ext uri="{9D8B030D-6E8A-4147-A177-3AD203B41FA5}">
                      <a16:colId xmlns:a16="http://schemas.microsoft.com/office/drawing/2014/main" val="3027613543"/>
                    </a:ext>
                  </a:extLst>
                </a:gridCol>
                <a:gridCol w="569558">
                  <a:extLst>
                    <a:ext uri="{9D8B030D-6E8A-4147-A177-3AD203B41FA5}">
                      <a16:colId xmlns:a16="http://schemas.microsoft.com/office/drawing/2014/main" val="3830041666"/>
                    </a:ext>
                  </a:extLst>
                </a:gridCol>
                <a:gridCol w="569558">
                  <a:extLst>
                    <a:ext uri="{9D8B030D-6E8A-4147-A177-3AD203B41FA5}">
                      <a16:colId xmlns:a16="http://schemas.microsoft.com/office/drawing/2014/main" val="164771107"/>
                    </a:ext>
                  </a:extLst>
                </a:gridCol>
                <a:gridCol w="569558">
                  <a:extLst>
                    <a:ext uri="{9D8B030D-6E8A-4147-A177-3AD203B41FA5}">
                      <a16:colId xmlns:a16="http://schemas.microsoft.com/office/drawing/2014/main" val="1556584524"/>
                    </a:ext>
                  </a:extLst>
                </a:gridCol>
                <a:gridCol w="569558">
                  <a:extLst>
                    <a:ext uri="{9D8B030D-6E8A-4147-A177-3AD203B41FA5}">
                      <a16:colId xmlns:a16="http://schemas.microsoft.com/office/drawing/2014/main" val="3979265519"/>
                    </a:ext>
                  </a:extLst>
                </a:gridCol>
                <a:gridCol w="569558">
                  <a:extLst>
                    <a:ext uri="{9D8B030D-6E8A-4147-A177-3AD203B41FA5}">
                      <a16:colId xmlns:a16="http://schemas.microsoft.com/office/drawing/2014/main" val="4282114595"/>
                    </a:ext>
                  </a:extLst>
                </a:gridCol>
                <a:gridCol w="569558">
                  <a:extLst>
                    <a:ext uri="{9D8B030D-6E8A-4147-A177-3AD203B41FA5}">
                      <a16:colId xmlns:a16="http://schemas.microsoft.com/office/drawing/2014/main" val="264954222"/>
                    </a:ext>
                  </a:extLst>
                </a:gridCol>
                <a:gridCol w="569558">
                  <a:extLst>
                    <a:ext uri="{9D8B030D-6E8A-4147-A177-3AD203B41FA5}">
                      <a16:colId xmlns:a16="http://schemas.microsoft.com/office/drawing/2014/main" val="20000"/>
                    </a:ext>
                  </a:extLst>
                </a:gridCol>
                <a:gridCol w="569558">
                  <a:extLst>
                    <a:ext uri="{9D8B030D-6E8A-4147-A177-3AD203B41FA5}">
                      <a16:colId xmlns:a16="http://schemas.microsoft.com/office/drawing/2014/main" val="20001"/>
                    </a:ext>
                  </a:extLst>
                </a:gridCol>
                <a:gridCol w="569558">
                  <a:extLst>
                    <a:ext uri="{9D8B030D-6E8A-4147-A177-3AD203B41FA5}">
                      <a16:colId xmlns:a16="http://schemas.microsoft.com/office/drawing/2014/main" val="20002"/>
                    </a:ext>
                  </a:extLst>
                </a:gridCol>
                <a:gridCol w="569558">
                  <a:extLst>
                    <a:ext uri="{9D8B030D-6E8A-4147-A177-3AD203B41FA5}">
                      <a16:colId xmlns:a16="http://schemas.microsoft.com/office/drawing/2014/main" val="3133738057"/>
                    </a:ext>
                  </a:extLst>
                </a:gridCol>
                <a:gridCol w="569558">
                  <a:extLst>
                    <a:ext uri="{9D8B030D-6E8A-4147-A177-3AD203B41FA5}">
                      <a16:colId xmlns:a16="http://schemas.microsoft.com/office/drawing/2014/main" val="1220667466"/>
                    </a:ext>
                  </a:extLst>
                </a:gridCol>
                <a:gridCol w="569558">
                  <a:extLst>
                    <a:ext uri="{9D8B030D-6E8A-4147-A177-3AD203B41FA5}">
                      <a16:colId xmlns:a16="http://schemas.microsoft.com/office/drawing/2014/main" val="3098017832"/>
                    </a:ext>
                  </a:extLst>
                </a:gridCol>
                <a:gridCol w="569558">
                  <a:extLst>
                    <a:ext uri="{9D8B030D-6E8A-4147-A177-3AD203B41FA5}">
                      <a16:colId xmlns:a16="http://schemas.microsoft.com/office/drawing/2014/main" val="93798232"/>
                    </a:ext>
                  </a:extLst>
                </a:gridCol>
                <a:gridCol w="569558">
                  <a:extLst>
                    <a:ext uri="{9D8B030D-6E8A-4147-A177-3AD203B41FA5}">
                      <a16:colId xmlns:a16="http://schemas.microsoft.com/office/drawing/2014/main" val="3444514531"/>
                    </a:ext>
                  </a:extLst>
                </a:gridCol>
              </a:tblGrid>
              <a:tr h="225446">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394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8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180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370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255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258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300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318</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l" fontAlgn="ctr"/>
                      <a:r>
                        <a:rPr lang="fr-CA" sz="1200" b="0" i="0" u="none" strike="noStrike" dirty="0">
                          <a:solidFill>
                            <a:srgbClr val="595959"/>
                          </a:solidFill>
                          <a:effectLst/>
                          <a:latin typeface="Arial" panose="020B0604020202020204" pitchFamily="34" charset="0"/>
                        </a:rPr>
                        <a:t>Oui</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288000">
                <a:tc>
                  <a:txBody>
                    <a:bodyPr/>
                    <a:lstStyle/>
                    <a:p>
                      <a:pPr algn="l" fontAlgn="ctr"/>
                      <a:r>
                        <a:rPr lang="fr-CA" sz="1200" b="0" i="0" u="none" strike="noStrike" dirty="0">
                          <a:solidFill>
                            <a:srgbClr val="595959"/>
                          </a:solidFill>
                          <a:effectLst/>
                          <a:latin typeface="Arial" panose="020B0604020202020204" pitchFamily="34" charset="0"/>
                        </a:rPr>
                        <a:t>Non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80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91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93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88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93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90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93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graphicFrame>
        <p:nvGraphicFramePr>
          <p:cNvPr id="13" name="Table 9">
            <a:extLst>
              <a:ext uri="{FF2B5EF4-FFF2-40B4-BE49-F238E27FC236}">
                <a16:creationId xmlns:a16="http://schemas.microsoft.com/office/drawing/2014/main" id="{EC0236DE-2058-4728-913D-8668CE68F516}"/>
              </a:ext>
            </a:extLst>
          </p:cNvPr>
          <p:cNvGraphicFramePr>
            <a:graphicFrameLocks noGrp="1"/>
          </p:cNvGraphicFramePr>
          <p:nvPr>
            <p:custDataLst>
              <p:tags r:id="rId7"/>
            </p:custDataLst>
            <p:extLst>
              <p:ext uri="{D42A27DB-BD31-4B8C-83A1-F6EECF244321}">
                <p14:modId xmlns:p14="http://schemas.microsoft.com/office/powerpoint/2010/main" val="154201657"/>
              </p:ext>
            </p:extLst>
          </p:nvPr>
        </p:nvGraphicFramePr>
        <p:xfrm>
          <a:off x="733033" y="5069185"/>
          <a:ext cx="10695659" cy="1284268"/>
        </p:xfrm>
        <a:graphic>
          <a:graphicData uri="http://schemas.openxmlformats.org/drawingml/2006/table">
            <a:tbl>
              <a:tblPr firstRow="1" bandRow="1">
                <a:tableStyleId>{2D5ABB26-0587-4C30-8999-92F81FD0307C}</a:tableStyleId>
              </a:tblPr>
              <a:tblGrid>
                <a:gridCol w="994996">
                  <a:extLst>
                    <a:ext uri="{9D8B030D-6E8A-4147-A177-3AD203B41FA5}">
                      <a16:colId xmlns:a16="http://schemas.microsoft.com/office/drawing/2014/main" val="2274156090"/>
                    </a:ext>
                  </a:extLst>
                </a:gridCol>
                <a:gridCol w="568800">
                  <a:extLst>
                    <a:ext uri="{9D8B030D-6E8A-4147-A177-3AD203B41FA5}">
                      <a16:colId xmlns:a16="http://schemas.microsoft.com/office/drawing/2014/main" val="948555066"/>
                    </a:ext>
                  </a:extLst>
                </a:gridCol>
                <a:gridCol w="702451">
                  <a:extLst>
                    <a:ext uri="{9D8B030D-6E8A-4147-A177-3AD203B41FA5}">
                      <a16:colId xmlns:a16="http://schemas.microsoft.com/office/drawing/2014/main" val="970333322"/>
                    </a:ext>
                  </a:extLst>
                </a:gridCol>
                <a:gridCol w="702451">
                  <a:extLst>
                    <a:ext uri="{9D8B030D-6E8A-4147-A177-3AD203B41FA5}">
                      <a16:colId xmlns:a16="http://schemas.microsoft.com/office/drawing/2014/main" val="3027613543"/>
                    </a:ext>
                  </a:extLst>
                </a:gridCol>
                <a:gridCol w="702451">
                  <a:extLst>
                    <a:ext uri="{9D8B030D-6E8A-4147-A177-3AD203B41FA5}">
                      <a16:colId xmlns:a16="http://schemas.microsoft.com/office/drawing/2014/main" val="164771107"/>
                    </a:ext>
                  </a:extLst>
                </a:gridCol>
                <a:gridCol w="702451">
                  <a:extLst>
                    <a:ext uri="{9D8B030D-6E8A-4147-A177-3AD203B41FA5}">
                      <a16:colId xmlns:a16="http://schemas.microsoft.com/office/drawing/2014/main" val="1556584524"/>
                    </a:ext>
                  </a:extLst>
                </a:gridCol>
                <a:gridCol w="702451">
                  <a:extLst>
                    <a:ext uri="{9D8B030D-6E8A-4147-A177-3AD203B41FA5}">
                      <a16:colId xmlns:a16="http://schemas.microsoft.com/office/drawing/2014/main" val="3979265519"/>
                    </a:ext>
                  </a:extLst>
                </a:gridCol>
                <a:gridCol w="702451">
                  <a:extLst>
                    <a:ext uri="{9D8B030D-6E8A-4147-A177-3AD203B41FA5}">
                      <a16:colId xmlns:a16="http://schemas.microsoft.com/office/drawing/2014/main" val="4282114595"/>
                    </a:ext>
                  </a:extLst>
                </a:gridCol>
                <a:gridCol w="702451">
                  <a:extLst>
                    <a:ext uri="{9D8B030D-6E8A-4147-A177-3AD203B41FA5}">
                      <a16:colId xmlns:a16="http://schemas.microsoft.com/office/drawing/2014/main" val="329194232"/>
                    </a:ext>
                  </a:extLst>
                </a:gridCol>
                <a:gridCol w="702451">
                  <a:extLst>
                    <a:ext uri="{9D8B030D-6E8A-4147-A177-3AD203B41FA5}">
                      <a16:colId xmlns:a16="http://schemas.microsoft.com/office/drawing/2014/main" val="1637850113"/>
                    </a:ext>
                  </a:extLst>
                </a:gridCol>
                <a:gridCol w="702451">
                  <a:extLst>
                    <a:ext uri="{9D8B030D-6E8A-4147-A177-3AD203B41FA5}">
                      <a16:colId xmlns:a16="http://schemas.microsoft.com/office/drawing/2014/main" val="264954222"/>
                    </a:ext>
                  </a:extLst>
                </a:gridCol>
                <a:gridCol w="702451">
                  <a:extLst>
                    <a:ext uri="{9D8B030D-6E8A-4147-A177-3AD203B41FA5}">
                      <a16:colId xmlns:a16="http://schemas.microsoft.com/office/drawing/2014/main" val="20000"/>
                    </a:ext>
                  </a:extLst>
                </a:gridCol>
                <a:gridCol w="702451">
                  <a:extLst>
                    <a:ext uri="{9D8B030D-6E8A-4147-A177-3AD203B41FA5}">
                      <a16:colId xmlns:a16="http://schemas.microsoft.com/office/drawing/2014/main" val="20001"/>
                    </a:ext>
                  </a:extLst>
                </a:gridCol>
                <a:gridCol w="702451">
                  <a:extLst>
                    <a:ext uri="{9D8B030D-6E8A-4147-A177-3AD203B41FA5}">
                      <a16:colId xmlns:a16="http://schemas.microsoft.com/office/drawing/2014/main" val="20002"/>
                    </a:ext>
                  </a:extLst>
                </a:gridCol>
                <a:gridCol w="702451">
                  <a:extLst>
                    <a:ext uri="{9D8B030D-6E8A-4147-A177-3AD203B41FA5}">
                      <a16:colId xmlns:a16="http://schemas.microsoft.com/office/drawing/2014/main" val="2181432721"/>
                    </a:ext>
                  </a:extLst>
                </a:gridCol>
              </a:tblGrid>
              <a:tr h="225446">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394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8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249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l" fontAlgn="ctr"/>
                      <a:r>
                        <a:rPr lang="fr-CA" sz="1200" b="0" i="0" u="none" strike="noStrike" dirty="0">
                          <a:solidFill>
                            <a:srgbClr val="595959"/>
                          </a:solidFill>
                          <a:effectLst/>
                          <a:latin typeface="Arial" panose="020B0604020202020204" pitchFamily="34" charset="0"/>
                        </a:rPr>
                        <a:t>Oui</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algn="l" fontAlgn="ctr"/>
                      <a:r>
                        <a:rPr lang="fr-CA" sz="1200" b="0" i="0" u="none" strike="noStrike" dirty="0">
                          <a:solidFill>
                            <a:srgbClr val="595959"/>
                          </a:solidFill>
                          <a:effectLst/>
                          <a:latin typeface="Arial" panose="020B0604020202020204" pitchFamily="34" charset="0"/>
                        </a:rPr>
                        <a:t>Non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90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Tree>
    <p:extLst>
      <p:ext uri="{BB962C8B-B14F-4D97-AF65-F5344CB8AC3E}">
        <p14:creationId xmlns:p14="http://schemas.microsoft.com/office/powerpoint/2010/main" val="353064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08264"/>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Q6. Pour les (nb indiqué à Q2) médicaments d’ordonnance pour lesquels vous avez des prescriptions, vous arrive-t-il de sauter des doses à prendre pour des raisons de coûts : par exemple vous vous dites, je vais sauter une dose et je vais économiser sur le coût du médicament prescrit?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851309379"/>
              </p:ext>
            </p:extLst>
          </p:nvPr>
        </p:nvGraphicFramePr>
        <p:xfrm>
          <a:off x="531222" y="837552"/>
          <a:ext cx="11068593" cy="1691506"/>
        </p:xfrm>
        <a:graphic>
          <a:graphicData uri="http://schemas.openxmlformats.org/drawingml/2006/chart">
            <c:chart xmlns:c="http://schemas.openxmlformats.org/drawingml/2006/chart" xmlns:r="http://schemas.openxmlformats.org/officeDocument/2006/relationships" r:id="rId9"/>
          </a:graphicData>
        </a:graphic>
      </p:graphicFrame>
      <p:cxnSp>
        <p:nvCxnSpPr>
          <p:cNvPr id="11" name="Connecteur droit 10">
            <a:extLst>
              <a:ext uri="{FF2B5EF4-FFF2-40B4-BE49-F238E27FC236}">
                <a16:creationId xmlns:a16="http://schemas.microsoft.com/office/drawing/2014/main" id="{8D3035C6-EE5E-49FA-B544-40A044DFF442}"/>
              </a:ext>
            </a:extLst>
          </p:cNvPr>
          <p:cNvCxnSpPr>
            <a:cxnSpLocks/>
          </p:cNvCxnSpPr>
          <p:nvPr/>
        </p:nvCxnSpPr>
        <p:spPr>
          <a:xfrm>
            <a:off x="744969" y="2627691"/>
            <a:ext cx="10702593" cy="0"/>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79FE223-83F5-49BB-8E57-309A38EF8DFE}"/>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Saut de doses pour des économies de coût</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se sont fait prescrire des médicaments d’ordonnance, n=</a:t>
            </a:r>
            <a:r>
              <a:rPr lang="fr-CA" sz="1200" b="0" dirty="0">
                <a:solidFill>
                  <a:schemeClr val="bg1"/>
                </a:solidFill>
              </a:rPr>
              <a:t>1123</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2" name="Table 9">
            <a:extLst>
              <a:ext uri="{FF2B5EF4-FFF2-40B4-BE49-F238E27FC236}">
                <a16:creationId xmlns:a16="http://schemas.microsoft.com/office/drawing/2014/main" id="{F527DB16-5F72-49AC-8ACF-B36D850D3FDD}"/>
              </a:ext>
            </a:extLst>
          </p:cNvPr>
          <p:cNvGraphicFramePr>
            <a:graphicFrameLocks noGrp="1"/>
          </p:cNvGraphicFramePr>
          <p:nvPr>
            <p:custDataLst>
              <p:tags r:id="rId6"/>
            </p:custDataLst>
            <p:extLst>
              <p:ext uri="{D42A27DB-BD31-4B8C-83A1-F6EECF244321}">
                <p14:modId xmlns:p14="http://schemas.microsoft.com/office/powerpoint/2010/main" val="1944407228"/>
              </p:ext>
            </p:extLst>
          </p:nvPr>
        </p:nvGraphicFramePr>
        <p:xfrm>
          <a:off x="761721" y="2726326"/>
          <a:ext cx="10715812" cy="1834123"/>
        </p:xfrm>
        <a:graphic>
          <a:graphicData uri="http://schemas.openxmlformats.org/drawingml/2006/table">
            <a:tbl>
              <a:tblPr firstRow="1" bandRow="1">
                <a:tableStyleId>{2D5ABB26-0587-4C30-8999-92F81FD0307C}</a:tableStyleId>
              </a:tblPr>
              <a:tblGrid>
                <a:gridCol w="1310919">
                  <a:extLst>
                    <a:ext uri="{9D8B030D-6E8A-4147-A177-3AD203B41FA5}">
                      <a16:colId xmlns:a16="http://schemas.microsoft.com/office/drawing/2014/main" val="2274156090"/>
                    </a:ext>
                  </a:extLst>
                </a:gridCol>
                <a:gridCol w="553229">
                  <a:extLst>
                    <a:ext uri="{9D8B030D-6E8A-4147-A177-3AD203B41FA5}">
                      <a16:colId xmlns:a16="http://schemas.microsoft.com/office/drawing/2014/main" val="948555066"/>
                    </a:ext>
                  </a:extLst>
                </a:gridCol>
                <a:gridCol w="553229">
                  <a:extLst>
                    <a:ext uri="{9D8B030D-6E8A-4147-A177-3AD203B41FA5}">
                      <a16:colId xmlns:a16="http://schemas.microsoft.com/office/drawing/2014/main" val="970333322"/>
                    </a:ext>
                  </a:extLst>
                </a:gridCol>
                <a:gridCol w="553229">
                  <a:extLst>
                    <a:ext uri="{9D8B030D-6E8A-4147-A177-3AD203B41FA5}">
                      <a16:colId xmlns:a16="http://schemas.microsoft.com/office/drawing/2014/main" val="3027613543"/>
                    </a:ext>
                  </a:extLst>
                </a:gridCol>
                <a:gridCol w="553229">
                  <a:extLst>
                    <a:ext uri="{9D8B030D-6E8A-4147-A177-3AD203B41FA5}">
                      <a16:colId xmlns:a16="http://schemas.microsoft.com/office/drawing/2014/main" val="3830041666"/>
                    </a:ext>
                  </a:extLst>
                </a:gridCol>
                <a:gridCol w="553229">
                  <a:extLst>
                    <a:ext uri="{9D8B030D-6E8A-4147-A177-3AD203B41FA5}">
                      <a16:colId xmlns:a16="http://schemas.microsoft.com/office/drawing/2014/main" val="164771107"/>
                    </a:ext>
                  </a:extLst>
                </a:gridCol>
                <a:gridCol w="553229">
                  <a:extLst>
                    <a:ext uri="{9D8B030D-6E8A-4147-A177-3AD203B41FA5}">
                      <a16:colId xmlns:a16="http://schemas.microsoft.com/office/drawing/2014/main" val="1556584524"/>
                    </a:ext>
                  </a:extLst>
                </a:gridCol>
                <a:gridCol w="553229">
                  <a:extLst>
                    <a:ext uri="{9D8B030D-6E8A-4147-A177-3AD203B41FA5}">
                      <a16:colId xmlns:a16="http://schemas.microsoft.com/office/drawing/2014/main" val="3979265519"/>
                    </a:ext>
                  </a:extLst>
                </a:gridCol>
                <a:gridCol w="553229">
                  <a:extLst>
                    <a:ext uri="{9D8B030D-6E8A-4147-A177-3AD203B41FA5}">
                      <a16:colId xmlns:a16="http://schemas.microsoft.com/office/drawing/2014/main" val="4282114595"/>
                    </a:ext>
                  </a:extLst>
                </a:gridCol>
                <a:gridCol w="553229">
                  <a:extLst>
                    <a:ext uri="{9D8B030D-6E8A-4147-A177-3AD203B41FA5}">
                      <a16:colId xmlns:a16="http://schemas.microsoft.com/office/drawing/2014/main" val="264954222"/>
                    </a:ext>
                  </a:extLst>
                </a:gridCol>
                <a:gridCol w="553229">
                  <a:extLst>
                    <a:ext uri="{9D8B030D-6E8A-4147-A177-3AD203B41FA5}">
                      <a16:colId xmlns:a16="http://schemas.microsoft.com/office/drawing/2014/main" val="20000"/>
                    </a:ext>
                  </a:extLst>
                </a:gridCol>
                <a:gridCol w="553229">
                  <a:extLst>
                    <a:ext uri="{9D8B030D-6E8A-4147-A177-3AD203B41FA5}">
                      <a16:colId xmlns:a16="http://schemas.microsoft.com/office/drawing/2014/main" val="20001"/>
                    </a:ext>
                  </a:extLst>
                </a:gridCol>
                <a:gridCol w="553229">
                  <a:extLst>
                    <a:ext uri="{9D8B030D-6E8A-4147-A177-3AD203B41FA5}">
                      <a16:colId xmlns:a16="http://schemas.microsoft.com/office/drawing/2014/main" val="20002"/>
                    </a:ext>
                  </a:extLst>
                </a:gridCol>
                <a:gridCol w="553229">
                  <a:extLst>
                    <a:ext uri="{9D8B030D-6E8A-4147-A177-3AD203B41FA5}">
                      <a16:colId xmlns:a16="http://schemas.microsoft.com/office/drawing/2014/main" val="3133738057"/>
                    </a:ext>
                  </a:extLst>
                </a:gridCol>
                <a:gridCol w="553229">
                  <a:extLst>
                    <a:ext uri="{9D8B030D-6E8A-4147-A177-3AD203B41FA5}">
                      <a16:colId xmlns:a16="http://schemas.microsoft.com/office/drawing/2014/main" val="1220667466"/>
                    </a:ext>
                  </a:extLst>
                </a:gridCol>
                <a:gridCol w="553229">
                  <a:extLst>
                    <a:ext uri="{9D8B030D-6E8A-4147-A177-3AD203B41FA5}">
                      <a16:colId xmlns:a16="http://schemas.microsoft.com/office/drawing/2014/main" val="3098017832"/>
                    </a:ext>
                  </a:extLst>
                </a:gridCol>
                <a:gridCol w="553229">
                  <a:extLst>
                    <a:ext uri="{9D8B030D-6E8A-4147-A177-3AD203B41FA5}">
                      <a16:colId xmlns:a16="http://schemas.microsoft.com/office/drawing/2014/main" val="93798232"/>
                    </a:ext>
                  </a:extLst>
                </a:gridCol>
                <a:gridCol w="553229">
                  <a:extLst>
                    <a:ext uri="{9D8B030D-6E8A-4147-A177-3AD203B41FA5}">
                      <a16:colId xmlns:a16="http://schemas.microsoft.com/office/drawing/2014/main" val="3444514531"/>
                    </a:ext>
                  </a:extLst>
                </a:gridCol>
              </a:tblGrid>
              <a:tr h="225446">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394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8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492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331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449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Oui je le fais régulièrement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28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Oui je le fais occasionnellement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00B0F0"/>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r h="28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Non je ne fais jamais cela</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61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88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E31836"/>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481728548"/>
                  </a:ext>
                </a:extLst>
              </a:tr>
            </a:tbl>
          </a:graphicData>
        </a:graphic>
      </p:graphicFrame>
      <p:graphicFrame>
        <p:nvGraphicFramePr>
          <p:cNvPr id="13" name="Table 9">
            <a:extLst>
              <a:ext uri="{FF2B5EF4-FFF2-40B4-BE49-F238E27FC236}">
                <a16:creationId xmlns:a16="http://schemas.microsoft.com/office/drawing/2014/main" id="{08E723CF-47D9-4C40-990B-FD34CE629BDF}"/>
              </a:ext>
            </a:extLst>
          </p:cNvPr>
          <p:cNvGraphicFramePr>
            <a:graphicFrameLocks noGrp="1"/>
          </p:cNvGraphicFramePr>
          <p:nvPr>
            <p:custDataLst>
              <p:tags r:id="rId7"/>
            </p:custDataLst>
            <p:extLst>
              <p:ext uri="{D42A27DB-BD31-4B8C-83A1-F6EECF244321}">
                <p14:modId xmlns:p14="http://schemas.microsoft.com/office/powerpoint/2010/main" val="2477480378"/>
              </p:ext>
            </p:extLst>
          </p:nvPr>
        </p:nvGraphicFramePr>
        <p:xfrm>
          <a:off x="767869" y="4605595"/>
          <a:ext cx="10709661" cy="1834123"/>
        </p:xfrm>
        <a:graphic>
          <a:graphicData uri="http://schemas.openxmlformats.org/drawingml/2006/table">
            <a:tbl>
              <a:tblPr firstRow="1" bandRow="1">
                <a:tableStyleId>{2D5ABB26-0587-4C30-8999-92F81FD0307C}</a:tableStyleId>
              </a:tblPr>
              <a:tblGrid>
                <a:gridCol w="1301541">
                  <a:extLst>
                    <a:ext uri="{9D8B030D-6E8A-4147-A177-3AD203B41FA5}">
                      <a16:colId xmlns:a16="http://schemas.microsoft.com/office/drawing/2014/main" val="2274156090"/>
                    </a:ext>
                  </a:extLst>
                </a:gridCol>
                <a:gridCol w="553027">
                  <a:extLst>
                    <a:ext uri="{9D8B030D-6E8A-4147-A177-3AD203B41FA5}">
                      <a16:colId xmlns:a16="http://schemas.microsoft.com/office/drawing/2014/main" val="948555066"/>
                    </a:ext>
                  </a:extLst>
                </a:gridCol>
                <a:gridCol w="681161">
                  <a:extLst>
                    <a:ext uri="{9D8B030D-6E8A-4147-A177-3AD203B41FA5}">
                      <a16:colId xmlns:a16="http://schemas.microsoft.com/office/drawing/2014/main" val="970333322"/>
                    </a:ext>
                  </a:extLst>
                </a:gridCol>
                <a:gridCol w="681161">
                  <a:extLst>
                    <a:ext uri="{9D8B030D-6E8A-4147-A177-3AD203B41FA5}">
                      <a16:colId xmlns:a16="http://schemas.microsoft.com/office/drawing/2014/main" val="3027613543"/>
                    </a:ext>
                  </a:extLst>
                </a:gridCol>
                <a:gridCol w="681161">
                  <a:extLst>
                    <a:ext uri="{9D8B030D-6E8A-4147-A177-3AD203B41FA5}">
                      <a16:colId xmlns:a16="http://schemas.microsoft.com/office/drawing/2014/main" val="164771107"/>
                    </a:ext>
                  </a:extLst>
                </a:gridCol>
                <a:gridCol w="681161">
                  <a:extLst>
                    <a:ext uri="{9D8B030D-6E8A-4147-A177-3AD203B41FA5}">
                      <a16:colId xmlns:a16="http://schemas.microsoft.com/office/drawing/2014/main" val="1556584524"/>
                    </a:ext>
                  </a:extLst>
                </a:gridCol>
                <a:gridCol w="681161">
                  <a:extLst>
                    <a:ext uri="{9D8B030D-6E8A-4147-A177-3AD203B41FA5}">
                      <a16:colId xmlns:a16="http://schemas.microsoft.com/office/drawing/2014/main" val="3979265519"/>
                    </a:ext>
                  </a:extLst>
                </a:gridCol>
                <a:gridCol w="681161">
                  <a:extLst>
                    <a:ext uri="{9D8B030D-6E8A-4147-A177-3AD203B41FA5}">
                      <a16:colId xmlns:a16="http://schemas.microsoft.com/office/drawing/2014/main" val="4282114595"/>
                    </a:ext>
                  </a:extLst>
                </a:gridCol>
                <a:gridCol w="681161">
                  <a:extLst>
                    <a:ext uri="{9D8B030D-6E8A-4147-A177-3AD203B41FA5}">
                      <a16:colId xmlns:a16="http://schemas.microsoft.com/office/drawing/2014/main" val="329194232"/>
                    </a:ext>
                  </a:extLst>
                </a:gridCol>
                <a:gridCol w="681161">
                  <a:extLst>
                    <a:ext uri="{9D8B030D-6E8A-4147-A177-3AD203B41FA5}">
                      <a16:colId xmlns:a16="http://schemas.microsoft.com/office/drawing/2014/main" val="1637850113"/>
                    </a:ext>
                  </a:extLst>
                </a:gridCol>
                <a:gridCol w="681161">
                  <a:extLst>
                    <a:ext uri="{9D8B030D-6E8A-4147-A177-3AD203B41FA5}">
                      <a16:colId xmlns:a16="http://schemas.microsoft.com/office/drawing/2014/main" val="264954222"/>
                    </a:ext>
                  </a:extLst>
                </a:gridCol>
                <a:gridCol w="681161">
                  <a:extLst>
                    <a:ext uri="{9D8B030D-6E8A-4147-A177-3AD203B41FA5}">
                      <a16:colId xmlns:a16="http://schemas.microsoft.com/office/drawing/2014/main" val="20000"/>
                    </a:ext>
                  </a:extLst>
                </a:gridCol>
                <a:gridCol w="681161">
                  <a:extLst>
                    <a:ext uri="{9D8B030D-6E8A-4147-A177-3AD203B41FA5}">
                      <a16:colId xmlns:a16="http://schemas.microsoft.com/office/drawing/2014/main" val="20001"/>
                    </a:ext>
                  </a:extLst>
                </a:gridCol>
                <a:gridCol w="681161">
                  <a:extLst>
                    <a:ext uri="{9D8B030D-6E8A-4147-A177-3AD203B41FA5}">
                      <a16:colId xmlns:a16="http://schemas.microsoft.com/office/drawing/2014/main" val="20002"/>
                    </a:ext>
                  </a:extLst>
                </a:gridCol>
                <a:gridCol w="681161">
                  <a:extLst>
                    <a:ext uri="{9D8B030D-6E8A-4147-A177-3AD203B41FA5}">
                      <a16:colId xmlns:a16="http://schemas.microsoft.com/office/drawing/2014/main" val="2181432721"/>
                    </a:ext>
                  </a:extLst>
                </a:gridCol>
              </a:tblGrid>
              <a:tr h="225446">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394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8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503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344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320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109</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Oui je le fais régulièrement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Oui je le fais occasionnellement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27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r h="28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Non je ne fais jamais cela</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E31836"/>
                          </a:solidFill>
                          <a:effectLst/>
                          <a:latin typeface="Arial" panose="020B0604020202020204" pitchFamily="34" charset="0"/>
                        </a:rPr>
                        <a:t>70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82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78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84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3385247"/>
                  </a:ext>
                </a:extLst>
              </a:tr>
            </a:tbl>
          </a:graphicData>
        </a:graphic>
      </p:graphicFrame>
    </p:spTree>
    <p:extLst>
      <p:ext uri="{BB962C8B-B14F-4D97-AF65-F5344CB8AC3E}">
        <p14:creationId xmlns:p14="http://schemas.microsoft.com/office/powerpoint/2010/main" val="164557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12" name="Titre 1">
            <a:extLst>
              <a:ext uri="{FF2B5EF4-FFF2-40B4-BE49-F238E27FC236}">
                <a16:creationId xmlns:a16="http://schemas.microsoft.com/office/drawing/2014/main" id="{98A7BB01-BEEB-468B-BDE5-57171A49C04D}"/>
              </a:ext>
            </a:extLst>
          </p:cNvPr>
          <p:cNvSpPr txBox="1">
            <a:spLocks/>
          </p:cNvSpPr>
          <p:nvPr>
            <p:custDataLst>
              <p:tags r:id="rId3"/>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Médicament(s) d’ordonnance non couvert(s) par l’assurance médicaments de l’employeur</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possèdent une assurance collective, n=</a:t>
            </a:r>
            <a:r>
              <a:rPr lang="fr-CA" sz="1200" b="0" dirty="0">
                <a:solidFill>
                  <a:schemeClr val="bg1"/>
                </a:solidFill>
              </a:rPr>
              <a:t>645</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cxnSp>
        <p:nvCxnSpPr>
          <p:cNvPr id="11" name="Connecteur droit 10">
            <a:extLst>
              <a:ext uri="{FF2B5EF4-FFF2-40B4-BE49-F238E27FC236}">
                <a16:creationId xmlns:a16="http://schemas.microsoft.com/office/drawing/2014/main" id="{A0E73826-BF79-46AE-9129-C49470CBDC68}"/>
              </a:ext>
            </a:extLst>
          </p:cNvPr>
          <p:cNvCxnSpPr>
            <a:cxnSpLocks/>
          </p:cNvCxnSpPr>
          <p:nvPr/>
        </p:nvCxnSpPr>
        <p:spPr>
          <a:xfrm>
            <a:off x="720080" y="3181952"/>
            <a:ext cx="10727482" cy="0"/>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3" name="Table 9">
            <a:extLst>
              <a:ext uri="{FF2B5EF4-FFF2-40B4-BE49-F238E27FC236}">
                <a16:creationId xmlns:a16="http://schemas.microsoft.com/office/drawing/2014/main" id="{3FF86D85-679A-4AE1-96C9-312C8200535D}"/>
              </a:ext>
            </a:extLst>
          </p:cNvPr>
          <p:cNvGraphicFramePr>
            <a:graphicFrameLocks noGrp="1"/>
          </p:cNvGraphicFramePr>
          <p:nvPr>
            <p:custDataLst>
              <p:tags r:id="rId4"/>
            </p:custDataLst>
            <p:extLst>
              <p:ext uri="{D42A27DB-BD31-4B8C-83A1-F6EECF244321}">
                <p14:modId xmlns:p14="http://schemas.microsoft.com/office/powerpoint/2010/main" val="3022145536"/>
              </p:ext>
            </p:extLst>
          </p:nvPr>
        </p:nvGraphicFramePr>
        <p:xfrm>
          <a:off x="720080" y="3402721"/>
          <a:ext cx="10715809" cy="1356268"/>
        </p:xfrm>
        <a:graphic>
          <a:graphicData uri="http://schemas.openxmlformats.org/drawingml/2006/table">
            <a:tbl>
              <a:tblPr firstRow="1" bandRow="1">
                <a:tableStyleId>{2D5ABB26-0587-4C30-8999-92F81FD0307C}</a:tableStyleId>
              </a:tblPr>
              <a:tblGrid>
                <a:gridCol w="1033323">
                  <a:extLst>
                    <a:ext uri="{9D8B030D-6E8A-4147-A177-3AD203B41FA5}">
                      <a16:colId xmlns:a16="http://schemas.microsoft.com/office/drawing/2014/main" val="2274156090"/>
                    </a:ext>
                  </a:extLst>
                </a:gridCol>
                <a:gridCol w="569558">
                  <a:extLst>
                    <a:ext uri="{9D8B030D-6E8A-4147-A177-3AD203B41FA5}">
                      <a16:colId xmlns:a16="http://schemas.microsoft.com/office/drawing/2014/main" val="948555066"/>
                    </a:ext>
                  </a:extLst>
                </a:gridCol>
                <a:gridCol w="569558">
                  <a:extLst>
                    <a:ext uri="{9D8B030D-6E8A-4147-A177-3AD203B41FA5}">
                      <a16:colId xmlns:a16="http://schemas.microsoft.com/office/drawing/2014/main" val="970333322"/>
                    </a:ext>
                  </a:extLst>
                </a:gridCol>
                <a:gridCol w="569558">
                  <a:extLst>
                    <a:ext uri="{9D8B030D-6E8A-4147-A177-3AD203B41FA5}">
                      <a16:colId xmlns:a16="http://schemas.microsoft.com/office/drawing/2014/main" val="3027613543"/>
                    </a:ext>
                  </a:extLst>
                </a:gridCol>
                <a:gridCol w="569558">
                  <a:extLst>
                    <a:ext uri="{9D8B030D-6E8A-4147-A177-3AD203B41FA5}">
                      <a16:colId xmlns:a16="http://schemas.microsoft.com/office/drawing/2014/main" val="3830041666"/>
                    </a:ext>
                  </a:extLst>
                </a:gridCol>
                <a:gridCol w="569558">
                  <a:extLst>
                    <a:ext uri="{9D8B030D-6E8A-4147-A177-3AD203B41FA5}">
                      <a16:colId xmlns:a16="http://schemas.microsoft.com/office/drawing/2014/main" val="164771107"/>
                    </a:ext>
                  </a:extLst>
                </a:gridCol>
                <a:gridCol w="569558">
                  <a:extLst>
                    <a:ext uri="{9D8B030D-6E8A-4147-A177-3AD203B41FA5}">
                      <a16:colId xmlns:a16="http://schemas.microsoft.com/office/drawing/2014/main" val="1556584524"/>
                    </a:ext>
                  </a:extLst>
                </a:gridCol>
                <a:gridCol w="569558">
                  <a:extLst>
                    <a:ext uri="{9D8B030D-6E8A-4147-A177-3AD203B41FA5}">
                      <a16:colId xmlns:a16="http://schemas.microsoft.com/office/drawing/2014/main" val="3979265519"/>
                    </a:ext>
                  </a:extLst>
                </a:gridCol>
                <a:gridCol w="569558">
                  <a:extLst>
                    <a:ext uri="{9D8B030D-6E8A-4147-A177-3AD203B41FA5}">
                      <a16:colId xmlns:a16="http://schemas.microsoft.com/office/drawing/2014/main" val="4282114595"/>
                    </a:ext>
                  </a:extLst>
                </a:gridCol>
                <a:gridCol w="569558">
                  <a:extLst>
                    <a:ext uri="{9D8B030D-6E8A-4147-A177-3AD203B41FA5}">
                      <a16:colId xmlns:a16="http://schemas.microsoft.com/office/drawing/2014/main" val="264954222"/>
                    </a:ext>
                  </a:extLst>
                </a:gridCol>
                <a:gridCol w="569558">
                  <a:extLst>
                    <a:ext uri="{9D8B030D-6E8A-4147-A177-3AD203B41FA5}">
                      <a16:colId xmlns:a16="http://schemas.microsoft.com/office/drawing/2014/main" val="20000"/>
                    </a:ext>
                  </a:extLst>
                </a:gridCol>
                <a:gridCol w="569558">
                  <a:extLst>
                    <a:ext uri="{9D8B030D-6E8A-4147-A177-3AD203B41FA5}">
                      <a16:colId xmlns:a16="http://schemas.microsoft.com/office/drawing/2014/main" val="20001"/>
                    </a:ext>
                  </a:extLst>
                </a:gridCol>
                <a:gridCol w="569558">
                  <a:extLst>
                    <a:ext uri="{9D8B030D-6E8A-4147-A177-3AD203B41FA5}">
                      <a16:colId xmlns:a16="http://schemas.microsoft.com/office/drawing/2014/main" val="20002"/>
                    </a:ext>
                  </a:extLst>
                </a:gridCol>
                <a:gridCol w="569558">
                  <a:extLst>
                    <a:ext uri="{9D8B030D-6E8A-4147-A177-3AD203B41FA5}">
                      <a16:colId xmlns:a16="http://schemas.microsoft.com/office/drawing/2014/main" val="3133738057"/>
                    </a:ext>
                  </a:extLst>
                </a:gridCol>
                <a:gridCol w="569558">
                  <a:extLst>
                    <a:ext uri="{9D8B030D-6E8A-4147-A177-3AD203B41FA5}">
                      <a16:colId xmlns:a16="http://schemas.microsoft.com/office/drawing/2014/main" val="1220667466"/>
                    </a:ext>
                  </a:extLst>
                </a:gridCol>
                <a:gridCol w="569558">
                  <a:extLst>
                    <a:ext uri="{9D8B030D-6E8A-4147-A177-3AD203B41FA5}">
                      <a16:colId xmlns:a16="http://schemas.microsoft.com/office/drawing/2014/main" val="3098017832"/>
                    </a:ext>
                  </a:extLst>
                </a:gridCol>
                <a:gridCol w="569558">
                  <a:extLst>
                    <a:ext uri="{9D8B030D-6E8A-4147-A177-3AD203B41FA5}">
                      <a16:colId xmlns:a16="http://schemas.microsoft.com/office/drawing/2014/main" val="93798232"/>
                    </a:ext>
                  </a:extLst>
                </a:gridCol>
                <a:gridCol w="569558">
                  <a:extLst>
                    <a:ext uri="{9D8B030D-6E8A-4147-A177-3AD203B41FA5}">
                      <a16:colId xmlns:a16="http://schemas.microsoft.com/office/drawing/2014/main" val="3444514531"/>
                    </a:ext>
                  </a:extLst>
                </a:gridCol>
              </a:tblGrid>
              <a:tr h="225446">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394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8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279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131</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302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290</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000">
                <a:tc>
                  <a:txBody>
                    <a:bodyPr/>
                    <a:lstStyle/>
                    <a:p>
                      <a:pPr algn="l" fontAlgn="ctr"/>
                      <a:r>
                        <a:rPr lang="fr-CA" sz="1200" b="0" i="0" u="none" strike="noStrike" dirty="0">
                          <a:solidFill>
                            <a:srgbClr val="595959"/>
                          </a:solidFill>
                          <a:effectLst/>
                          <a:latin typeface="Arial" panose="020B0604020202020204" pitchFamily="34" charset="0"/>
                        </a:rPr>
                        <a:t>Oui</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24000">
                <a:tc>
                  <a:txBody>
                    <a:bodyPr/>
                    <a:lstStyle/>
                    <a:p>
                      <a:pPr algn="l" fontAlgn="ctr"/>
                      <a:r>
                        <a:rPr lang="fr-CA" sz="1200" b="0" i="0" u="none" strike="noStrike" dirty="0">
                          <a:solidFill>
                            <a:srgbClr val="595959"/>
                          </a:solidFill>
                          <a:effectLst/>
                          <a:latin typeface="Arial" panose="020B0604020202020204" pitchFamily="34" charset="0"/>
                        </a:rPr>
                        <a:t>Non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87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82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69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graphicFrame>
        <p:nvGraphicFramePr>
          <p:cNvPr id="14" name="Table 9">
            <a:extLst>
              <a:ext uri="{FF2B5EF4-FFF2-40B4-BE49-F238E27FC236}">
                <a16:creationId xmlns:a16="http://schemas.microsoft.com/office/drawing/2014/main" id="{95E8CB08-ADA7-413C-B04D-4FC78BF6D0FC}"/>
              </a:ext>
            </a:extLst>
          </p:cNvPr>
          <p:cNvGraphicFramePr>
            <a:graphicFrameLocks noGrp="1"/>
          </p:cNvGraphicFramePr>
          <p:nvPr>
            <p:custDataLst>
              <p:tags r:id="rId5"/>
            </p:custDataLst>
            <p:extLst>
              <p:ext uri="{D42A27DB-BD31-4B8C-83A1-F6EECF244321}">
                <p14:modId xmlns:p14="http://schemas.microsoft.com/office/powerpoint/2010/main" val="2309994417"/>
              </p:ext>
            </p:extLst>
          </p:nvPr>
        </p:nvGraphicFramePr>
        <p:xfrm>
          <a:off x="740230" y="4990275"/>
          <a:ext cx="10695659" cy="1356268"/>
        </p:xfrm>
        <a:graphic>
          <a:graphicData uri="http://schemas.openxmlformats.org/drawingml/2006/table">
            <a:tbl>
              <a:tblPr firstRow="1" bandRow="1">
                <a:tableStyleId>{2D5ABB26-0587-4C30-8999-92F81FD0307C}</a:tableStyleId>
              </a:tblPr>
              <a:tblGrid>
                <a:gridCol w="994996">
                  <a:extLst>
                    <a:ext uri="{9D8B030D-6E8A-4147-A177-3AD203B41FA5}">
                      <a16:colId xmlns:a16="http://schemas.microsoft.com/office/drawing/2014/main" val="2274156090"/>
                    </a:ext>
                  </a:extLst>
                </a:gridCol>
                <a:gridCol w="568800">
                  <a:extLst>
                    <a:ext uri="{9D8B030D-6E8A-4147-A177-3AD203B41FA5}">
                      <a16:colId xmlns:a16="http://schemas.microsoft.com/office/drawing/2014/main" val="948555066"/>
                    </a:ext>
                  </a:extLst>
                </a:gridCol>
                <a:gridCol w="702451">
                  <a:extLst>
                    <a:ext uri="{9D8B030D-6E8A-4147-A177-3AD203B41FA5}">
                      <a16:colId xmlns:a16="http://schemas.microsoft.com/office/drawing/2014/main" val="970333322"/>
                    </a:ext>
                  </a:extLst>
                </a:gridCol>
                <a:gridCol w="702451">
                  <a:extLst>
                    <a:ext uri="{9D8B030D-6E8A-4147-A177-3AD203B41FA5}">
                      <a16:colId xmlns:a16="http://schemas.microsoft.com/office/drawing/2014/main" val="3027613543"/>
                    </a:ext>
                  </a:extLst>
                </a:gridCol>
                <a:gridCol w="702451">
                  <a:extLst>
                    <a:ext uri="{9D8B030D-6E8A-4147-A177-3AD203B41FA5}">
                      <a16:colId xmlns:a16="http://schemas.microsoft.com/office/drawing/2014/main" val="164771107"/>
                    </a:ext>
                  </a:extLst>
                </a:gridCol>
                <a:gridCol w="702451">
                  <a:extLst>
                    <a:ext uri="{9D8B030D-6E8A-4147-A177-3AD203B41FA5}">
                      <a16:colId xmlns:a16="http://schemas.microsoft.com/office/drawing/2014/main" val="1556584524"/>
                    </a:ext>
                  </a:extLst>
                </a:gridCol>
                <a:gridCol w="702451">
                  <a:extLst>
                    <a:ext uri="{9D8B030D-6E8A-4147-A177-3AD203B41FA5}">
                      <a16:colId xmlns:a16="http://schemas.microsoft.com/office/drawing/2014/main" val="3979265519"/>
                    </a:ext>
                  </a:extLst>
                </a:gridCol>
                <a:gridCol w="702451">
                  <a:extLst>
                    <a:ext uri="{9D8B030D-6E8A-4147-A177-3AD203B41FA5}">
                      <a16:colId xmlns:a16="http://schemas.microsoft.com/office/drawing/2014/main" val="4282114595"/>
                    </a:ext>
                  </a:extLst>
                </a:gridCol>
                <a:gridCol w="702451">
                  <a:extLst>
                    <a:ext uri="{9D8B030D-6E8A-4147-A177-3AD203B41FA5}">
                      <a16:colId xmlns:a16="http://schemas.microsoft.com/office/drawing/2014/main" val="329194232"/>
                    </a:ext>
                  </a:extLst>
                </a:gridCol>
                <a:gridCol w="702451">
                  <a:extLst>
                    <a:ext uri="{9D8B030D-6E8A-4147-A177-3AD203B41FA5}">
                      <a16:colId xmlns:a16="http://schemas.microsoft.com/office/drawing/2014/main" val="1637850113"/>
                    </a:ext>
                  </a:extLst>
                </a:gridCol>
                <a:gridCol w="702451">
                  <a:extLst>
                    <a:ext uri="{9D8B030D-6E8A-4147-A177-3AD203B41FA5}">
                      <a16:colId xmlns:a16="http://schemas.microsoft.com/office/drawing/2014/main" val="264954222"/>
                    </a:ext>
                  </a:extLst>
                </a:gridCol>
                <a:gridCol w="702451">
                  <a:extLst>
                    <a:ext uri="{9D8B030D-6E8A-4147-A177-3AD203B41FA5}">
                      <a16:colId xmlns:a16="http://schemas.microsoft.com/office/drawing/2014/main" val="20000"/>
                    </a:ext>
                  </a:extLst>
                </a:gridCol>
                <a:gridCol w="702451">
                  <a:extLst>
                    <a:ext uri="{9D8B030D-6E8A-4147-A177-3AD203B41FA5}">
                      <a16:colId xmlns:a16="http://schemas.microsoft.com/office/drawing/2014/main" val="20001"/>
                    </a:ext>
                  </a:extLst>
                </a:gridCol>
                <a:gridCol w="702451">
                  <a:extLst>
                    <a:ext uri="{9D8B030D-6E8A-4147-A177-3AD203B41FA5}">
                      <a16:colId xmlns:a16="http://schemas.microsoft.com/office/drawing/2014/main" val="20002"/>
                    </a:ext>
                  </a:extLst>
                </a:gridCol>
                <a:gridCol w="702451">
                  <a:extLst>
                    <a:ext uri="{9D8B030D-6E8A-4147-A177-3AD203B41FA5}">
                      <a16:colId xmlns:a16="http://schemas.microsoft.com/office/drawing/2014/main" val="2181432721"/>
                    </a:ext>
                  </a:extLst>
                </a:gridCol>
              </a:tblGrid>
              <a:tr h="225446">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394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88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194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182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73</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000">
                <a:tc>
                  <a:txBody>
                    <a:bodyPr/>
                    <a:lstStyle/>
                    <a:p>
                      <a:pPr algn="l" fontAlgn="ctr"/>
                      <a:r>
                        <a:rPr lang="fr-CA" sz="1200" b="0" i="0" u="none" strike="noStrike" dirty="0">
                          <a:solidFill>
                            <a:srgbClr val="595959"/>
                          </a:solidFill>
                          <a:effectLst/>
                          <a:latin typeface="Arial" panose="020B0604020202020204" pitchFamily="34" charset="0"/>
                        </a:rPr>
                        <a:t>Oui</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00B0F0"/>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32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l" fontAlgn="ctr"/>
                      <a:r>
                        <a:rPr lang="fr-CA" sz="1200" b="0" i="0" u="none" strike="noStrike" dirty="0">
                          <a:solidFill>
                            <a:srgbClr val="595959"/>
                          </a:solidFill>
                          <a:effectLst/>
                          <a:latin typeface="Arial" panose="020B0604020202020204" pitchFamily="34" charset="0"/>
                        </a:rPr>
                        <a:t>Non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66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69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68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graphicFrame>
        <p:nvGraphicFramePr>
          <p:cNvPr id="15" name="Graphique 14">
            <a:extLst>
              <a:ext uri="{FF2B5EF4-FFF2-40B4-BE49-F238E27FC236}">
                <a16:creationId xmlns:a16="http://schemas.microsoft.com/office/drawing/2014/main" id="{2938B688-DB4A-4125-BB85-B5ED66C59CF1}"/>
              </a:ext>
            </a:extLst>
          </p:cNvPr>
          <p:cNvGraphicFramePr/>
          <p:nvPr>
            <p:custDataLst>
              <p:tags r:id="rId6"/>
            </p:custDataLst>
            <p:extLst>
              <p:ext uri="{D42A27DB-BD31-4B8C-83A1-F6EECF244321}">
                <p14:modId xmlns:p14="http://schemas.microsoft.com/office/powerpoint/2010/main" val="1710809461"/>
              </p:ext>
            </p:extLst>
          </p:nvPr>
        </p:nvGraphicFramePr>
        <p:xfrm>
          <a:off x="531222" y="964550"/>
          <a:ext cx="10990218" cy="2120004"/>
        </p:xfrm>
        <a:graphic>
          <a:graphicData uri="http://schemas.openxmlformats.org/drawingml/2006/chart">
            <c:chart xmlns:c="http://schemas.openxmlformats.org/drawingml/2006/chart" xmlns:r="http://schemas.openxmlformats.org/officeDocument/2006/relationships" r:id="rId9"/>
          </a:graphicData>
        </a:graphic>
      </p:graphicFrame>
      <p:sp>
        <p:nvSpPr>
          <p:cNvPr id="16" name="ZoneTexte 15">
            <a:extLst>
              <a:ext uri="{FF2B5EF4-FFF2-40B4-BE49-F238E27FC236}">
                <a16:creationId xmlns:a16="http://schemas.microsoft.com/office/drawing/2014/main" id="{DC496564-A3AD-4F12-8661-432872050E39}"/>
              </a:ext>
            </a:extLst>
          </p:cNvPr>
          <p:cNvSpPr txBox="1"/>
          <p:nvPr>
            <p:custDataLst>
              <p:tags r:id="rId7"/>
            </p:custDataLst>
          </p:nvPr>
        </p:nvSpPr>
        <p:spPr>
          <a:xfrm>
            <a:off x="1099195" y="6516653"/>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Q7. </a:t>
            </a:r>
            <a:r>
              <a:rPr lang="fr-CA" dirty="0"/>
              <a:t>Et est-ce qu’il y a certains de vos médicaments d’ordonnance qui ne sont pas du tout couverts par l’assurance médicament de votre employeur, donc que vous avez à payer la totalité du coût au moment de l’achat de ces médicaments? </a:t>
            </a:r>
          </a:p>
        </p:txBody>
      </p:sp>
    </p:spTree>
    <p:extLst>
      <p:ext uri="{BB962C8B-B14F-4D97-AF65-F5344CB8AC3E}">
        <p14:creationId xmlns:p14="http://schemas.microsoft.com/office/powerpoint/2010/main" val="163732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7141171" cy="2594674"/>
          </a:xfrm>
        </p:spPr>
        <p:txBody>
          <a:bodyPr/>
          <a:lstStyle/>
          <a:p>
            <a:r>
              <a:rPr lang="fr-CA" dirty="0"/>
              <a:t>Perceptions de coûts des médicaments d’ordonnance</a:t>
            </a:r>
          </a:p>
        </p:txBody>
      </p:sp>
    </p:spTree>
    <p:extLst>
      <p:ext uri="{BB962C8B-B14F-4D97-AF65-F5344CB8AC3E}">
        <p14:creationId xmlns:p14="http://schemas.microsoft.com/office/powerpoint/2010/main" val="41686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491486"/>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Q8. </a:t>
            </a:r>
            <a:r>
              <a:rPr lang="fr-CA" dirty="0"/>
              <a:t>Considérez-vous que les montants que vous avez à débourser pour l’achat de médicaments d’ordonnance parce que votre assurance ne les couvre qu’en partie ou pas du tout ont un impact  très, assez, peu ou pas du tout important sur le budget de votre ménage?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2188982441"/>
              </p:ext>
            </p:extLst>
          </p:nvPr>
        </p:nvGraphicFramePr>
        <p:xfrm>
          <a:off x="1529193" y="1114697"/>
          <a:ext cx="9902451" cy="5033554"/>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re 1">
            <a:extLst>
              <a:ext uri="{FF2B5EF4-FFF2-40B4-BE49-F238E27FC236}">
                <a16:creationId xmlns:a16="http://schemas.microsoft.com/office/drawing/2014/main" id="{9FDE95AE-75E3-4CF4-8C5F-8E2E98DBCDD6}"/>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Impact de l’achat de médicaments d’ordonnance sur le budget du ménage</a:t>
            </a: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possèdent une assurance collective, n=</a:t>
            </a:r>
            <a:r>
              <a:rPr lang="fr-CA" sz="1200" b="0" dirty="0">
                <a:solidFill>
                  <a:schemeClr val="bg1"/>
                </a:solidFill>
              </a:rPr>
              <a:t>645</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328934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4266113410"/>
              </p:ext>
            </p:extLst>
          </p:nvPr>
        </p:nvGraphicFramePr>
        <p:xfrm>
          <a:off x="560905" y="980250"/>
          <a:ext cx="11038916" cy="2605978"/>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144927">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94888">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279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131</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302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290</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8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4"/>
            </p:custDataLst>
            <p:extLst>
              <p:ext uri="{D42A27DB-BD31-4B8C-83A1-F6EECF244321}">
                <p14:modId xmlns:p14="http://schemas.microsoft.com/office/powerpoint/2010/main" val="570753439"/>
              </p:ext>
            </p:extLst>
          </p:nvPr>
        </p:nvGraphicFramePr>
        <p:xfrm>
          <a:off x="531214" y="3705867"/>
          <a:ext cx="11068603" cy="2571090"/>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5541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6000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194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182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73</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8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E31836"/>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53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E31836"/>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7C79ABBC-8B50-4281-B4D9-58B835F80537}"/>
              </a:ext>
            </a:extLst>
          </p:cNvPr>
          <p:cNvSpPr txBox="1"/>
          <p:nvPr>
            <p:custDataLst>
              <p:tags r:id="rId5"/>
            </p:custDataLst>
          </p:nvPr>
        </p:nvSpPr>
        <p:spPr>
          <a:xfrm>
            <a:off x="1099195" y="6491486"/>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Q8. </a:t>
            </a:r>
            <a:r>
              <a:rPr lang="fr-CA" dirty="0"/>
              <a:t>Considérez-vous que les montants que vous avez à débourser pour l’achat de médicaments d’ordonnance parce que votre assurance ne les couvre qu’en partie ou pas du tout ont un impact  très, assez, peu ou pas du tout important sur le budget de votre ménage? </a:t>
            </a:r>
          </a:p>
        </p:txBody>
      </p:sp>
      <p:sp>
        <p:nvSpPr>
          <p:cNvPr id="13" name="Titre 1">
            <a:extLst>
              <a:ext uri="{FF2B5EF4-FFF2-40B4-BE49-F238E27FC236}">
                <a16:creationId xmlns:a16="http://schemas.microsoft.com/office/drawing/2014/main" id="{26F1ACEE-5DFD-4B88-B94B-977DCA08D7CB}"/>
              </a:ext>
            </a:extLst>
          </p:cNvPr>
          <p:cNvSpPr txBox="1">
            <a:spLocks/>
          </p:cNvSpPr>
          <p:nvPr>
            <p:custDataLst>
              <p:tags r:id="rId6"/>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Impact de l’achat de médicaments d’ordonnance sur le budget du ménage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possèdent une assurance collective, n=</a:t>
            </a:r>
            <a:r>
              <a:rPr lang="fr-CA" sz="1200" b="0" dirty="0">
                <a:solidFill>
                  <a:schemeClr val="bg1"/>
                </a:solidFill>
              </a:rPr>
              <a:t>645</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30153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91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Q9. </a:t>
            </a:r>
            <a:r>
              <a:rPr lang="fr-CA" dirty="0"/>
              <a:t>Considérez-vous que les montants que vous avez à débourser pour l’achat de médicaments d’ordonnance ont un impact très, assez, peu ou pas du tout important sur le budget de votre ménage?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722439391"/>
              </p:ext>
            </p:extLst>
          </p:nvPr>
        </p:nvGraphicFramePr>
        <p:xfrm>
          <a:off x="1099195" y="1473643"/>
          <a:ext cx="10542411" cy="4366401"/>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BCB39CA6-7039-4DD5-9F28-FC97053BF7A2}"/>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Impact de l’achat de médicaments d’ordonnance sur le budget du ménage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ont payé leurs médicaments d’ordonnance, n=</a:t>
            </a:r>
            <a:r>
              <a:rPr lang="fr-CA" sz="1200" b="0" dirty="0">
                <a:solidFill>
                  <a:schemeClr val="bg1"/>
                </a:solidFill>
              </a:rPr>
              <a:t>160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253116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95" y="259668"/>
            <a:ext cx="12201524" cy="87575"/>
          </a:xfrm>
          <a:prstGeom prst="rect">
            <a:avLst/>
          </a:prstGeom>
          <a:solidFill>
            <a:srgbClr val="006682"/>
          </a:solidFill>
          <a:ln>
            <a:solidFill>
              <a:srgbClr val="006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pied de page 4"/>
          <p:cNvSpPr>
            <a:spLocks noGrp="1"/>
          </p:cNvSpPr>
          <p:nvPr>
            <p:ph type="ftr" sz="quarter" idx="4294967295"/>
          </p:nvPr>
        </p:nvSpPr>
        <p:spPr>
          <a:xfrm>
            <a:off x="390293" y="6436043"/>
            <a:ext cx="3024770" cy="2850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rial Narrow" pitchFamily="34" charset="0"/>
                <a:ea typeface="+mn-ea"/>
                <a:cs typeface="+mn-cs"/>
              </a:rPr>
              <a:t>CROP</a:t>
            </a:r>
          </a:p>
        </p:txBody>
      </p:sp>
      <p:sp>
        <p:nvSpPr>
          <p:cNvPr id="21" name="Espace réservé du numéro de diapositive 3"/>
          <p:cNvSpPr>
            <a:spLocks noGrp="1"/>
          </p:cNvSpPr>
          <p:nvPr>
            <p:ph type="sldNum" sz="quarter" idx="4294967295"/>
          </p:nvPr>
        </p:nvSpPr>
        <p:spPr>
          <a:xfrm>
            <a:off x="8727733" y="6482954"/>
            <a:ext cx="3072388" cy="2380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endParaRPr>
          </a:p>
        </p:txBody>
      </p:sp>
      <p:sp>
        <p:nvSpPr>
          <p:cNvPr id="17" name="Rectangle 16"/>
          <p:cNvSpPr/>
          <p:nvPr/>
        </p:nvSpPr>
        <p:spPr>
          <a:xfrm>
            <a:off x="-11905" y="6436043"/>
            <a:ext cx="12214221" cy="45713"/>
          </a:xfrm>
          <a:prstGeom prst="rect">
            <a:avLst/>
          </a:prstGeom>
          <a:solidFill>
            <a:srgbClr val="006682"/>
          </a:solidFill>
          <a:ln>
            <a:solidFill>
              <a:srgbClr val="006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A3CA3478-3E39-4CEA-B345-0AF3734B4111}"/>
              </a:ext>
            </a:extLst>
          </p:cNvPr>
          <p:cNvSpPr/>
          <p:nvPr/>
        </p:nvSpPr>
        <p:spPr>
          <a:xfrm>
            <a:off x="5190941" y="488346"/>
            <a:ext cx="6587041"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533347" algn="l"/>
              </a:tabLst>
              <a:defRPr/>
            </a:pPr>
            <a:r>
              <a:rPr kumimoji="0" lang="fr-CA" sz="2800" b="1" i="0" u="none" strike="noStrike" kern="1200" cap="all" spc="0" normalizeH="0" baseline="0" noProof="0" dirty="0">
                <a:ln>
                  <a:noFill/>
                </a:ln>
                <a:solidFill>
                  <a:srgbClr val="00AFDC"/>
                </a:solidFill>
                <a:effectLst/>
                <a:uLnTx/>
                <a:uFillTx/>
                <a:latin typeface="Arial" panose="020B0604020202020204" pitchFamily="34" charset="0"/>
                <a:ea typeface="+mn-ea"/>
                <a:cs typeface="Arial" panose="020B0604020202020204" pitchFamily="34" charset="0"/>
              </a:rPr>
              <a:t>Méthodologie</a:t>
            </a:r>
            <a:r>
              <a:rPr kumimoji="0" lang="en-CA" sz="2800" b="1" i="0" u="none" strike="noStrike" kern="1200" cap="all" spc="0" normalizeH="0" baseline="0" noProof="0" dirty="0">
                <a:ln>
                  <a:noFill/>
                </a:ln>
                <a:solidFill>
                  <a:srgbClr val="00AFDC"/>
                </a:solidFill>
                <a:effectLst/>
                <a:uLnTx/>
                <a:uFillTx/>
                <a:latin typeface="Arial" panose="020B0604020202020204" pitchFamily="34" charset="0"/>
                <a:ea typeface="+mn-ea"/>
                <a:cs typeface="Arial" panose="020B0604020202020204" pitchFamily="34" charset="0"/>
              </a:rPr>
              <a:t> en </a:t>
            </a:r>
            <a:r>
              <a:rPr kumimoji="0" lang="fr-CA" sz="2800" b="1" i="0" u="none" strike="noStrike" kern="1200" cap="all" spc="0" normalizeH="0" baseline="0" noProof="0" dirty="0">
                <a:ln>
                  <a:noFill/>
                </a:ln>
                <a:solidFill>
                  <a:srgbClr val="00AFDC"/>
                </a:solidFill>
                <a:effectLst/>
                <a:uLnTx/>
                <a:uFillTx/>
                <a:latin typeface="Arial" panose="020B0604020202020204" pitchFamily="34" charset="0"/>
                <a:ea typeface="+mn-ea"/>
                <a:cs typeface="Arial" panose="020B0604020202020204" pitchFamily="34" charset="0"/>
              </a:rPr>
              <a:t>bref</a:t>
            </a:r>
          </a:p>
        </p:txBody>
      </p:sp>
      <p:sp>
        <p:nvSpPr>
          <p:cNvPr id="22" name="Rectangle 21">
            <a:extLst>
              <a:ext uri="{FF2B5EF4-FFF2-40B4-BE49-F238E27FC236}">
                <a16:creationId xmlns:a16="http://schemas.microsoft.com/office/drawing/2014/main" id="{DDD08196-BA1D-4487-AA53-F623B9DBF2E2}"/>
              </a:ext>
            </a:extLst>
          </p:cNvPr>
          <p:cNvSpPr/>
          <p:nvPr/>
        </p:nvSpPr>
        <p:spPr>
          <a:xfrm>
            <a:off x="5439197" y="1374218"/>
            <a:ext cx="6587041" cy="46905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AFDC"/>
              </a:buClr>
              <a:buSzTx/>
              <a:buFontTx/>
              <a:buNone/>
              <a:tabLst/>
              <a:defRPr/>
            </a:pPr>
            <a:r>
              <a:rPr kumimoji="0" lang="fr-CA" sz="1200" b="1" i="0" u="none" strike="noStrike" kern="1200" cap="none" spc="0" normalizeH="0" baseline="0" noProof="0" dirty="0">
                <a:ln>
                  <a:noFill/>
                </a:ln>
                <a:solidFill>
                  <a:srgbClr val="00AFDC"/>
                </a:solidFill>
                <a:effectLst/>
                <a:uLnTx/>
                <a:uFillTx/>
                <a:latin typeface="Arial" panose="020B0604020202020204" pitchFamily="34" charset="0"/>
                <a:cs typeface="Arial" panose="020B0604020202020204" pitchFamily="34" charset="0"/>
              </a:rPr>
              <a:t>Collecte des données</a:t>
            </a:r>
            <a:endParaRPr kumimoji="0" lang="fr-CA" sz="12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a:p>
            <a:pPr lvl="0">
              <a:buClr>
                <a:srgbClr val="00AFDC"/>
              </a:buClr>
            </a:pPr>
            <a:r>
              <a:rPr lang="fr-CA" sz="1200" b="0" dirty="0">
                <a:solidFill>
                  <a:schemeClr val="tx1">
                    <a:lumMod val="65000"/>
                    <a:lumOff val="35000"/>
                  </a:schemeClr>
                </a:solidFill>
                <a:latin typeface="Arial" panose="020B0604020202020204" pitchFamily="34" charset="0"/>
                <a:cs typeface="Arial" panose="020B0604020202020204" pitchFamily="34" charset="0"/>
              </a:rPr>
              <a:t>La collecte des données s’est déroulée du </a:t>
            </a:r>
            <a:r>
              <a:rPr lang="fr-CA" sz="1200" b="1" dirty="0">
                <a:solidFill>
                  <a:schemeClr val="tx1">
                    <a:lumMod val="65000"/>
                    <a:lumOff val="35000"/>
                  </a:schemeClr>
                </a:solidFill>
                <a:latin typeface="Arial" panose="020B0604020202020204" pitchFamily="34" charset="0"/>
                <a:cs typeface="Arial" panose="020B0604020202020204" pitchFamily="34" charset="0"/>
              </a:rPr>
              <a:t>28 mars au 5 avril 2022 </a:t>
            </a:r>
            <a:r>
              <a:rPr lang="fr-CA" sz="1200" dirty="0">
                <a:solidFill>
                  <a:schemeClr val="tx1">
                    <a:lumMod val="65000"/>
                    <a:lumOff val="35000"/>
                  </a:schemeClr>
                </a:solidFill>
                <a:latin typeface="Arial" panose="020B0604020202020204" pitchFamily="34" charset="0"/>
                <a:cs typeface="Arial" panose="020B0604020202020204" pitchFamily="34" charset="0"/>
              </a:rPr>
              <a:t>par le biais d’un panel Web représentatif de la population du Québec.</a:t>
            </a:r>
          </a:p>
          <a:p>
            <a:pPr lvl="0">
              <a:buClr>
                <a:srgbClr val="00AFDC"/>
              </a:buClr>
            </a:pP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lvl="0">
              <a:buClr>
                <a:srgbClr val="00AFDC"/>
              </a:buClr>
            </a:pPr>
            <a:r>
              <a:rPr lang="fr-CA" sz="1200" dirty="0">
                <a:solidFill>
                  <a:schemeClr val="tx1">
                    <a:lumMod val="65000"/>
                    <a:lumOff val="35000"/>
                  </a:schemeClr>
                </a:solidFill>
                <a:latin typeface="Arial" panose="020B0604020202020204" pitchFamily="34" charset="0"/>
                <a:cs typeface="Arial" panose="020B0604020202020204" pitchFamily="34" charset="0"/>
              </a:rPr>
              <a:t>Au total, </a:t>
            </a:r>
            <a:r>
              <a:rPr lang="fr-CA" sz="1200" b="1" dirty="0">
                <a:solidFill>
                  <a:schemeClr val="tx1">
                    <a:lumMod val="65000"/>
                    <a:lumOff val="35000"/>
                  </a:schemeClr>
                </a:solidFill>
                <a:latin typeface="Arial" panose="020B0604020202020204" pitchFamily="34" charset="0"/>
                <a:cs typeface="Arial" panose="020B0604020202020204" pitchFamily="34" charset="0"/>
              </a:rPr>
              <a:t>1500</a:t>
            </a:r>
            <a:r>
              <a:rPr lang="fr-CA" sz="1200" dirty="0">
                <a:solidFill>
                  <a:schemeClr val="tx1">
                    <a:lumMod val="65000"/>
                    <a:lumOff val="35000"/>
                  </a:schemeClr>
                </a:solidFill>
                <a:latin typeface="Arial" panose="020B0604020202020204" pitchFamily="34" charset="0"/>
                <a:cs typeface="Arial" panose="020B0604020202020204" pitchFamily="34" charset="0"/>
              </a:rPr>
              <a:t> Québécois de 18 ans et plus ont été sondés dans le cadre de cette enquête.</a:t>
            </a:r>
          </a:p>
          <a:p>
            <a:pPr>
              <a:buClr>
                <a:srgbClr val="00AFDC"/>
              </a:buClr>
            </a:pPr>
            <a:endParaRPr lang="fr-CA" sz="1200" dirty="0">
              <a:solidFill>
                <a:schemeClr val="tx1">
                  <a:lumMod val="65000"/>
                  <a:lumOff val="3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AFDC"/>
              </a:buClr>
              <a:buSzTx/>
              <a:buFontTx/>
              <a:buNone/>
              <a:tabLst/>
              <a:defRPr/>
            </a:pPr>
            <a:r>
              <a:rPr kumimoji="0" lang="fr-CA" sz="1200" b="1" i="0" u="none" strike="noStrike" kern="1200" cap="none" spc="0" normalizeH="0" baseline="0" noProof="0" dirty="0">
                <a:ln>
                  <a:noFill/>
                </a:ln>
                <a:solidFill>
                  <a:srgbClr val="00AFDC"/>
                </a:solidFill>
                <a:effectLst/>
                <a:uLnTx/>
                <a:uFillTx/>
                <a:latin typeface="Arial" panose="020B0604020202020204" pitchFamily="34" charset="0"/>
                <a:cs typeface="Arial" panose="020B0604020202020204" pitchFamily="34" charset="0"/>
              </a:rPr>
              <a:t>Pondération </a:t>
            </a:r>
          </a:p>
          <a:p>
            <a:pPr marL="0" marR="0" lvl="0" indent="0" algn="l" defTabSz="914400" rtl="0" eaLnBrk="1" fontAlgn="auto" latinLnBrk="0" hangingPunct="1">
              <a:lnSpc>
                <a:spcPct val="100000"/>
              </a:lnSpc>
              <a:spcBef>
                <a:spcPts val="0"/>
              </a:spcBef>
              <a:spcAft>
                <a:spcPts val="0"/>
              </a:spcAft>
              <a:buClr>
                <a:srgbClr val="00AFDC"/>
              </a:buClr>
              <a:buSzTx/>
              <a:buFontTx/>
              <a:buNone/>
              <a:tabLst/>
              <a:defRPr/>
            </a:pPr>
            <a:r>
              <a:rPr lang="fr-CA" sz="1200" dirty="0">
                <a:solidFill>
                  <a:srgbClr val="000000">
                    <a:lumMod val="65000"/>
                    <a:lumOff val="35000"/>
                  </a:srgbClr>
                </a:solidFill>
                <a:latin typeface="Arial" panose="020B0604020202020204" pitchFamily="34" charset="0"/>
                <a:cs typeface="Arial" panose="020B0604020202020204" pitchFamily="34" charset="0"/>
              </a:rPr>
              <a:t>Les résultats ont été pondérés afin de refléter la distribution de la population à l’étude selon le sexe, l'âge, la langue maternelle et la scolarité des répondants.</a:t>
            </a:r>
          </a:p>
          <a:p>
            <a:pPr marL="0" marR="0" lvl="0" indent="0" algn="l" defTabSz="914400" rtl="0" eaLnBrk="1" fontAlgn="auto" latinLnBrk="0" hangingPunct="1">
              <a:lnSpc>
                <a:spcPct val="100000"/>
              </a:lnSpc>
              <a:spcBef>
                <a:spcPts val="0"/>
              </a:spcBef>
              <a:spcAft>
                <a:spcPts val="0"/>
              </a:spcAft>
              <a:buClr>
                <a:srgbClr val="00AFDC"/>
              </a:buClr>
              <a:buSzTx/>
              <a:buFontTx/>
              <a:buNone/>
              <a:tabLst/>
              <a:defRPr/>
            </a:pPr>
            <a:endParaRPr kumimoji="0" lang="fr-CA" sz="1200" b="1" i="0" u="none" strike="noStrike" kern="1200" cap="none" spc="0" normalizeH="0" baseline="0" noProof="0" dirty="0">
              <a:ln>
                <a:noFill/>
              </a:ln>
              <a:solidFill>
                <a:srgbClr val="00AFDC"/>
              </a:solidFill>
              <a:effectLst/>
              <a:uLnTx/>
              <a:uFillTx/>
              <a:latin typeface="Arial" panose="020B0604020202020204" pitchFamily="34" charset="0"/>
              <a:cs typeface="Arial" panose="020B0604020202020204" pitchFamily="34" charset="0"/>
            </a:endParaRPr>
          </a:p>
          <a:p>
            <a:pPr>
              <a:lnSpc>
                <a:spcPct val="95000"/>
              </a:lnSpc>
              <a:buClr>
                <a:srgbClr val="00AFDC"/>
              </a:buClr>
              <a:defRPr/>
            </a:pPr>
            <a:r>
              <a:rPr kumimoji="0" lang="fr-CA" sz="1200" b="1" i="0" u="none" strike="noStrike" kern="1200" cap="none" spc="0" normalizeH="0" baseline="0" noProof="0" dirty="0">
                <a:ln>
                  <a:noFill/>
                </a:ln>
                <a:solidFill>
                  <a:srgbClr val="00AFDC"/>
                </a:solidFill>
                <a:effectLst/>
                <a:uLnTx/>
                <a:uFillTx/>
                <a:latin typeface="Arial" panose="020B0604020202020204" pitchFamily="34" charset="0"/>
                <a:cs typeface="Arial" panose="020B0604020202020204" pitchFamily="34" charset="0"/>
              </a:rPr>
              <a:t>Comment lire les données</a:t>
            </a:r>
          </a:p>
          <a:p>
            <a:pPr lvl="0">
              <a:lnSpc>
                <a:spcPct val="95000"/>
              </a:lnSpc>
              <a:buClr>
                <a:srgbClr val="00AFDC"/>
              </a:buClr>
              <a:defRPr/>
            </a:pPr>
            <a:r>
              <a:rPr lang="fr-CA" sz="1200" b="0" dirty="0">
                <a:solidFill>
                  <a:srgbClr val="000000">
                    <a:lumMod val="65000"/>
                    <a:lumOff val="35000"/>
                  </a:srgbClr>
                </a:solidFill>
                <a:latin typeface="Arial" panose="020B0604020202020204" pitchFamily="34" charset="0"/>
                <a:cs typeface="Arial" panose="020B0604020202020204" pitchFamily="34" charset="0"/>
              </a:rPr>
              <a:t>Il est possible que la somme des résultats présentés n’égale pas toujours 100%, puisqu’il s’agit de pourcentages arrondis. Lorsque pertinentes, les différences de résultats entre sous-groupes sont indiquées comme suit : </a:t>
            </a:r>
          </a:p>
          <a:p>
            <a:pPr lvl="0">
              <a:lnSpc>
                <a:spcPct val="95000"/>
              </a:lnSpc>
              <a:spcBef>
                <a:spcPts val="600"/>
              </a:spcBef>
              <a:buClr>
                <a:srgbClr val="00AFDC"/>
              </a:buClr>
              <a:defRPr/>
            </a:pPr>
            <a:r>
              <a:rPr lang="fr-CA" sz="1200" dirty="0">
                <a:solidFill>
                  <a:srgbClr val="00AFDC"/>
                </a:solidFill>
                <a:latin typeface="Arial" panose="020B0604020202020204" pitchFamily="34" charset="0"/>
                <a:cs typeface="Arial" panose="020B0604020202020204" pitchFamily="34" charset="0"/>
              </a:rPr>
              <a:t>EN BLEU </a:t>
            </a:r>
            <a:r>
              <a:rPr lang="fr-CA" sz="1200" b="0" dirty="0">
                <a:solidFill>
                  <a:srgbClr val="000000">
                    <a:lumMod val="65000"/>
                    <a:lumOff val="35000"/>
                  </a:srgbClr>
                </a:solidFill>
                <a:latin typeface="Arial" panose="020B0604020202020204" pitchFamily="34" charset="0"/>
                <a:cs typeface="Arial" panose="020B0604020202020204" pitchFamily="34" charset="0"/>
              </a:rPr>
              <a:t>pour les résultats </a:t>
            </a:r>
            <a:r>
              <a:rPr lang="fr-CA" sz="1200" dirty="0">
                <a:solidFill>
                  <a:srgbClr val="00AFDC"/>
                </a:solidFill>
                <a:latin typeface="Arial" panose="020B0604020202020204" pitchFamily="34" charset="0"/>
                <a:cs typeface="Arial" panose="020B0604020202020204" pitchFamily="34" charset="0"/>
              </a:rPr>
              <a:t>plus élevés</a:t>
            </a:r>
          </a:p>
          <a:p>
            <a:pPr lvl="0">
              <a:lnSpc>
                <a:spcPct val="95000"/>
              </a:lnSpc>
              <a:spcBef>
                <a:spcPts val="600"/>
              </a:spcBef>
              <a:buClr>
                <a:srgbClr val="00AFDC"/>
              </a:buClr>
              <a:defRPr/>
            </a:pPr>
            <a:r>
              <a:rPr lang="fr-CA" sz="1200" dirty="0">
                <a:solidFill>
                  <a:srgbClr val="FF0000"/>
                </a:solidFill>
                <a:latin typeface="Arial" panose="020B0604020202020204" pitchFamily="34" charset="0"/>
                <a:cs typeface="Arial" panose="020B0604020202020204" pitchFamily="34" charset="0"/>
              </a:rPr>
              <a:t>EN ROUGE</a:t>
            </a:r>
            <a:r>
              <a:rPr lang="fr-CA" sz="1200" b="0" dirty="0">
                <a:solidFill>
                  <a:srgbClr val="000000">
                    <a:lumMod val="65000"/>
                    <a:lumOff val="35000"/>
                  </a:srgbClr>
                </a:solidFill>
                <a:latin typeface="Arial" panose="020B0604020202020204" pitchFamily="34" charset="0"/>
                <a:cs typeface="Arial" panose="020B0604020202020204" pitchFamily="34" charset="0"/>
              </a:rPr>
              <a:t> pour les résultats </a:t>
            </a:r>
            <a:r>
              <a:rPr lang="fr-CA" sz="1200" dirty="0">
                <a:solidFill>
                  <a:srgbClr val="FF0000"/>
                </a:solidFill>
                <a:latin typeface="Arial" panose="020B0604020202020204" pitchFamily="34" charset="0"/>
                <a:cs typeface="Arial" panose="020B0604020202020204" pitchFamily="34" charset="0"/>
              </a:rPr>
              <a:t>plus bas</a:t>
            </a:r>
          </a:p>
          <a:p>
            <a:pPr lvl="0">
              <a:lnSpc>
                <a:spcPct val="95000"/>
              </a:lnSpc>
              <a:spcBef>
                <a:spcPts val="600"/>
              </a:spcBef>
              <a:buClr>
                <a:srgbClr val="00AFDC"/>
              </a:buClr>
              <a:defRPr/>
            </a:pPr>
            <a:endParaRPr lang="fr-CA" sz="1200"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AFDC"/>
              </a:buClr>
              <a:buSzTx/>
              <a:buFontTx/>
              <a:buNone/>
              <a:tabLst/>
              <a:defRPr/>
            </a:pPr>
            <a:r>
              <a:rPr kumimoji="0" lang="fr-CA" sz="1200" b="1" i="0" u="none" strike="noStrike" kern="1200" cap="none" spc="0" normalizeH="0" baseline="0" noProof="0" dirty="0">
                <a:ln>
                  <a:noFill/>
                </a:ln>
                <a:solidFill>
                  <a:srgbClr val="00AFDC"/>
                </a:solidFill>
                <a:effectLst/>
                <a:uLnTx/>
                <a:uFillTx/>
                <a:latin typeface="Arial" panose="020B0604020202020204" pitchFamily="34" charset="0"/>
                <a:cs typeface="Arial" panose="020B0604020202020204" pitchFamily="34" charset="0"/>
              </a:rPr>
              <a:t>Croisement des données</a:t>
            </a:r>
          </a:p>
          <a:p>
            <a:pPr>
              <a:spcBef>
                <a:spcPts val="0"/>
              </a:spcBef>
              <a:defRPr/>
            </a:pPr>
            <a:r>
              <a:rPr lang="fr-CA" sz="1200" dirty="0">
                <a:solidFill>
                  <a:srgbClr val="000000">
                    <a:lumMod val="65000"/>
                    <a:lumOff val="35000"/>
                  </a:srgbClr>
                </a:solidFill>
                <a:latin typeface="Arial" panose="020B0604020202020204" pitchFamily="34" charset="0"/>
                <a:cs typeface="Arial" panose="020B0604020202020204" pitchFamily="34" charset="0"/>
              </a:rPr>
              <a:t>Les variables considérées pour observer les différences significatives sont les suivantes :</a:t>
            </a:r>
          </a:p>
          <a:p>
            <a:pPr>
              <a:spcBef>
                <a:spcPts val="0"/>
              </a:spcBef>
              <a:defRPr/>
            </a:pPr>
            <a:endParaRPr lang="fr-CA" sz="1200" dirty="0">
              <a:solidFill>
                <a:srgbClr val="000000">
                  <a:lumMod val="65000"/>
                  <a:lumOff val="35000"/>
                </a:srgbClr>
              </a:solidFill>
              <a:latin typeface="Arial" panose="020B0604020202020204" pitchFamily="34" charset="0"/>
              <a:cs typeface="Arial" panose="020B0604020202020204" pitchFamily="34" charset="0"/>
            </a:endParaRPr>
          </a:p>
          <a:p>
            <a:pPr>
              <a:spcBef>
                <a:spcPts val="0"/>
              </a:spcBef>
              <a:defRPr/>
            </a:pPr>
            <a:r>
              <a:rPr lang="fr-CA" sz="1200" dirty="0">
                <a:solidFill>
                  <a:srgbClr val="000000">
                    <a:lumMod val="65000"/>
                    <a:lumOff val="35000"/>
                  </a:srgbClr>
                </a:solidFill>
                <a:latin typeface="Arial" panose="020B0604020202020204" pitchFamily="34" charset="0"/>
                <a:cs typeface="Arial" panose="020B0604020202020204" pitchFamily="34" charset="0"/>
              </a:rPr>
              <a:t>Variables sociodémographiques (région, sexe, âge, scolarité, revenu du ménage, situation (population active vs inactive), emploi syndiqué ou non, secteur d’emploi, intention de vote au provincial et intention de vote au fédéral).</a:t>
            </a:r>
          </a:p>
          <a:p>
            <a:pPr>
              <a:spcBef>
                <a:spcPts val="0"/>
              </a:spcBef>
              <a:defRPr/>
            </a:pPr>
            <a:endParaRPr lang="fr-CA" sz="1200" b="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5" name="Espace réservé du pied de page 2">
            <a:extLst>
              <a:ext uri="{FF2B5EF4-FFF2-40B4-BE49-F238E27FC236}">
                <a16:creationId xmlns:a16="http://schemas.microsoft.com/office/drawing/2014/main" id="{69FF6DED-5ADB-4375-BF46-781850702533}"/>
              </a:ext>
            </a:extLst>
          </p:cNvPr>
          <p:cNvSpPr txBox="1">
            <a:spLocks/>
          </p:cNvSpPr>
          <p:nvPr/>
        </p:nvSpPr>
        <p:spPr>
          <a:xfrm>
            <a:off x="795" y="6566513"/>
            <a:ext cx="509477" cy="187589"/>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CA" sz="1000" dirty="0">
                <a:solidFill>
                  <a:srgbClr val="000000">
                    <a:tint val="75000"/>
                  </a:srgbClr>
                </a:solidFill>
                <a:latin typeface="Arial Narrow" pitchFamily="34" charset="0"/>
              </a:rPr>
              <a:t>CROP</a:t>
            </a:r>
          </a:p>
        </p:txBody>
      </p:sp>
      <p:pic>
        <p:nvPicPr>
          <p:cNvPr id="14" name="Image 13" descr="Une image contenant texte, extérieur, lumière&#10;&#10;Description générée automatiquement">
            <a:extLst>
              <a:ext uri="{FF2B5EF4-FFF2-40B4-BE49-F238E27FC236}">
                <a16:creationId xmlns:a16="http://schemas.microsoft.com/office/drawing/2014/main" id="{5C023476-A554-4236-B319-8FF15D5677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6" y="364020"/>
            <a:ext cx="5223427" cy="6071581"/>
          </a:xfrm>
          <a:prstGeom prst="rect">
            <a:avLst/>
          </a:prstGeom>
        </p:spPr>
      </p:pic>
      <p:grpSp>
        <p:nvGrpSpPr>
          <p:cNvPr id="31" name="Groupe 30">
            <a:extLst>
              <a:ext uri="{FF2B5EF4-FFF2-40B4-BE49-F238E27FC236}">
                <a16:creationId xmlns:a16="http://schemas.microsoft.com/office/drawing/2014/main" id="{B5C698CD-0767-4442-817D-0FE4A40B92E3}"/>
              </a:ext>
            </a:extLst>
          </p:cNvPr>
          <p:cNvGrpSpPr/>
          <p:nvPr/>
        </p:nvGrpSpPr>
        <p:grpSpPr>
          <a:xfrm rot="10800000">
            <a:off x="3752034" y="439176"/>
            <a:ext cx="2368138" cy="626669"/>
            <a:chOff x="4811843" y="2158291"/>
            <a:chExt cx="2368446" cy="1874063"/>
          </a:xfrm>
        </p:grpSpPr>
        <p:sp>
          <p:nvSpPr>
            <p:cNvPr id="32" name="Forme libre : forme 31">
              <a:extLst>
                <a:ext uri="{FF2B5EF4-FFF2-40B4-BE49-F238E27FC236}">
                  <a16:creationId xmlns:a16="http://schemas.microsoft.com/office/drawing/2014/main" id="{B2D07FF6-CEE7-4E28-964E-704D919239BF}"/>
                </a:ext>
              </a:extLst>
            </p:cNvPr>
            <p:cNvSpPr/>
            <p:nvPr/>
          </p:nvSpPr>
          <p:spPr>
            <a:xfrm>
              <a:off x="5681272" y="2173574"/>
              <a:ext cx="1499017" cy="1858780"/>
            </a:xfrm>
            <a:custGeom>
              <a:avLst/>
              <a:gdLst>
                <a:gd name="connsiteX0" fmla="*/ 0 w 1499017"/>
                <a:gd name="connsiteY0" fmla="*/ 0 h 1858780"/>
                <a:gd name="connsiteX1" fmla="*/ 1499017 w 1499017"/>
                <a:gd name="connsiteY1" fmla="*/ 0 h 1858780"/>
                <a:gd name="connsiteX2" fmla="*/ 1484026 w 1499017"/>
                <a:gd name="connsiteY2" fmla="*/ 1858780 h 1858780"/>
                <a:gd name="connsiteX3" fmla="*/ 14990 w 1499017"/>
                <a:gd name="connsiteY3" fmla="*/ 1843790 h 1858780"/>
              </a:gdLst>
              <a:ahLst/>
              <a:cxnLst>
                <a:cxn ang="0">
                  <a:pos x="connsiteX0" y="connsiteY0"/>
                </a:cxn>
                <a:cxn ang="0">
                  <a:pos x="connsiteX1" y="connsiteY1"/>
                </a:cxn>
                <a:cxn ang="0">
                  <a:pos x="connsiteX2" y="connsiteY2"/>
                </a:cxn>
                <a:cxn ang="0">
                  <a:pos x="connsiteX3" y="connsiteY3"/>
                </a:cxn>
              </a:cxnLst>
              <a:rect l="l" t="t" r="r" b="b"/>
              <a:pathLst>
                <a:path w="1499017" h="1858780">
                  <a:moveTo>
                    <a:pt x="0" y="0"/>
                  </a:moveTo>
                  <a:lnTo>
                    <a:pt x="1499017" y="0"/>
                  </a:lnTo>
                  <a:lnTo>
                    <a:pt x="1484026" y="1858780"/>
                  </a:lnTo>
                  <a:lnTo>
                    <a:pt x="14990" y="184379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orme libre : forme 32">
              <a:extLst>
                <a:ext uri="{FF2B5EF4-FFF2-40B4-BE49-F238E27FC236}">
                  <a16:creationId xmlns:a16="http://schemas.microsoft.com/office/drawing/2014/main" id="{0A3C00D7-1D6D-4D1B-8CE3-EAD0B3C2C100}"/>
                </a:ext>
              </a:extLst>
            </p:cNvPr>
            <p:cNvSpPr/>
            <p:nvPr/>
          </p:nvSpPr>
          <p:spPr>
            <a:xfrm>
              <a:off x="4811844" y="2158291"/>
              <a:ext cx="902713" cy="494969"/>
            </a:xfrm>
            <a:custGeom>
              <a:avLst/>
              <a:gdLst>
                <a:gd name="connsiteX0" fmla="*/ 0 w 854439"/>
                <a:gd name="connsiteY0" fmla="*/ 494675 h 494675"/>
                <a:gd name="connsiteX1" fmla="*/ 0 w 854439"/>
                <a:gd name="connsiteY1" fmla="*/ 14990 h 494675"/>
                <a:gd name="connsiteX2" fmla="*/ 854439 w 854439"/>
                <a:gd name="connsiteY2" fmla="*/ 0 h 494675"/>
              </a:gdLst>
              <a:ahLst/>
              <a:cxnLst>
                <a:cxn ang="0">
                  <a:pos x="connsiteX0" y="connsiteY0"/>
                </a:cxn>
                <a:cxn ang="0">
                  <a:pos x="connsiteX1" y="connsiteY1"/>
                </a:cxn>
                <a:cxn ang="0">
                  <a:pos x="connsiteX2" y="connsiteY2"/>
                </a:cxn>
              </a:cxnLst>
              <a:rect l="l" t="t" r="r" b="b"/>
              <a:pathLst>
                <a:path w="854439" h="494675">
                  <a:moveTo>
                    <a:pt x="0" y="494675"/>
                  </a:moveTo>
                  <a:lnTo>
                    <a:pt x="0" y="14990"/>
                  </a:lnTo>
                  <a:lnTo>
                    <a:pt x="854439" y="0"/>
                  </a:lnTo>
                </a:path>
              </a:pathLst>
            </a:custGeom>
            <a:ln w="38100">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4" name="Forme libre : forme 33">
              <a:extLst>
                <a:ext uri="{FF2B5EF4-FFF2-40B4-BE49-F238E27FC236}">
                  <a16:creationId xmlns:a16="http://schemas.microsoft.com/office/drawing/2014/main" id="{668B14AA-11B9-46FB-ABE1-90AB7638F3C1}"/>
                </a:ext>
              </a:extLst>
            </p:cNvPr>
            <p:cNvSpPr/>
            <p:nvPr/>
          </p:nvSpPr>
          <p:spPr>
            <a:xfrm flipV="1">
              <a:off x="4811843" y="3567659"/>
              <a:ext cx="902713" cy="449407"/>
            </a:xfrm>
            <a:custGeom>
              <a:avLst/>
              <a:gdLst>
                <a:gd name="connsiteX0" fmla="*/ 0 w 854439"/>
                <a:gd name="connsiteY0" fmla="*/ 494675 h 494675"/>
                <a:gd name="connsiteX1" fmla="*/ 0 w 854439"/>
                <a:gd name="connsiteY1" fmla="*/ 14990 h 494675"/>
                <a:gd name="connsiteX2" fmla="*/ 854439 w 854439"/>
                <a:gd name="connsiteY2" fmla="*/ 0 h 494675"/>
              </a:gdLst>
              <a:ahLst/>
              <a:cxnLst>
                <a:cxn ang="0">
                  <a:pos x="connsiteX0" y="connsiteY0"/>
                </a:cxn>
                <a:cxn ang="0">
                  <a:pos x="connsiteX1" y="connsiteY1"/>
                </a:cxn>
                <a:cxn ang="0">
                  <a:pos x="connsiteX2" y="connsiteY2"/>
                </a:cxn>
              </a:cxnLst>
              <a:rect l="l" t="t" r="r" b="b"/>
              <a:pathLst>
                <a:path w="854439" h="494675">
                  <a:moveTo>
                    <a:pt x="0" y="494675"/>
                  </a:moveTo>
                  <a:lnTo>
                    <a:pt x="0" y="14990"/>
                  </a:lnTo>
                  <a:lnTo>
                    <a:pt x="854439" y="0"/>
                  </a:lnTo>
                </a:path>
              </a:pathLst>
            </a:custGeom>
            <a:ln w="38100">
              <a:solidFill>
                <a:schemeClr val="tx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3592209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637024258"/>
              </p:ext>
            </p:extLst>
          </p:nvPr>
        </p:nvGraphicFramePr>
        <p:xfrm>
          <a:off x="560905" y="980250"/>
          <a:ext cx="11036574" cy="2542849"/>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4000">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144927">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31759">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28*</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8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44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16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468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important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3" name="Titre 1">
            <a:extLst>
              <a:ext uri="{FF2B5EF4-FFF2-40B4-BE49-F238E27FC236}">
                <a16:creationId xmlns:a16="http://schemas.microsoft.com/office/drawing/2014/main" id="{26F1ACEE-5DFD-4B88-B94B-977DCA08D7CB}"/>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Impact de l’achat de médicaments d’ordonnance sur le budget du ménage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ont payé leurs médicaments d’ordonnance, n=</a:t>
            </a:r>
            <a:r>
              <a:rPr lang="fr-CA" sz="1200" b="0" dirty="0">
                <a:solidFill>
                  <a:schemeClr val="bg1"/>
                </a:solidFill>
              </a:rPr>
              <a:t>160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
        <p:nvSpPr>
          <p:cNvPr id="11" name="ZoneTexte 10">
            <a:extLst>
              <a:ext uri="{FF2B5EF4-FFF2-40B4-BE49-F238E27FC236}">
                <a16:creationId xmlns:a16="http://schemas.microsoft.com/office/drawing/2014/main" id="{E2A37EE1-73B7-4A24-B4F1-159E2A8AB1EB}"/>
              </a:ext>
            </a:extLst>
          </p:cNvPr>
          <p:cNvSpPr txBox="1"/>
          <p:nvPr>
            <p:custDataLst>
              <p:tags r:id="rId5"/>
            </p:custDataLst>
          </p:nvPr>
        </p:nvSpPr>
        <p:spPr>
          <a:xfrm>
            <a:off x="1099195" y="655891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Q9. </a:t>
            </a:r>
            <a:r>
              <a:rPr lang="fr-CA" dirty="0"/>
              <a:t>Considérez-vous que les montants que vous avez à débourser pour l’achat de médicaments d’ordonnance ont un impact très, assez, peu ou pas du tout important sur le budget de votre ménage? </a:t>
            </a:r>
          </a:p>
        </p:txBody>
      </p:sp>
    </p:spTree>
    <p:extLst>
      <p:ext uri="{BB962C8B-B14F-4D97-AF65-F5344CB8AC3E}">
        <p14:creationId xmlns:p14="http://schemas.microsoft.com/office/powerpoint/2010/main" val="48269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Q10. </a:t>
            </a:r>
            <a:r>
              <a:rPr lang="fr-CA" dirty="0"/>
              <a:t>Au cours des dernières années, est-ce que les montants que vous avez à débourser pour l’achat de médicaments d’ordonnance …?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879997011"/>
              </p:ext>
            </p:extLst>
          </p:nvPr>
        </p:nvGraphicFramePr>
        <p:xfrm>
          <a:off x="1733006" y="1520593"/>
          <a:ext cx="8901684" cy="4392527"/>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66544875-A1B7-422D-9664-2CEFCC2F90F1}"/>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Prix des médicaments d’ordonnance au cours des dernières années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ont payé les médicaments d’ordonnance ou qui </a:t>
            </a:r>
            <a:r>
              <a:rPr kumimoji="0" lang="fr-CA" sz="1200" b="0" i="0" u="none" strike="noStrike" kern="1200" cap="none" spc="0" normalizeH="0" baseline="0" dirty="0">
                <a:ln>
                  <a:noFill/>
                </a:ln>
                <a:solidFill>
                  <a:schemeClr val="bg1"/>
                </a:solidFill>
                <a:effectLst/>
                <a:uLnTx/>
                <a:uFillTx/>
                <a:latin typeface="Arial" pitchFamily="34" charset="0"/>
                <a:ea typeface="+mj-ea"/>
                <a:cs typeface="Arial" pitchFamily="34" charset="0"/>
              </a:rPr>
              <a:t>poss</a:t>
            </a:r>
            <a:r>
              <a:rPr lang="fr-CA" sz="1200" b="0" dirty="0">
                <a:solidFill>
                  <a:schemeClr val="bg1"/>
                </a:solidFill>
              </a:rPr>
              <a:t>èdent une assurance collective qui a pris en charge les coûts</a:t>
            </a: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 n=</a:t>
            </a:r>
            <a:r>
              <a:rPr lang="fr-CA" sz="1200" b="0" dirty="0">
                <a:solidFill>
                  <a:schemeClr val="bg1"/>
                </a:solidFill>
              </a:rPr>
              <a:t>805</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4264308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2945927083"/>
              </p:ext>
            </p:extLst>
          </p:nvPr>
        </p:nvGraphicFramePr>
        <p:xfrm>
          <a:off x="560905" y="980250"/>
          <a:ext cx="11038916" cy="2477765"/>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52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5108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180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255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547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258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137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300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318</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6000">
                <a:tc>
                  <a:txBody>
                    <a:bodyPr/>
                    <a:lstStyle/>
                    <a:p>
                      <a:pPr algn="l" rtl="0" fontAlgn="ctr"/>
                      <a:r>
                        <a:rPr lang="fr-CA" sz="1200" b="0" i="0" u="none" strike="noStrike" dirty="0">
                          <a:solidFill>
                            <a:srgbClr val="595959"/>
                          </a:solidFill>
                          <a:effectLst/>
                          <a:latin typeface="Arial" panose="020B0604020202020204" pitchFamily="34" charset="0"/>
                        </a:rPr>
                        <a:t>Montants ont augmenté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576000">
                <a:tc>
                  <a:txBody>
                    <a:bodyPr/>
                    <a:lstStyle/>
                    <a:p>
                      <a:pPr algn="l" rtl="0" fontAlgn="ctr"/>
                      <a:r>
                        <a:rPr lang="fr-CA" sz="1200" b="0" i="0" u="none" strike="noStrike" dirty="0">
                          <a:solidFill>
                            <a:srgbClr val="595959"/>
                          </a:solidFill>
                          <a:effectLst/>
                          <a:latin typeface="Arial" panose="020B0604020202020204" pitchFamily="34" charset="0"/>
                        </a:rPr>
                        <a:t>Montants sont restés </a:t>
                      </a:r>
                      <a:br>
                        <a:rPr lang="fr-CA" sz="1200" b="0" i="0" u="none" strike="noStrike" dirty="0">
                          <a:solidFill>
                            <a:srgbClr val="595959"/>
                          </a:solidFill>
                          <a:effectLst/>
                          <a:latin typeface="Arial" panose="020B0604020202020204" pitchFamily="34" charset="0"/>
                        </a:rPr>
                      </a:br>
                      <a:r>
                        <a:rPr lang="fr-CA" sz="1200" b="0" i="0" u="none" strike="noStrike" dirty="0">
                          <a:solidFill>
                            <a:srgbClr val="595959"/>
                          </a:solidFill>
                          <a:effectLst/>
                          <a:latin typeface="Arial" panose="020B0604020202020204" pitchFamily="34" charset="0"/>
                        </a:rPr>
                        <a:t>plutôt stables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69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576000">
                <a:tc>
                  <a:txBody>
                    <a:bodyPr/>
                    <a:lstStyle/>
                    <a:p>
                      <a:pPr algn="l" rtl="0" fontAlgn="ctr"/>
                      <a:r>
                        <a:rPr lang="fr-CA" sz="1200" b="0" i="0" u="none" strike="noStrike" dirty="0">
                          <a:solidFill>
                            <a:srgbClr val="595959"/>
                          </a:solidFill>
                          <a:effectLst/>
                          <a:latin typeface="Arial" panose="020B0604020202020204" pitchFamily="34" charset="0"/>
                        </a:rPr>
                        <a:t>Montants ont diminué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Prix des médicaments d’ordonnance au cours des dernières années</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(2/2)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ont payé les médicaments d’ordonnance ou qui </a:t>
            </a:r>
            <a:r>
              <a:rPr kumimoji="0" lang="fr-CA" sz="1200" b="0" i="0" u="none" strike="noStrike" kern="1200" cap="none" spc="0" normalizeH="0" baseline="0" dirty="0">
                <a:ln>
                  <a:noFill/>
                </a:ln>
                <a:solidFill>
                  <a:schemeClr val="bg1"/>
                </a:solidFill>
                <a:effectLst/>
                <a:uLnTx/>
                <a:uFillTx/>
                <a:latin typeface="Arial" pitchFamily="34" charset="0"/>
                <a:ea typeface="+mj-ea"/>
                <a:cs typeface="Arial" pitchFamily="34" charset="0"/>
              </a:rPr>
              <a:t>poss</a:t>
            </a:r>
            <a:r>
              <a:rPr lang="fr-CA" sz="1200" b="0" dirty="0">
                <a:solidFill>
                  <a:schemeClr val="bg1"/>
                </a:solidFill>
              </a:rPr>
              <a:t>èdent une assurance collective qui a pris en charge les coûts</a:t>
            </a: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 n=</a:t>
            </a:r>
            <a:r>
              <a:rPr lang="fr-CA" sz="1200" b="0" dirty="0">
                <a:solidFill>
                  <a:schemeClr val="bg1"/>
                </a:solidFill>
              </a:rPr>
              <a:t>805</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030800246"/>
              </p:ext>
            </p:extLst>
          </p:nvPr>
        </p:nvGraphicFramePr>
        <p:xfrm>
          <a:off x="531214" y="3705867"/>
          <a:ext cx="11068603" cy="2391110"/>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252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6442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249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6000">
                <a:tc>
                  <a:txBody>
                    <a:bodyPr/>
                    <a:lstStyle/>
                    <a:p>
                      <a:pPr algn="l" rtl="0" fontAlgn="ctr"/>
                      <a:r>
                        <a:rPr lang="fr-CA" sz="1200" b="0" i="0" u="none" strike="noStrike" dirty="0">
                          <a:solidFill>
                            <a:srgbClr val="595959"/>
                          </a:solidFill>
                          <a:effectLst/>
                          <a:latin typeface="Arial" panose="020B0604020202020204" pitchFamily="34" charset="0"/>
                        </a:rPr>
                        <a:t>Montants ont augmenté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42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00">
                <a:tc>
                  <a:txBody>
                    <a:bodyPr/>
                    <a:lstStyle/>
                    <a:p>
                      <a:pPr algn="l" rtl="0" fontAlgn="ctr"/>
                      <a:r>
                        <a:rPr lang="fr-CA" sz="1200" b="0" i="0" u="none" strike="noStrike" dirty="0">
                          <a:solidFill>
                            <a:srgbClr val="595959"/>
                          </a:solidFill>
                          <a:effectLst/>
                          <a:latin typeface="Arial" panose="020B0604020202020204" pitchFamily="34" charset="0"/>
                        </a:rPr>
                        <a:t>Montants sont restés </a:t>
                      </a:r>
                      <a:br>
                        <a:rPr lang="fr-CA" sz="1200" b="0" i="0" u="none" strike="noStrike" dirty="0">
                          <a:solidFill>
                            <a:srgbClr val="595959"/>
                          </a:solidFill>
                          <a:effectLst/>
                          <a:latin typeface="Arial" panose="020B0604020202020204" pitchFamily="34" charset="0"/>
                        </a:rPr>
                      </a:br>
                      <a:r>
                        <a:rPr lang="fr-CA" sz="1200" b="0" i="0" u="none" strike="noStrike" dirty="0">
                          <a:solidFill>
                            <a:srgbClr val="595959"/>
                          </a:solidFill>
                          <a:effectLst/>
                          <a:latin typeface="Arial" panose="020B0604020202020204" pitchFamily="34" charset="0"/>
                        </a:rPr>
                        <a:t>plutôt stables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63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69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576000">
                <a:tc>
                  <a:txBody>
                    <a:bodyPr/>
                    <a:lstStyle/>
                    <a:p>
                      <a:pPr algn="l" rtl="0" fontAlgn="ctr"/>
                      <a:r>
                        <a:rPr lang="fr-CA" sz="1200" b="0" i="0" u="none" strike="noStrike" dirty="0">
                          <a:solidFill>
                            <a:srgbClr val="595959"/>
                          </a:solidFill>
                          <a:effectLst/>
                          <a:latin typeface="Arial" panose="020B0604020202020204" pitchFamily="34" charset="0"/>
                        </a:rPr>
                        <a:t>Montants ont diminué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1BB6324D-A7FF-499F-9C92-963E860D7BB8}"/>
              </a:ext>
            </a:extLst>
          </p:cNvPr>
          <p:cNvSpPr txBox="1"/>
          <p:nvPr>
            <p:custDataLst>
              <p:tags r:id="rId6"/>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Q10. </a:t>
            </a:r>
            <a:r>
              <a:rPr lang="fr-CA" dirty="0"/>
              <a:t>Au cours des dernières années, est-ce que les montants que vous avez à débourser pour l’achat de médicaments d’ordonnance …? </a:t>
            </a:r>
          </a:p>
        </p:txBody>
      </p:sp>
    </p:spTree>
    <p:extLst>
      <p:ext uri="{BB962C8B-B14F-4D97-AF65-F5344CB8AC3E}">
        <p14:creationId xmlns:p14="http://schemas.microsoft.com/office/powerpoint/2010/main" val="392655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3"/>
            </p:custDataLst>
            <p:extLst>
              <p:ext uri="{D42A27DB-BD31-4B8C-83A1-F6EECF244321}">
                <p14:modId xmlns:p14="http://schemas.microsoft.com/office/powerpoint/2010/main" val="3991982172"/>
              </p:ext>
            </p:extLst>
          </p:nvPr>
        </p:nvGraphicFramePr>
        <p:xfrm>
          <a:off x="905151" y="1525893"/>
          <a:ext cx="10542411" cy="4305441"/>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re 1">
            <a:extLst>
              <a:ext uri="{FF2B5EF4-FFF2-40B4-BE49-F238E27FC236}">
                <a16:creationId xmlns:a16="http://schemas.microsoft.com/office/drawing/2014/main" id="{542D463C-C48D-4420-92C8-A4BCD9006E6F}"/>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7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Préoccupation envers le montant à débourser pour l’achat de médicaments dans les prochaines années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ensemble des répondants excluant les non applicable, n</a:t>
            </a:r>
            <a:r>
              <a:rPr lang="fr-CA" sz="1300" b="0" dirty="0">
                <a:solidFill>
                  <a:schemeClr val="bg1"/>
                </a:solidFill>
              </a:rPr>
              <a:t>=1437</a:t>
            </a:r>
            <a:endParaRPr kumimoji="0" lang="en-CA" sz="13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
        <p:nvSpPr>
          <p:cNvPr id="13" name="ZoneTexte 12">
            <a:extLst>
              <a:ext uri="{FF2B5EF4-FFF2-40B4-BE49-F238E27FC236}">
                <a16:creationId xmlns:a16="http://schemas.microsoft.com/office/drawing/2014/main" id="{E876A552-6CEC-43B9-90FA-2876764B8053}"/>
              </a:ext>
            </a:extLst>
          </p:cNvPr>
          <p:cNvSpPr txBox="1"/>
          <p:nvPr>
            <p:custDataLst>
              <p:tags r:id="rId5"/>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Q11. </a:t>
            </a:r>
            <a:r>
              <a:rPr lang="fr-CA" dirty="0"/>
              <a:t>Pour les prochaines années, est-ce que les montants que vous aurez à débourser pour l’achat de médicaments d’ordonnance vous préoccupe…? </a:t>
            </a:r>
          </a:p>
        </p:txBody>
      </p:sp>
    </p:spTree>
    <p:extLst>
      <p:ext uri="{BB962C8B-B14F-4D97-AF65-F5344CB8AC3E}">
        <p14:creationId xmlns:p14="http://schemas.microsoft.com/office/powerpoint/2010/main" val="280227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3770269219"/>
              </p:ext>
            </p:extLst>
          </p:nvPr>
        </p:nvGraphicFramePr>
        <p:xfrm>
          <a:off x="560905" y="980250"/>
          <a:ext cx="11038916" cy="2477765"/>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52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5108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1437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429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372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628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437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359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475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2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Beaucoup</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432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00B0F0"/>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432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00B0F0"/>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432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Préoccupation envers le montant à débourser pour l’achat de médicaments dans les prochaines années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ensemble des répondants excluant les non applicable, n</a:t>
            </a:r>
            <a:r>
              <a:rPr lang="fr-CA" sz="1200" b="0" dirty="0">
                <a:solidFill>
                  <a:schemeClr val="bg1"/>
                </a:solidFill>
              </a:rPr>
              <a:t>=1437</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538428225"/>
              </p:ext>
            </p:extLst>
          </p:nvPr>
        </p:nvGraphicFramePr>
        <p:xfrm>
          <a:off x="531214" y="3705867"/>
          <a:ext cx="11068603" cy="2391110"/>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252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6442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1437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208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442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152</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2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Beaucoup</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432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43200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2A220CB9-A601-46A8-9DA5-CE60B2FA4E47}"/>
              </a:ext>
            </a:extLst>
          </p:cNvPr>
          <p:cNvSpPr txBox="1"/>
          <p:nvPr>
            <p:custDataLst>
              <p:tags r:id="rId6"/>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Q11. </a:t>
            </a:r>
            <a:r>
              <a:rPr lang="fr-CA" dirty="0"/>
              <a:t>Pour les prochaines années, est-ce que les montants que vous aurez à débourser pour l’achat de médicaments d’ordonnance vous préoccupe…? </a:t>
            </a:r>
          </a:p>
        </p:txBody>
      </p:sp>
    </p:spTree>
    <p:extLst>
      <p:ext uri="{BB962C8B-B14F-4D97-AF65-F5344CB8AC3E}">
        <p14:creationId xmlns:p14="http://schemas.microsoft.com/office/powerpoint/2010/main" val="50869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8939973" cy="2594674"/>
          </a:xfrm>
        </p:spPr>
        <p:txBody>
          <a:bodyPr/>
          <a:lstStyle/>
          <a:p>
            <a:r>
              <a:rPr lang="fr-CA" dirty="0"/>
              <a:t>Synthèse de certains résultats</a:t>
            </a:r>
          </a:p>
        </p:txBody>
      </p:sp>
    </p:spTree>
    <p:extLst>
      <p:ext uri="{BB962C8B-B14F-4D97-AF65-F5344CB8AC3E}">
        <p14:creationId xmlns:p14="http://schemas.microsoft.com/office/powerpoint/2010/main" val="177993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2" name="Tableau 1">
            <a:extLst>
              <a:ext uri="{FF2B5EF4-FFF2-40B4-BE49-F238E27FC236}">
                <a16:creationId xmlns:a16="http://schemas.microsoft.com/office/drawing/2014/main" id="{95ADB530-E231-48A2-8E9A-B93A60610B98}"/>
              </a:ext>
            </a:extLst>
          </p:cNvPr>
          <p:cNvGraphicFramePr>
            <a:graphicFrameLocks noGrp="1"/>
          </p:cNvGraphicFramePr>
          <p:nvPr>
            <p:extLst>
              <p:ext uri="{D42A27DB-BD31-4B8C-83A1-F6EECF244321}">
                <p14:modId xmlns:p14="http://schemas.microsoft.com/office/powerpoint/2010/main" val="2091605149"/>
              </p:ext>
            </p:extLst>
          </p:nvPr>
        </p:nvGraphicFramePr>
        <p:xfrm>
          <a:off x="506318" y="2799000"/>
          <a:ext cx="5297999" cy="756000"/>
        </p:xfrm>
        <a:graphic>
          <a:graphicData uri="http://schemas.openxmlformats.org/drawingml/2006/table">
            <a:tbl>
              <a:tblPr firstRow="1" bandRow="1">
                <a:tableStyleId>{7DF18680-E054-41AD-8BC1-D1AEF772440D}</a:tableStyleId>
              </a:tblPr>
              <a:tblGrid>
                <a:gridCol w="4234322">
                  <a:extLst>
                    <a:ext uri="{9D8B030D-6E8A-4147-A177-3AD203B41FA5}">
                      <a16:colId xmlns:a16="http://schemas.microsoft.com/office/drawing/2014/main" val="492640133"/>
                    </a:ext>
                  </a:extLst>
                </a:gridCol>
                <a:gridCol w="1063677">
                  <a:extLst>
                    <a:ext uri="{9D8B030D-6E8A-4147-A177-3AD203B41FA5}">
                      <a16:colId xmlns:a16="http://schemas.microsoft.com/office/drawing/2014/main" val="2863118617"/>
                    </a:ext>
                  </a:extLst>
                </a:gridCol>
              </a:tblGrid>
              <a:tr h="252000">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Pour une maladie chronique</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62%</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Pour un problème de santé qui va se résoudre à court terme</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49%</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47875467"/>
                  </a:ext>
                </a:extLst>
              </a:tr>
            </a:tbl>
          </a:graphicData>
        </a:graphic>
      </p:graphicFrame>
      <p:graphicFrame>
        <p:nvGraphicFramePr>
          <p:cNvPr id="13" name="Tableau 12">
            <a:extLst>
              <a:ext uri="{FF2B5EF4-FFF2-40B4-BE49-F238E27FC236}">
                <a16:creationId xmlns:a16="http://schemas.microsoft.com/office/drawing/2014/main" id="{7D6677BC-53AA-4878-A2B7-5F6793050502}"/>
              </a:ext>
            </a:extLst>
          </p:cNvPr>
          <p:cNvGraphicFramePr>
            <a:graphicFrameLocks noGrp="1"/>
          </p:cNvGraphicFramePr>
          <p:nvPr>
            <p:extLst>
              <p:ext uri="{D42A27DB-BD31-4B8C-83A1-F6EECF244321}">
                <p14:modId xmlns:p14="http://schemas.microsoft.com/office/powerpoint/2010/main" val="1364838113"/>
              </p:ext>
            </p:extLst>
          </p:nvPr>
        </p:nvGraphicFramePr>
        <p:xfrm>
          <a:off x="506319" y="3834416"/>
          <a:ext cx="5297999" cy="1260000"/>
        </p:xfrm>
        <a:graphic>
          <a:graphicData uri="http://schemas.openxmlformats.org/drawingml/2006/table">
            <a:tbl>
              <a:tblPr firstRow="1" bandRow="1">
                <a:tableStyleId>{7DF18680-E054-41AD-8BC1-D1AEF772440D}</a:tableStyleId>
              </a:tblPr>
              <a:tblGrid>
                <a:gridCol w="4234322">
                  <a:extLst>
                    <a:ext uri="{9D8B030D-6E8A-4147-A177-3AD203B41FA5}">
                      <a16:colId xmlns:a16="http://schemas.microsoft.com/office/drawing/2014/main" val="492640133"/>
                    </a:ext>
                  </a:extLst>
                </a:gridCol>
                <a:gridCol w="1063677">
                  <a:extLst>
                    <a:ext uri="{9D8B030D-6E8A-4147-A177-3AD203B41FA5}">
                      <a16:colId xmlns:a16="http://schemas.microsoft.com/office/drawing/2014/main" val="2863118617"/>
                    </a:ext>
                  </a:extLst>
                </a:gridCol>
              </a:tblGrid>
              <a:tr h="252000">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Pris en charge entièrement par le gouvernement</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24%</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Possède une assurance collective</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54%</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47875467"/>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Doit payer la totalité des coûts</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15%</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372523593"/>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Ne connait pas assez bien sa situation</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6%</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026307415"/>
                  </a:ext>
                </a:extLst>
              </a:tr>
            </a:tbl>
          </a:graphicData>
        </a:graphic>
      </p:graphicFrame>
      <p:graphicFrame>
        <p:nvGraphicFramePr>
          <p:cNvPr id="15" name="Tableau 14">
            <a:extLst>
              <a:ext uri="{FF2B5EF4-FFF2-40B4-BE49-F238E27FC236}">
                <a16:creationId xmlns:a16="http://schemas.microsoft.com/office/drawing/2014/main" id="{D66C0788-09C4-4744-859E-984D8328FF35}"/>
              </a:ext>
            </a:extLst>
          </p:cNvPr>
          <p:cNvGraphicFramePr>
            <a:graphicFrameLocks noGrp="1"/>
          </p:cNvGraphicFramePr>
          <p:nvPr>
            <p:extLst>
              <p:ext uri="{D42A27DB-BD31-4B8C-83A1-F6EECF244321}">
                <p14:modId xmlns:p14="http://schemas.microsoft.com/office/powerpoint/2010/main" val="3041424106"/>
              </p:ext>
            </p:extLst>
          </p:nvPr>
        </p:nvGraphicFramePr>
        <p:xfrm>
          <a:off x="6191208" y="3838810"/>
          <a:ext cx="5169272" cy="1260000"/>
        </p:xfrm>
        <a:graphic>
          <a:graphicData uri="http://schemas.openxmlformats.org/drawingml/2006/table">
            <a:tbl>
              <a:tblPr firstRow="1" bandRow="1">
                <a:tableStyleId>{7DF18680-E054-41AD-8BC1-D1AEF772440D}</a:tableStyleId>
              </a:tblPr>
              <a:tblGrid>
                <a:gridCol w="4131439">
                  <a:extLst>
                    <a:ext uri="{9D8B030D-6E8A-4147-A177-3AD203B41FA5}">
                      <a16:colId xmlns:a16="http://schemas.microsoft.com/office/drawing/2014/main" val="492640133"/>
                    </a:ext>
                  </a:extLst>
                </a:gridCol>
                <a:gridCol w="1037833">
                  <a:extLst>
                    <a:ext uri="{9D8B030D-6E8A-4147-A177-3AD203B41FA5}">
                      <a16:colId xmlns:a16="http://schemas.microsoft.com/office/drawing/2014/main" val="2863118617"/>
                    </a:ext>
                  </a:extLst>
                </a:gridCol>
              </a:tblGrid>
              <a:tr h="252000">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Pris en charge entièrement par le gouvernement</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21%</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Possède une assurance collective</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49%</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47875467"/>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Doit payer la totalité des coûts</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17%</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372523593"/>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Ne connait pas assez bien sa situation</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13%</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026307415"/>
                  </a:ext>
                </a:extLst>
              </a:tr>
            </a:tbl>
          </a:graphicData>
        </a:graphic>
      </p:graphicFrame>
      <p:sp>
        <p:nvSpPr>
          <p:cNvPr id="12" name="ZoneTexte 11">
            <a:extLst>
              <a:ext uri="{FF2B5EF4-FFF2-40B4-BE49-F238E27FC236}">
                <a16:creationId xmlns:a16="http://schemas.microsoft.com/office/drawing/2014/main" id="{9669B9CC-F5E0-4162-89BF-BA05CF47873D}"/>
              </a:ext>
            </a:extLst>
          </p:cNvPr>
          <p:cNvSpPr txBox="1"/>
          <p:nvPr/>
        </p:nvSpPr>
        <p:spPr>
          <a:xfrm>
            <a:off x="506319" y="2070864"/>
            <a:ext cx="5297999" cy="461665"/>
          </a:xfrm>
          <a:prstGeom prst="rect">
            <a:avLst/>
          </a:prstGeom>
          <a:solidFill>
            <a:schemeClr val="bg1">
              <a:lumMod val="95000"/>
            </a:schemeClr>
          </a:solidFill>
          <a:ln>
            <a:solidFill>
              <a:srgbClr val="6B6B6B"/>
            </a:solidFill>
          </a:ln>
        </p:spPr>
        <p:txBody>
          <a:bodyPr wrap="square" rtlCol="0">
            <a:spAutoFit/>
          </a:bodyPr>
          <a:lstStyle/>
          <a:p>
            <a:pPr algn="ctr"/>
            <a:r>
              <a:rPr lang="fr-CA" sz="1200" b="1" dirty="0">
                <a:solidFill>
                  <a:srgbClr val="6B6B6B"/>
                </a:solidFill>
                <a:latin typeface="Arial" panose="020B0604020202020204" pitchFamily="34" charset="0"/>
                <a:cs typeface="Arial" panose="020B0604020202020204" pitchFamily="34" charset="0"/>
              </a:rPr>
              <a:t>Nombre moyen de médicaments d’ordonnance prescrit au cours des 12 derniers mois: 5,1</a:t>
            </a:r>
          </a:p>
        </p:txBody>
      </p:sp>
      <p:cxnSp>
        <p:nvCxnSpPr>
          <p:cNvPr id="8" name="Connecteur droit avec flèche 7">
            <a:extLst>
              <a:ext uri="{FF2B5EF4-FFF2-40B4-BE49-F238E27FC236}">
                <a16:creationId xmlns:a16="http://schemas.microsoft.com/office/drawing/2014/main" id="{B5409899-FE79-45FC-9319-DD17796C341A}"/>
              </a:ext>
            </a:extLst>
          </p:cNvPr>
          <p:cNvCxnSpPr>
            <a:cxnSpLocks/>
          </p:cNvCxnSpPr>
          <p:nvPr/>
        </p:nvCxnSpPr>
        <p:spPr>
          <a:xfrm>
            <a:off x="9014973" y="2001529"/>
            <a:ext cx="0" cy="1526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2" name="Tableau 21">
            <a:extLst>
              <a:ext uri="{FF2B5EF4-FFF2-40B4-BE49-F238E27FC236}">
                <a16:creationId xmlns:a16="http://schemas.microsoft.com/office/drawing/2014/main" id="{CB8600C5-7C94-4818-8E1A-866C58E1AD6B}"/>
              </a:ext>
            </a:extLst>
          </p:cNvPr>
          <p:cNvGraphicFramePr>
            <a:graphicFrameLocks noGrp="1"/>
          </p:cNvGraphicFramePr>
          <p:nvPr>
            <p:extLst>
              <p:ext uri="{D42A27DB-BD31-4B8C-83A1-F6EECF244321}">
                <p14:modId xmlns:p14="http://schemas.microsoft.com/office/powerpoint/2010/main" val="50370280"/>
              </p:ext>
            </p:extLst>
          </p:nvPr>
        </p:nvGraphicFramePr>
        <p:xfrm>
          <a:off x="513806" y="5336066"/>
          <a:ext cx="5297999" cy="1008000"/>
        </p:xfrm>
        <a:graphic>
          <a:graphicData uri="http://schemas.openxmlformats.org/drawingml/2006/table">
            <a:tbl>
              <a:tblPr firstRow="1" bandRow="1">
                <a:tableStyleId>{7DF18680-E054-41AD-8BC1-D1AEF772440D}</a:tableStyleId>
              </a:tblPr>
              <a:tblGrid>
                <a:gridCol w="4234322">
                  <a:extLst>
                    <a:ext uri="{9D8B030D-6E8A-4147-A177-3AD203B41FA5}">
                      <a16:colId xmlns:a16="http://schemas.microsoft.com/office/drawing/2014/main" val="492640133"/>
                    </a:ext>
                  </a:extLst>
                </a:gridCol>
                <a:gridCol w="1063677">
                  <a:extLst>
                    <a:ext uri="{9D8B030D-6E8A-4147-A177-3AD203B41FA5}">
                      <a16:colId xmlns:a16="http://schemas.microsoft.com/office/drawing/2014/main" val="2863118617"/>
                    </a:ext>
                  </a:extLst>
                </a:gridCol>
              </a:tblGrid>
              <a:tr h="252000">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Saute régulièrement des doses pour des raisons de coût</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7%</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Saute occasionnellement des doses pour des raisons de coût</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14%</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47875467"/>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Ne saute jamais de doses</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79%</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372523593"/>
                  </a:ext>
                </a:extLst>
              </a:tr>
            </a:tbl>
          </a:graphicData>
        </a:graphic>
      </p:graphicFrame>
      <p:sp>
        <p:nvSpPr>
          <p:cNvPr id="14" name="Rectangle 13">
            <a:extLst>
              <a:ext uri="{FF2B5EF4-FFF2-40B4-BE49-F238E27FC236}">
                <a16:creationId xmlns:a16="http://schemas.microsoft.com/office/drawing/2014/main" id="{439CF99C-0F90-4A2F-954D-E6C744E41F95}"/>
              </a:ext>
            </a:extLst>
          </p:cNvPr>
          <p:cNvSpPr/>
          <p:nvPr/>
        </p:nvSpPr>
        <p:spPr>
          <a:xfrm>
            <a:off x="506319" y="1017934"/>
            <a:ext cx="5351908" cy="756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72% des répondants </a:t>
            </a:r>
            <a:r>
              <a:rPr kumimoji="0" lang="fr-C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 sont fait</a:t>
            </a:r>
            <a:r>
              <a:rPr kumimoji="0" lang="fr-CA" sz="1600" b="1" i="0"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C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prescrire un ou des médicaments sous ordonnance (n=1123)</a:t>
            </a:r>
          </a:p>
        </p:txBody>
      </p:sp>
      <p:sp>
        <p:nvSpPr>
          <p:cNvPr id="16" name="Rectangle 15">
            <a:extLst>
              <a:ext uri="{FF2B5EF4-FFF2-40B4-BE49-F238E27FC236}">
                <a16:creationId xmlns:a16="http://schemas.microsoft.com/office/drawing/2014/main" id="{EE6CF607-0F27-4D9D-8845-BEF99D106A67}"/>
              </a:ext>
            </a:extLst>
          </p:cNvPr>
          <p:cNvSpPr/>
          <p:nvPr/>
        </p:nvSpPr>
        <p:spPr>
          <a:xfrm>
            <a:off x="6244047" y="1018368"/>
            <a:ext cx="5308422" cy="7560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28% des répondants </a:t>
            </a:r>
            <a:r>
              <a:rPr kumimoji="0" lang="fr-CA" sz="1600" b="1" i="0" u="sng"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ne se sont pas fait</a:t>
            </a:r>
            <a:r>
              <a:rPr kumimoji="0" lang="fr-CA" sz="1600" b="1" i="0"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fr-CA"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prescrire un ou des médicaments sous ordonnance (n=377)</a:t>
            </a:r>
          </a:p>
        </p:txBody>
      </p:sp>
      <p:sp>
        <p:nvSpPr>
          <p:cNvPr id="18" name="Titre 1">
            <a:extLst>
              <a:ext uri="{FF2B5EF4-FFF2-40B4-BE49-F238E27FC236}">
                <a16:creationId xmlns:a16="http://schemas.microsoft.com/office/drawing/2014/main" id="{7AFCBF0E-C936-4D0C-8FBF-2FB8C057B4C8}"/>
              </a:ext>
            </a:extLst>
          </p:cNvPr>
          <p:cNvSpPr txBox="1">
            <a:spLocks/>
          </p:cNvSpPr>
          <p:nvPr>
            <p:custDataLst>
              <p:tags r:id="rId3"/>
            </p:custDataLst>
          </p:nvPr>
        </p:nvSpPr>
        <p:spPr>
          <a:xfrm>
            <a:off x="513806" y="133891"/>
            <a:ext cx="11086010"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SYNTHÈSE DE CERTAINS RÉSULTATS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a:t>
            </a:r>
            <a:r>
              <a:rPr lang="fr-CA" sz="1200" b="0" dirty="0">
                <a:solidFill>
                  <a:schemeClr val="bg1"/>
                </a:solidFill>
              </a:rPr>
              <a:t>ensemble des répondants</a:t>
            </a: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 n=</a:t>
            </a:r>
            <a:r>
              <a:rPr lang="fr-CA" sz="1200" b="0" dirty="0">
                <a:solidFill>
                  <a:schemeClr val="bg1"/>
                </a:solidFill>
              </a:rPr>
              <a:t>1500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cxnSp>
        <p:nvCxnSpPr>
          <p:cNvPr id="17" name="Connecteur droit avec flèche 16">
            <a:extLst>
              <a:ext uri="{FF2B5EF4-FFF2-40B4-BE49-F238E27FC236}">
                <a16:creationId xmlns:a16="http://schemas.microsoft.com/office/drawing/2014/main" id="{F695ECF9-6223-42A0-9CB2-06883B71ABF4}"/>
              </a:ext>
            </a:extLst>
          </p:cNvPr>
          <p:cNvCxnSpPr>
            <a:cxnSpLocks/>
          </p:cNvCxnSpPr>
          <p:nvPr/>
        </p:nvCxnSpPr>
        <p:spPr>
          <a:xfrm>
            <a:off x="3108638" y="1822342"/>
            <a:ext cx="0" cy="184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62947D47-BAAA-4B27-ACA3-2889B6F90955}"/>
              </a:ext>
            </a:extLst>
          </p:cNvPr>
          <p:cNvCxnSpPr>
            <a:cxnSpLocks/>
          </p:cNvCxnSpPr>
          <p:nvPr/>
        </p:nvCxnSpPr>
        <p:spPr>
          <a:xfrm>
            <a:off x="3080283" y="2580796"/>
            <a:ext cx="0" cy="184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EE8989AB-7B88-400B-B082-E816F96EB139}"/>
              </a:ext>
            </a:extLst>
          </p:cNvPr>
          <p:cNvCxnSpPr>
            <a:cxnSpLocks/>
          </p:cNvCxnSpPr>
          <p:nvPr/>
        </p:nvCxnSpPr>
        <p:spPr>
          <a:xfrm>
            <a:off x="3062556" y="3605064"/>
            <a:ext cx="0" cy="184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D9E193C6-A233-4840-8438-93D12B8E817A}"/>
              </a:ext>
            </a:extLst>
          </p:cNvPr>
          <p:cNvCxnSpPr>
            <a:cxnSpLocks/>
          </p:cNvCxnSpPr>
          <p:nvPr/>
        </p:nvCxnSpPr>
        <p:spPr>
          <a:xfrm>
            <a:off x="3047176" y="5158434"/>
            <a:ext cx="0" cy="167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699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avec flèche 27">
            <a:extLst>
              <a:ext uri="{FF2B5EF4-FFF2-40B4-BE49-F238E27FC236}">
                <a16:creationId xmlns:a16="http://schemas.microsoft.com/office/drawing/2014/main" id="{212C5A5F-98BB-4507-8DA8-972CEBAB6681}"/>
              </a:ext>
            </a:extLst>
          </p:cNvPr>
          <p:cNvCxnSpPr>
            <a:cxnSpLocks/>
          </p:cNvCxnSpPr>
          <p:nvPr/>
        </p:nvCxnSpPr>
        <p:spPr>
          <a:xfrm>
            <a:off x="2821556" y="1886139"/>
            <a:ext cx="0" cy="251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3D62BB7B-F3FB-42C0-8B57-BB37A0DCCB56}"/>
              </a:ext>
            </a:extLst>
          </p:cNvPr>
          <p:cNvCxnSpPr>
            <a:cxnSpLocks/>
          </p:cNvCxnSpPr>
          <p:nvPr/>
        </p:nvCxnSpPr>
        <p:spPr>
          <a:xfrm>
            <a:off x="6258345" y="2382473"/>
            <a:ext cx="0" cy="2070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6" name="Accolade fermante 5">
            <a:extLst>
              <a:ext uri="{FF2B5EF4-FFF2-40B4-BE49-F238E27FC236}">
                <a16:creationId xmlns:a16="http://schemas.microsoft.com/office/drawing/2014/main" id="{2F154337-6ACB-4158-887A-8775A341E32D}"/>
              </a:ext>
            </a:extLst>
          </p:cNvPr>
          <p:cNvSpPr/>
          <p:nvPr/>
        </p:nvSpPr>
        <p:spPr>
          <a:xfrm rot="5400000">
            <a:off x="6050972" y="1204661"/>
            <a:ext cx="406998" cy="167461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graphicFrame>
        <p:nvGraphicFramePr>
          <p:cNvPr id="18" name="Tableau 17">
            <a:extLst>
              <a:ext uri="{FF2B5EF4-FFF2-40B4-BE49-F238E27FC236}">
                <a16:creationId xmlns:a16="http://schemas.microsoft.com/office/drawing/2014/main" id="{20077CC3-D57E-4087-8A52-CA169E8900D4}"/>
              </a:ext>
            </a:extLst>
          </p:cNvPr>
          <p:cNvGraphicFramePr>
            <a:graphicFrameLocks noGrp="1"/>
          </p:cNvGraphicFramePr>
          <p:nvPr/>
        </p:nvGraphicFramePr>
        <p:xfrm>
          <a:off x="3707932" y="4660553"/>
          <a:ext cx="5571277" cy="504000"/>
        </p:xfrm>
        <a:graphic>
          <a:graphicData uri="http://schemas.openxmlformats.org/drawingml/2006/table">
            <a:tbl>
              <a:tblPr firstRow="1" bandRow="1">
                <a:tableStyleId>{7DF18680-E054-41AD-8BC1-D1AEF772440D}</a:tableStyleId>
              </a:tblPr>
              <a:tblGrid>
                <a:gridCol w="4851277">
                  <a:extLst>
                    <a:ext uri="{9D8B030D-6E8A-4147-A177-3AD203B41FA5}">
                      <a16:colId xmlns:a16="http://schemas.microsoft.com/office/drawing/2014/main" val="492640133"/>
                    </a:ext>
                  </a:extLst>
                </a:gridCol>
                <a:gridCol w="720000">
                  <a:extLst>
                    <a:ext uri="{9D8B030D-6E8A-4147-A177-3AD203B41FA5}">
                      <a16:colId xmlns:a16="http://schemas.microsoft.com/office/drawing/2014/main" val="2863118617"/>
                    </a:ext>
                  </a:extLst>
                </a:gridCol>
              </a:tblGrid>
              <a:tr h="252000">
                <a:tc gridSpan="2">
                  <a:txBody>
                    <a:bodyPr/>
                    <a:lstStyle/>
                    <a:p>
                      <a:pPr algn="ctr"/>
                      <a:r>
                        <a:rPr lang="fr-CA" sz="900" b="0" i="0" u="none" dirty="0">
                          <a:solidFill>
                            <a:schemeClr val="bg1"/>
                          </a:solidFill>
                          <a:latin typeface="Arial" panose="020B0604020202020204" pitchFamily="34" charset="0"/>
                          <a:cs typeface="Arial" panose="020B0604020202020204" pitchFamily="34" charset="0"/>
                        </a:rPr>
                        <a:t>(n=805)</a:t>
                      </a: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hMerge="1">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N’a pas acheté des médicaments pour une question de coût</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11%</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bl>
          </a:graphicData>
        </a:graphic>
      </p:graphicFrame>
      <p:graphicFrame>
        <p:nvGraphicFramePr>
          <p:cNvPr id="19" name="Tableau 18">
            <a:extLst>
              <a:ext uri="{FF2B5EF4-FFF2-40B4-BE49-F238E27FC236}">
                <a16:creationId xmlns:a16="http://schemas.microsoft.com/office/drawing/2014/main" id="{AEF42323-7E94-4612-ABA7-998F06415580}"/>
              </a:ext>
            </a:extLst>
          </p:cNvPr>
          <p:cNvGraphicFramePr>
            <a:graphicFrameLocks noGrp="1"/>
          </p:cNvGraphicFramePr>
          <p:nvPr/>
        </p:nvGraphicFramePr>
        <p:xfrm>
          <a:off x="3707934" y="5423907"/>
          <a:ext cx="5566700" cy="1008000"/>
        </p:xfrm>
        <a:graphic>
          <a:graphicData uri="http://schemas.openxmlformats.org/drawingml/2006/table">
            <a:tbl>
              <a:tblPr firstRow="1" bandRow="1">
                <a:tableStyleId>{7DF18680-E054-41AD-8BC1-D1AEF772440D}</a:tableStyleId>
              </a:tblPr>
              <a:tblGrid>
                <a:gridCol w="4787480">
                  <a:extLst>
                    <a:ext uri="{9D8B030D-6E8A-4147-A177-3AD203B41FA5}">
                      <a16:colId xmlns:a16="http://schemas.microsoft.com/office/drawing/2014/main" val="492640133"/>
                    </a:ext>
                  </a:extLst>
                </a:gridCol>
                <a:gridCol w="779220">
                  <a:extLst>
                    <a:ext uri="{9D8B030D-6E8A-4147-A177-3AD203B41FA5}">
                      <a16:colId xmlns:a16="http://schemas.microsoft.com/office/drawing/2014/main" val="2863118617"/>
                    </a:ext>
                  </a:extLst>
                </a:gridCol>
              </a:tblGrid>
              <a:tr h="252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900" b="0" i="0" u="none" dirty="0">
                          <a:solidFill>
                            <a:schemeClr val="bg1"/>
                          </a:solidFill>
                          <a:latin typeface="Arial" panose="020B0604020202020204" pitchFamily="34" charset="0"/>
                          <a:cs typeface="Arial" panose="020B0604020202020204" pitchFamily="34" charset="0"/>
                        </a:rPr>
                        <a:t>(n=805)</a:t>
                      </a: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hMerge="1">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Montants déboursés pour l’achat de médicaments ont augmenté</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42%</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Montants déboursés pour l’achat de médicaments sont restés stables</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57%</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47875467"/>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Montants déboursés pour l’achat de médicaments ont diminué</a:t>
                      </a:r>
                    </a:p>
                  </a:txBody>
                  <a:tcPr marL="9525" marR="9525" marT="9525" marB="0" anchor="ctr">
                    <a:lnL w="28575"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2%</a:t>
                      </a:r>
                    </a:p>
                  </a:txBody>
                  <a:tcPr marL="9525" marR="9525" marT="9525" marB="0" anchor="ctr">
                    <a:lnL w="381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372523593"/>
                  </a:ext>
                </a:extLst>
              </a:tr>
            </a:tbl>
          </a:graphicData>
        </a:graphic>
      </p:graphicFrame>
      <p:graphicFrame>
        <p:nvGraphicFramePr>
          <p:cNvPr id="24" name="Tableau 23">
            <a:extLst>
              <a:ext uri="{FF2B5EF4-FFF2-40B4-BE49-F238E27FC236}">
                <a16:creationId xmlns:a16="http://schemas.microsoft.com/office/drawing/2014/main" id="{E37AE369-F5FB-4000-BDBA-4DA60ED60283}"/>
              </a:ext>
            </a:extLst>
          </p:cNvPr>
          <p:cNvGraphicFramePr>
            <a:graphicFrameLocks noGrp="1"/>
          </p:cNvGraphicFramePr>
          <p:nvPr/>
        </p:nvGraphicFramePr>
        <p:xfrm>
          <a:off x="422306" y="2306276"/>
          <a:ext cx="4798502" cy="627285"/>
        </p:xfrm>
        <a:graphic>
          <a:graphicData uri="http://schemas.openxmlformats.org/drawingml/2006/table">
            <a:tbl>
              <a:tblPr firstRow="1" bandRow="1">
                <a:tableStyleId>{7DF18680-E054-41AD-8BC1-D1AEF772440D}</a:tableStyleId>
              </a:tblPr>
              <a:tblGrid>
                <a:gridCol w="4428832">
                  <a:extLst>
                    <a:ext uri="{9D8B030D-6E8A-4147-A177-3AD203B41FA5}">
                      <a16:colId xmlns:a16="http://schemas.microsoft.com/office/drawing/2014/main" val="492640133"/>
                    </a:ext>
                  </a:extLst>
                </a:gridCol>
                <a:gridCol w="369670">
                  <a:extLst>
                    <a:ext uri="{9D8B030D-6E8A-4147-A177-3AD203B41FA5}">
                      <a16:colId xmlns:a16="http://schemas.microsoft.com/office/drawing/2014/main" val="2863118617"/>
                    </a:ext>
                  </a:extLst>
                </a:gridCol>
              </a:tblGrid>
              <a:tr h="252000">
                <a:tc gridSpan="2">
                  <a:txBody>
                    <a:bodyPr/>
                    <a:lstStyle/>
                    <a:p>
                      <a:pPr algn="ctr"/>
                      <a:r>
                        <a:rPr lang="fr-CA" sz="900" b="0" i="0" u="none" dirty="0">
                          <a:solidFill>
                            <a:schemeClr val="bg1"/>
                          </a:solidFill>
                          <a:latin typeface="Arial" panose="020B0604020202020204" pitchFamily="34" charset="0"/>
                          <a:cs typeface="Arial" panose="020B0604020202020204" pitchFamily="34" charset="0"/>
                        </a:rPr>
                        <a:t>(n=645)</a:t>
                      </a: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hMerge="1">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Médicament(s) d’ordonnance non couvert(s) par l’assurance médicaments de l’employeur</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25%</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02419408"/>
                  </a:ext>
                </a:extLst>
              </a:tr>
            </a:tbl>
          </a:graphicData>
        </a:graphic>
      </p:graphicFrame>
      <p:graphicFrame>
        <p:nvGraphicFramePr>
          <p:cNvPr id="25" name="Tableau 24">
            <a:extLst>
              <a:ext uri="{FF2B5EF4-FFF2-40B4-BE49-F238E27FC236}">
                <a16:creationId xmlns:a16="http://schemas.microsoft.com/office/drawing/2014/main" id="{F71C2F94-DC14-4388-9B23-3649E54A5181}"/>
              </a:ext>
            </a:extLst>
          </p:cNvPr>
          <p:cNvGraphicFramePr>
            <a:graphicFrameLocks noGrp="1"/>
          </p:cNvGraphicFramePr>
          <p:nvPr/>
        </p:nvGraphicFramePr>
        <p:xfrm>
          <a:off x="422306" y="3351835"/>
          <a:ext cx="4798501" cy="1002570"/>
        </p:xfrm>
        <a:graphic>
          <a:graphicData uri="http://schemas.openxmlformats.org/drawingml/2006/table">
            <a:tbl>
              <a:tblPr firstRow="1" bandRow="1">
                <a:tableStyleId>{7DF18680-E054-41AD-8BC1-D1AEF772440D}</a:tableStyleId>
              </a:tblPr>
              <a:tblGrid>
                <a:gridCol w="4305607">
                  <a:extLst>
                    <a:ext uri="{9D8B030D-6E8A-4147-A177-3AD203B41FA5}">
                      <a16:colId xmlns:a16="http://schemas.microsoft.com/office/drawing/2014/main" val="492640133"/>
                    </a:ext>
                  </a:extLst>
                </a:gridCol>
                <a:gridCol w="492894">
                  <a:extLst>
                    <a:ext uri="{9D8B030D-6E8A-4147-A177-3AD203B41FA5}">
                      <a16:colId xmlns:a16="http://schemas.microsoft.com/office/drawing/2014/main" val="2863118617"/>
                    </a:ext>
                  </a:extLst>
                </a:gridCol>
              </a:tblGrid>
              <a:tr h="252000">
                <a:tc gridSpan="2">
                  <a:txBody>
                    <a:bodyPr/>
                    <a:lstStyle/>
                    <a:p>
                      <a:pPr algn="ctr"/>
                      <a:r>
                        <a:rPr lang="fr-CA" sz="900" b="0" i="0" u="none" dirty="0">
                          <a:solidFill>
                            <a:schemeClr val="bg1"/>
                          </a:solidFill>
                          <a:latin typeface="Arial" panose="020B0604020202020204" pitchFamily="34" charset="0"/>
                          <a:cs typeface="Arial" panose="020B0604020202020204" pitchFamily="34" charset="0"/>
                        </a:rPr>
                        <a:t>(n=645)</a:t>
                      </a: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hMerge="1">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Impact </a:t>
                      </a:r>
                      <a:r>
                        <a:rPr kumimoji="0" lang="fr-CA" sz="1200" b="1" i="0" u="sng" strike="noStrike" kern="1200" cap="none" spc="0" normalizeH="0" baseline="0" noProof="0" dirty="0">
                          <a:ln>
                            <a:noFill/>
                          </a:ln>
                          <a:solidFill>
                            <a:srgbClr val="595959"/>
                          </a:solidFill>
                          <a:effectLst/>
                          <a:uLnTx/>
                          <a:uFillTx/>
                          <a:latin typeface="Arial" panose="020B0604020202020204" pitchFamily="34" charset="0"/>
                          <a:ea typeface="+mn-ea"/>
                          <a:cs typeface="+mn-cs"/>
                        </a:rPr>
                        <a:t>très important </a:t>
                      </a: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de l’achat de médicament d’ordonnance sur le budget du ménage</a:t>
                      </a:r>
                    </a:p>
                  </a:txBody>
                  <a:tcPr marL="9525" marR="9525" marT="9525" marB="0" anchor="ctr">
                    <a:lnL w="28575" cap="flat" cmpd="sng" algn="ctr">
                      <a:solidFill>
                        <a:schemeClr val="bg1"/>
                      </a:solidFill>
                      <a:prstDash val="solid"/>
                      <a:round/>
                      <a:headEnd type="none" w="med" len="med"/>
                      <a:tailEnd type="none" w="med" len="med"/>
                    </a:lnL>
                    <a:lnR w="12700" cmpd="sng">
                      <a:noFill/>
                    </a:ln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10%</a:t>
                      </a:r>
                    </a:p>
                  </a:txBody>
                  <a:tcPr marL="9525" marR="9525" marT="9525" marB="0" anchor="ctr">
                    <a:lnL w="38100" cap="flat" cmpd="sng" algn="ctr">
                      <a:noFill/>
                      <a:prstDash val="solid"/>
                      <a:round/>
                      <a:headEnd type="none" w="med" len="med"/>
                      <a:tailEnd type="none" w="med" len="med"/>
                    </a:lnL>
                    <a:lnR w="12700" cmpd="sng">
                      <a:noFill/>
                    </a:lnR>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Impact </a:t>
                      </a:r>
                      <a:r>
                        <a:rPr kumimoji="0" lang="fr-CA" sz="1200" b="1" i="0" u="sng" strike="noStrike" kern="1200" cap="none" spc="0" normalizeH="0" baseline="0" noProof="0" dirty="0">
                          <a:ln>
                            <a:noFill/>
                          </a:ln>
                          <a:solidFill>
                            <a:srgbClr val="595959"/>
                          </a:solidFill>
                          <a:effectLst/>
                          <a:uLnTx/>
                          <a:uFillTx/>
                          <a:latin typeface="Arial" panose="020B0604020202020204" pitchFamily="34" charset="0"/>
                          <a:ea typeface="+mn-ea"/>
                          <a:cs typeface="+mn-cs"/>
                        </a:rPr>
                        <a:t>assez important </a:t>
                      </a: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de l’achat de médicament d’ordonnance sur le budget du ménage</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33%</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555036238"/>
                  </a:ext>
                </a:extLst>
              </a:tr>
            </a:tbl>
          </a:graphicData>
        </a:graphic>
      </p:graphicFrame>
      <p:graphicFrame>
        <p:nvGraphicFramePr>
          <p:cNvPr id="26" name="Tableau 25">
            <a:extLst>
              <a:ext uri="{FF2B5EF4-FFF2-40B4-BE49-F238E27FC236}">
                <a16:creationId xmlns:a16="http://schemas.microsoft.com/office/drawing/2014/main" id="{0D6FBB83-26E4-4028-AEE8-6956FF2CDC7B}"/>
              </a:ext>
            </a:extLst>
          </p:cNvPr>
          <p:cNvGraphicFramePr>
            <a:graphicFrameLocks noGrp="1"/>
          </p:cNvGraphicFramePr>
          <p:nvPr/>
        </p:nvGraphicFramePr>
        <p:xfrm>
          <a:off x="6649059" y="3371099"/>
          <a:ext cx="4798503" cy="1002570"/>
        </p:xfrm>
        <a:graphic>
          <a:graphicData uri="http://schemas.openxmlformats.org/drawingml/2006/table">
            <a:tbl>
              <a:tblPr firstRow="1" bandRow="1">
                <a:tableStyleId>{7DF18680-E054-41AD-8BC1-D1AEF772440D}</a:tableStyleId>
              </a:tblPr>
              <a:tblGrid>
                <a:gridCol w="4305608">
                  <a:extLst>
                    <a:ext uri="{9D8B030D-6E8A-4147-A177-3AD203B41FA5}">
                      <a16:colId xmlns:a16="http://schemas.microsoft.com/office/drawing/2014/main" val="492640133"/>
                    </a:ext>
                  </a:extLst>
                </a:gridCol>
                <a:gridCol w="492895">
                  <a:extLst>
                    <a:ext uri="{9D8B030D-6E8A-4147-A177-3AD203B41FA5}">
                      <a16:colId xmlns:a16="http://schemas.microsoft.com/office/drawing/2014/main" val="2863118617"/>
                    </a:ext>
                  </a:extLst>
                </a:gridCol>
              </a:tblGrid>
              <a:tr h="252000">
                <a:tc gridSpan="2">
                  <a:txBody>
                    <a:bodyPr/>
                    <a:lstStyle/>
                    <a:p>
                      <a:pPr algn="ctr"/>
                      <a:r>
                        <a:rPr lang="fr-CA" sz="900" b="0" i="0" u="none" dirty="0">
                          <a:solidFill>
                            <a:schemeClr val="bg1"/>
                          </a:solidFill>
                          <a:latin typeface="Arial" panose="020B0604020202020204" pitchFamily="34" charset="0"/>
                          <a:cs typeface="Arial" panose="020B0604020202020204" pitchFamily="34" charset="0"/>
                        </a:rPr>
                        <a:t>(n=160)</a:t>
                      </a:r>
                    </a:p>
                  </a:txBody>
                  <a:tcPr anchor="ctr">
                    <a:lnL w="28575" cap="flat" cmpd="sng" algn="ctr">
                      <a:solidFill>
                        <a:schemeClr val="bg1"/>
                      </a:solidFill>
                      <a:prstDash val="solid"/>
                      <a:round/>
                      <a:headEnd type="none" w="med" len="med"/>
                      <a:tailEnd type="none" w="med" len="med"/>
                    </a:lnL>
                    <a:lnR w="12700" cmpd="sng">
                      <a:noFill/>
                    </a:lnR>
                    <a:solidFill>
                      <a:schemeClr val="tx2">
                        <a:lumMod val="75000"/>
                      </a:schemeClr>
                    </a:solidFill>
                  </a:tcPr>
                </a:tc>
                <a:tc hMerge="1">
                  <a:txBody>
                    <a:bodyPr/>
                    <a:lstStyle/>
                    <a:p>
                      <a:pPr algn="ctr"/>
                      <a:endParaRPr lang="fr-CA" sz="900" b="0" i="0" u="none" dirty="0">
                        <a:solidFill>
                          <a:schemeClr val="bg1"/>
                        </a:solidFill>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12700" cmpd="sng">
                      <a:noFill/>
                    </a:lnR>
                    <a:solidFill>
                      <a:schemeClr val="tx2">
                        <a:lumMod val="75000"/>
                      </a:schemeClr>
                    </a:solidFill>
                  </a:tcPr>
                </a:tc>
                <a:extLst>
                  <a:ext uri="{0D108BD9-81ED-4DB2-BD59-A6C34878D82A}">
                    <a16:rowId xmlns:a16="http://schemas.microsoft.com/office/drawing/2014/main" val="2218202110"/>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Impact </a:t>
                      </a:r>
                      <a:r>
                        <a:rPr kumimoji="0" lang="fr-CA" sz="1200" b="1" i="0" u="sng" strike="noStrike" kern="1200" cap="none" spc="0" normalizeH="0" baseline="0" noProof="0" dirty="0">
                          <a:ln>
                            <a:noFill/>
                          </a:ln>
                          <a:solidFill>
                            <a:srgbClr val="595959"/>
                          </a:solidFill>
                          <a:effectLst/>
                          <a:uLnTx/>
                          <a:uFillTx/>
                          <a:latin typeface="Arial" panose="020B0604020202020204" pitchFamily="34" charset="0"/>
                          <a:ea typeface="+mn-ea"/>
                          <a:cs typeface="+mn-cs"/>
                        </a:rPr>
                        <a:t>très important </a:t>
                      </a: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de l’achat de médicament d’ordonnance sur le budget du ménage</a:t>
                      </a:r>
                    </a:p>
                  </a:txBody>
                  <a:tcPr marL="9525" marR="9525" marT="9525" marB="0" anchor="ctr">
                    <a:lnL w="28575" cap="flat" cmpd="sng" algn="ctr">
                      <a:solidFill>
                        <a:schemeClr val="bg1"/>
                      </a:solidFill>
                      <a:prstDash val="solid"/>
                      <a:round/>
                      <a:headEnd type="none" w="med" len="med"/>
                      <a:tailEnd type="none" w="med" len="med"/>
                    </a:lnL>
                    <a:lnR w="12700" cmpd="sng">
                      <a:noFill/>
                    </a:ln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23%</a:t>
                      </a:r>
                    </a:p>
                  </a:txBody>
                  <a:tcPr marL="9525" marR="9525" marT="9525" marB="0" anchor="ctr">
                    <a:lnL w="38100" cap="flat" cmpd="sng" algn="ctr">
                      <a:noFill/>
                      <a:prstDash val="solid"/>
                      <a:round/>
                      <a:headEnd type="none" w="med" len="med"/>
                      <a:tailEnd type="none" w="med" len="med"/>
                    </a:lnL>
                    <a:lnR w="12700" cmpd="sng">
                      <a:noFill/>
                    </a:lnR>
                    <a:solidFill>
                      <a:schemeClr val="bg1">
                        <a:lumMod val="95000"/>
                      </a:schemeClr>
                    </a:solidFill>
                  </a:tcPr>
                </a:tc>
                <a:extLst>
                  <a:ext uri="{0D108BD9-81ED-4DB2-BD59-A6C34878D82A}">
                    <a16:rowId xmlns:a16="http://schemas.microsoft.com/office/drawing/2014/main" val="2902419408"/>
                  </a:ext>
                </a:extLst>
              </a:tr>
              <a:tr h="25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Impact </a:t>
                      </a:r>
                      <a:r>
                        <a:rPr kumimoji="0" lang="fr-CA" sz="1200" b="1" i="0" u="sng" strike="noStrike" kern="1200" cap="none" spc="0" normalizeH="0" baseline="0" noProof="0" dirty="0">
                          <a:ln>
                            <a:noFill/>
                          </a:ln>
                          <a:solidFill>
                            <a:srgbClr val="595959"/>
                          </a:solidFill>
                          <a:effectLst/>
                          <a:uLnTx/>
                          <a:uFillTx/>
                          <a:latin typeface="Arial" panose="020B0604020202020204" pitchFamily="34" charset="0"/>
                          <a:ea typeface="+mn-ea"/>
                          <a:cs typeface="+mn-cs"/>
                        </a:rPr>
                        <a:t>assez important </a:t>
                      </a: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de l’achat de médicament d’ordonnance sur le budget du ménage</a:t>
                      </a:r>
                    </a:p>
                  </a:txBody>
                  <a:tcPr marL="9525" marR="9525" marT="9525" marB="0" anchor="ctr">
                    <a:lnL w="28575" cap="flat" cmpd="sng" algn="ctr">
                      <a:solidFill>
                        <a:schemeClr val="bg1"/>
                      </a:solid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33%</a:t>
                      </a:r>
                    </a:p>
                  </a:txBody>
                  <a:tcPr marL="9525" marR="9525" marT="9525" marB="0" anchor="ctr">
                    <a:lnL w="38100" cap="flat" cmpd="sng" algn="ctr">
                      <a:noFill/>
                      <a:prstDash val="solid"/>
                      <a:round/>
                      <a:headEnd type="none" w="med" len="med"/>
                      <a:tailEnd type="none" w="med" len="med"/>
                    </a:lnL>
                    <a:lnR w="12700" cmpd="sng">
                      <a:noFill/>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555036238"/>
                  </a:ext>
                </a:extLst>
              </a:tr>
            </a:tbl>
          </a:graphicData>
        </a:graphic>
      </p:graphicFrame>
      <p:cxnSp>
        <p:nvCxnSpPr>
          <p:cNvPr id="33" name="Connecteur droit avec flèche 32">
            <a:extLst>
              <a:ext uri="{FF2B5EF4-FFF2-40B4-BE49-F238E27FC236}">
                <a16:creationId xmlns:a16="http://schemas.microsoft.com/office/drawing/2014/main" id="{294B3DF6-D178-4FD5-9DC9-4E57B5D6DF91}"/>
              </a:ext>
            </a:extLst>
          </p:cNvPr>
          <p:cNvCxnSpPr>
            <a:cxnSpLocks/>
          </p:cNvCxnSpPr>
          <p:nvPr/>
        </p:nvCxnSpPr>
        <p:spPr>
          <a:xfrm>
            <a:off x="8997436" y="1901267"/>
            <a:ext cx="0" cy="1138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itre 1">
            <a:extLst>
              <a:ext uri="{FF2B5EF4-FFF2-40B4-BE49-F238E27FC236}">
                <a16:creationId xmlns:a16="http://schemas.microsoft.com/office/drawing/2014/main" id="{A0310072-D970-43A9-99A7-1B2195AC47CE}"/>
              </a:ext>
            </a:extLst>
          </p:cNvPr>
          <p:cNvSpPr txBox="1">
            <a:spLocks/>
          </p:cNvSpPr>
          <p:nvPr>
            <p:custDataLst>
              <p:tags r:id="rId3"/>
            </p:custDataLst>
          </p:nvPr>
        </p:nvSpPr>
        <p:spPr>
          <a:xfrm>
            <a:off x="513806" y="133891"/>
            <a:ext cx="11086010"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SYNTHÈSE DES CERTAINS RÉSULTATS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a:t>
            </a:r>
            <a:r>
              <a:rPr lang="fr-CA" sz="1200" b="0" dirty="0">
                <a:solidFill>
                  <a:schemeClr val="bg1"/>
                </a:solidFill>
              </a:rPr>
              <a:t>répondants qui se sont fait prescrire des médicaments</a:t>
            </a: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 n=</a:t>
            </a:r>
            <a:r>
              <a:rPr lang="fr-CA" sz="1200" b="0" dirty="0">
                <a:solidFill>
                  <a:schemeClr val="bg1"/>
                </a:solidFill>
              </a:rPr>
              <a:t>1123</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
        <p:nvSpPr>
          <p:cNvPr id="23" name="Rectangle 22">
            <a:extLst>
              <a:ext uri="{FF2B5EF4-FFF2-40B4-BE49-F238E27FC236}">
                <a16:creationId xmlns:a16="http://schemas.microsoft.com/office/drawing/2014/main" id="{35F32A07-FC65-429E-A3A3-8E1EF03142AC}"/>
              </a:ext>
            </a:extLst>
          </p:cNvPr>
          <p:cNvSpPr/>
          <p:nvPr/>
        </p:nvSpPr>
        <p:spPr>
          <a:xfrm>
            <a:off x="560229" y="1017934"/>
            <a:ext cx="5297998" cy="756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54% des répondants possèdent une assurance collective qui prend en charge en partie ou en totalité les coûts des médicaments (n=645)</a:t>
            </a:r>
          </a:p>
        </p:txBody>
      </p:sp>
      <p:sp>
        <p:nvSpPr>
          <p:cNvPr id="27" name="Rectangle 26">
            <a:extLst>
              <a:ext uri="{FF2B5EF4-FFF2-40B4-BE49-F238E27FC236}">
                <a16:creationId xmlns:a16="http://schemas.microsoft.com/office/drawing/2014/main" id="{7B63145D-626B-4534-AF42-361F1BCDAE25}"/>
              </a:ext>
            </a:extLst>
          </p:cNvPr>
          <p:cNvSpPr/>
          <p:nvPr/>
        </p:nvSpPr>
        <p:spPr>
          <a:xfrm>
            <a:off x="6258665" y="985065"/>
            <a:ext cx="5297998" cy="7560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15% des répondants </a:t>
            </a:r>
            <a:r>
              <a:rPr kumimoji="0" lang="fr-CA" sz="1600" b="1" i="0"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doivent payer la totalité des coûts des médicaments </a:t>
            </a:r>
            <a:r>
              <a:rPr kumimoji="0" lang="fr-CA" sz="16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(n=160)</a:t>
            </a:r>
          </a:p>
        </p:txBody>
      </p:sp>
      <p:cxnSp>
        <p:nvCxnSpPr>
          <p:cNvPr id="17" name="Connecteur droit avec flèche 16">
            <a:extLst>
              <a:ext uri="{FF2B5EF4-FFF2-40B4-BE49-F238E27FC236}">
                <a16:creationId xmlns:a16="http://schemas.microsoft.com/office/drawing/2014/main" id="{2AFCAD3E-852E-4895-A285-07C94F6357E0}"/>
              </a:ext>
            </a:extLst>
          </p:cNvPr>
          <p:cNvCxnSpPr>
            <a:cxnSpLocks/>
          </p:cNvCxnSpPr>
          <p:nvPr/>
        </p:nvCxnSpPr>
        <p:spPr>
          <a:xfrm>
            <a:off x="2797131" y="3039291"/>
            <a:ext cx="0" cy="251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992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7141171" cy="2594674"/>
          </a:xfrm>
        </p:spPr>
        <p:txBody>
          <a:bodyPr/>
          <a:lstStyle/>
          <a:p>
            <a:r>
              <a:rPr lang="fr-CA" dirty="0"/>
              <a:t>Système d’assurance médicament : actuel et à venir</a:t>
            </a:r>
          </a:p>
        </p:txBody>
      </p:sp>
    </p:spTree>
    <p:extLst>
      <p:ext uri="{BB962C8B-B14F-4D97-AF65-F5344CB8AC3E}">
        <p14:creationId xmlns:p14="http://schemas.microsoft.com/office/powerpoint/2010/main" val="191838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Q12. </a:t>
            </a:r>
            <a:r>
              <a:rPr lang="fr-CA" dirty="0"/>
              <a:t>Si vous aviez à décrire le système actuel d’assurance médicaments au Québec, laquelle de ces descriptions vous semble la plus conforme : nous avons au Québec…</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4001644483"/>
              </p:ext>
            </p:extLst>
          </p:nvPr>
        </p:nvGraphicFramePr>
        <p:xfrm>
          <a:off x="92279" y="1520593"/>
          <a:ext cx="10542411" cy="4296733"/>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9F6AA379-3E6A-41E0-A48B-4429CD05AE5F}"/>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Description la plus conforme du système actuel d’assurance </a:t>
            </a:r>
            <a:r>
              <a:rPr kumimoji="0" lang="fr-CA" sz="1800" b="1" i="0" u="none" strike="noStrike" kern="1200" cap="none" spc="0" normalizeH="0" baseline="0" dirty="0">
                <a:ln>
                  <a:noFill/>
                </a:ln>
                <a:solidFill>
                  <a:schemeClr val="bg1"/>
                </a:solidFill>
                <a:effectLst/>
                <a:uLnTx/>
                <a:uFillTx/>
                <a:latin typeface="Arial" pitchFamily="34" charset="0"/>
                <a:ea typeface="+mj-ea"/>
                <a:cs typeface="Arial" pitchFamily="34" charset="0"/>
              </a:rPr>
              <a:t>médica</a:t>
            </a:r>
            <a:r>
              <a:rPr lang="fr-CA" sz="1800" dirty="0">
                <a:solidFill>
                  <a:schemeClr val="bg1"/>
                </a:solidFill>
              </a:rPr>
              <a:t>ments au Québec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endParaRPr lang="fr-CA" sz="1200" dirty="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ensemble des répondants, n=</a:t>
            </a:r>
            <a:r>
              <a:rPr lang="fr-CA" sz="1200" b="0" dirty="0">
                <a:solidFill>
                  <a:schemeClr val="bg1"/>
                </a:solidFill>
              </a:rPr>
              <a:t>1500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252148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8939973" cy="2594674"/>
          </a:xfrm>
        </p:spPr>
        <p:txBody>
          <a:bodyPr/>
          <a:lstStyle/>
          <a:p>
            <a:r>
              <a:rPr lang="fr-CA"/>
              <a:t>Résultats détaillés</a:t>
            </a:r>
            <a:endParaRPr lang="fr-CA" dirty="0"/>
          </a:p>
        </p:txBody>
      </p:sp>
    </p:spTree>
    <p:extLst>
      <p:ext uri="{BB962C8B-B14F-4D97-AF65-F5344CB8AC3E}">
        <p14:creationId xmlns:p14="http://schemas.microsoft.com/office/powerpoint/2010/main" val="153271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3905251266"/>
              </p:ext>
            </p:extLst>
          </p:nvPr>
        </p:nvGraphicFramePr>
        <p:xfrm>
          <a:off x="560905" y="980250"/>
          <a:ext cx="11068601" cy="2512789"/>
        </p:xfrm>
        <a:graphic>
          <a:graphicData uri="http://schemas.openxmlformats.org/drawingml/2006/table">
            <a:tbl>
              <a:tblPr firstRow="1" bandRow="1">
                <a:tableStyleId>{2D5ABB26-0587-4C30-8999-92F81FD0307C}</a:tableStyleId>
              </a:tblPr>
              <a:tblGrid>
                <a:gridCol w="2744357">
                  <a:extLst>
                    <a:ext uri="{9D8B030D-6E8A-4147-A177-3AD203B41FA5}">
                      <a16:colId xmlns:a16="http://schemas.microsoft.com/office/drawing/2014/main" val="2274156090"/>
                    </a:ext>
                  </a:extLst>
                </a:gridCol>
                <a:gridCol w="562340">
                  <a:extLst>
                    <a:ext uri="{9D8B030D-6E8A-4147-A177-3AD203B41FA5}">
                      <a16:colId xmlns:a16="http://schemas.microsoft.com/office/drawing/2014/main" val="948555066"/>
                    </a:ext>
                  </a:extLst>
                </a:gridCol>
                <a:gridCol w="485119">
                  <a:extLst>
                    <a:ext uri="{9D8B030D-6E8A-4147-A177-3AD203B41FA5}">
                      <a16:colId xmlns:a16="http://schemas.microsoft.com/office/drawing/2014/main" val="970333322"/>
                    </a:ext>
                  </a:extLst>
                </a:gridCol>
                <a:gridCol w="485119">
                  <a:extLst>
                    <a:ext uri="{9D8B030D-6E8A-4147-A177-3AD203B41FA5}">
                      <a16:colId xmlns:a16="http://schemas.microsoft.com/office/drawing/2014/main" val="3027613543"/>
                    </a:ext>
                  </a:extLst>
                </a:gridCol>
                <a:gridCol w="485119">
                  <a:extLst>
                    <a:ext uri="{9D8B030D-6E8A-4147-A177-3AD203B41FA5}">
                      <a16:colId xmlns:a16="http://schemas.microsoft.com/office/drawing/2014/main" val="3830041666"/>
                    </a:ext>
                  </a:extLst>
                </a:gridCol>
                <a:gridCol w="485119">
                  <a:extLst>
                    <a:ext uri="{9D8B030D-6E8A-4147-A177-3AD203B41FA5}">
                      <a16:colId xmlns:a16="http://schemas.microsoft.com/office/drawing/2014/main" val="164771107"/>
                    </a:ext>
                  </a:extLst>
                </a:gridCol>
                <a:gridCol w="485119">
                  <a:extLst>
                    <a:ext uri="{9D8B030D-6E8A-4147-A177-3AD203B41FA5}">
                      <a16:colId xmlns:a16="http://schemas.microsoft.com/office/drawing/2014/main" val="1556584524"/>
                    </a:ext>
                  </a:extLst>
                </a:gridCol>
                <a:gridCol w="485119">
                  <a:extLst>
                    <a:ext uri="{9D8B030D-6E8A-4147-A177-3AD203B41FA5}">
                      <a16:colId xmlns:a16="http://schemas.microsoft.com/office/drawing/2014/main" val="3979265519"/>
                    </a:ext>
                  </a:extLst>
                </a:gridCol>
                <a:gridCol w="485119">
                  <a:extLst>
                    <a:ext uri="{9D8B030D-6E8A-4147-A177-3AD203B41FA5}">
                      <a16:colId xmlns:a16="http://schemas.microsoft.com/office/drawing/2014/main" val="4282114595"/>
                    </a:ext>
                  </a:extLst>
                </a:gridCol>
                <a:gridCol w="485119">
                  <a:extLst>
                    <a:ext uri="{9D8B030D-6E8A-4147-A177-3AD203B41FA5}">
                      <a16:colId xmlns:a16="http://schemas.microsoft.com/office/drawing/2014/main" val="264954222"/>
                    </a:ext>
                  </a:extLst>
                </a:gridCol>
                <a:gridCol w="485119">
                  <a:extLst>
                    <a:ext uri="{9D8B030D-6E8A-4147-A177-3AD203B41FA5}">
                      <a16:colId xmlns:a16="http://schemas.microsoft.com/office/drawing/2014/main" val="20000"/>
                    </a:ext>
                  </a:extLst>
                </a:gridCol>
                <a:gridCol w="485119">
                  <a:extLst>
                    <a:ext uri="{9D8B030D-6E8A-4147-A177-3AD203B41FA5}">
                      <a16:colId xmlns:a16="http://schemas.microsoft.com/office/drawing/2014/main" val="20001"/>
                    </a:ext>
                  </a:extLst>
                </a:gridCol>
                <a:gridCol w="485119">
                  <a:extLst>
                    <a:ext uri="{9D8B030D-6E8A-4147-A177-3AD203B41FA5}">
                      <a16:colId xmlns:a16="http://schemas.microsoft.com/office/drawing/2014/main" val="20002"/>
                    </a:ext>
                  </a:extLst>
                </a:gridCol>
                <a:gridCol w="485119">
                  <a:extLst>
                    <a:ext uri="{9D8B030D-6E8A-4147-A177-3AD203B41FA5}">
                      <a16:colId xmlns:a16="http://schemas.microsoft.com/office/drawing/2014/main" val="3133738057"/>
                    </a:ext>
                  </a:extLst>
                </a:gridCol>
                <a:gridCol w="485119">
                  <a:extLst>
                    <a:ext uri="{9D8B030D-6E8A-4147-A177-3AD203B41FA5}">
                      <a16:colId xmlns:a16="http://schemas.microsoft.com/office/drawing/2014/main" val="1220667466"/>
                    </a:ext>
                  </a:extLst>
                </a:gridCol>
                <a:gridCol w="485119">
                  <a:extLst>
                    <a:ext uri="{9D8B030D-6E8A-4147-A177-3AD203B41FA5}">
                      <a16:colId xmlns:a16="http://schemas.microsoft.com/office/drawing/2014/main" val="3098017832"/>
                    </a:ext>
                  </a:extLst>
                </a:gridCol>
                <a:gridCol w="485119">
                  <a:extLst>
                    <a:ext uri="{9D8B030D-6E8A-4147-A177-3AD203B41FA5}">
                      <a16:colId xmlns:a16="http://schemas.microsoft.com/office/drawing/2014/main" val="93798232"/>
                    </a:ext>
                  </a:extLst>
                </a:gridCol>
                <a:gridCol w="485119">
                  <a:extLst>
                    <a:ext uri="{9D8B030D-6E8A-4147-A177-3AD203B41FA5}">
                      <a16:colId xmlns:a16="http://schemas.microsoft.com/office/drawing/2014/main" val="3444514531"/>
                    </a:ext>
                  </a:extLst>
                </a:gridCol>
              </a:tblGrid>
              <a:tr h="252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10772">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7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0833">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Des régimes d’assurances privés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dirty="0">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45083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Un régime public qui cohabite avec des régimes d’assurances privés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51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57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45083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Un régime d’assurance pleinement public et universel</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28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45083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23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Description la plus conforme du système actuel d’assurance </a:t>
            </a:r>
            <a:r>
              <a:rPr kumimoji="0" lang="fr-CA" sz="1800" b="1" i="0" u="none" strike="noStrike" kern="1200" cap="none" spc="0" normalizeH="0" baseline="0" dirty="0">
                <a:ln>
                  <a:noFill/>
                </a:ln>
                <a:solidFill>
                  <a:schemeClr val="bg1"/>
                </a:solidFill>
                <a:effectLst/>
                <a:uLnTx/>
                <a:uFillTx/>
                <a:latin typeface="Arial" pitchFamily="34" charset="0"/>
                <a:ea typeface="+mj-ea"/>
                <a:cs typeface="Arial" pitchFamily="34" charset="0"/>
              </a:rPr>
              <a:t>médica</a:t>
            </a:r>
            <a:r>
              <a:rPr lang="fr-CA" sz="1800" dirty="0">
                <a:solidFill>
                  <a:schemeClr val="bg1"/>
                </a:solidFill>
              </a:rPr>
              <a:t>ments au Québec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r>
              <a:rPr lang="fr-CA" sz="1200" dirty="0">
                <a:solidFill>
                  <a:schemeClr val="bg1"/>
                </a:solidFill>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ensemble des répondants, n=</a:t>
            </a:r>
            <a:r>
              <a:rPr lang="fr-CA" sz="1200" b="0" dirty="0">
                <a:solidFill>
                  <a:schemeClr val="bg1"/>
                </a:solidFill>
              </a:rPr>
              <a:t>1500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831722414"/>
              </p:ext>
            </p:extLst>
          </p:nvPr>
        </p:nvGraphicFramePr>
        <p:xfrm>
          <a:off x="531214" y="3705867"/>
          <a:ext cx="11068603" cy="2545943"/>
        </p:xfrm>
        <a:graphic>
          <a:graphicData uri="http://schemas.openxmlformats.org/drawingml/2006/table">
            <a:tbl>
              <a:tblPr firstRow="1" bandRow="1">
                <a:tableStyleId>{2D5ABB26-0587-4C30-8999-92F81FD0307C}</a:tableStyleId>
              </a:tblPr>
              <a:tblGrid>
                <a:gridCol w="2782437">
                  <a:extLst>
                    <a:ext uri="{9D8B030D-6E8A-4147-A177-3AD203B41FA5}">
                      <a16:colId xmlns:a16="http://schemas.microsoft.com/office/drawing/2014/main" val="2274156090"/>
                    </a:ext>
                  </a:extLst>
                </a:gridCol>
                <a:gridCol w="553674">
                  <a:extLst>
                    <a:ext uri="{9D8B030D-6E8A-4147-A177-3AD203B41FA5}">
                      <a16:colId xmlns:a16="http://schemas.microsoft.com/office/drawing/2014/main" val="948555066"/>
                    </a:ext>
                  </a:extLst>
                </a:gridCol>
                <a:gridCol w="561988">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252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89462">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080">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4449">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Des régimes d’assurances privés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00B0F0"/>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444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Un régime public qui cohabite avec des régimes d’assurances privés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67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57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46444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Un régime d’assurance pleinement public et universel</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E31836"/>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46444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6E4D9B07-E35C-4D7B-857A-4EC300DF0F35}"/>
              </a:ext>
            </a:extLst>
          </p:cNvPr>
          <p:cNvSpPr txBox="1"/>
          <p:nvPr>
            <p:custDataLst>
              <p:tags r:id="rId6"/>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Q12. </a:t>
            </a:r>
            <a:r>
              <a:rPr lang="fr-CA" dirty="0"/>
              <a:t>Si vous aviez à décrire le système actuel d’assurance médicaments au Québec, laquelle de ces descriptions vous semble la plus conforme : nous avons au Québec…</a:t>
            </a:r>
          </a:p>
        </p:txBody>
      </p:sp>
    </p:spTree>
    <p:extLst>
      <p:ext uri="{BB962C8B-B14F-4D97-AF65-F5344CB8AC3E}">
        <p14:creationId xmlns:p14="http://schemas.microsoft.com/office/powerpoint/2010/main" val="75097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Q13. </a:t>
            </a:r>
            <a:r>
              <a:rPr lang="fr-CA" dirty="0"/>
              <a:t>Avez-vous l’impression que le système actuel d’assurances médicaments au Québec est équitable pour tous, c’est-à-dire que tous les Québécois ont un accès égal aux médicaments d’ordonnance? Diriez-vous que le système actuel d’assurances médicaments au Québec est…</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334539409"/>
              </p:ext>
            </p:extLst>
          </p:nvPr>
        </p:nvGraphicFramePr>
        <p:xfrm>
          <a:off x="1772579" y="992776"/>
          <a:ext cx="10149456" cy="5190309"/>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CE4B3CCB-B752-437C-83E1-F79DAB64A386}"/>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Perception de l’équité du système actuel d’assurance médicaments au Québec</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(1/2)</a:t>
            </a: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8515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4286440211"/>
              </p:ext>
            </p:extLst>
          </p:nvPr>
        </p:nvGraphicFramePr>
        <p:xfrm>
          <a:off x="560905" y="980250"/>
          <a:ext cx="11038916" cy="2455589"/>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4954">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E31836"/>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Perception de l’équité du système actuel d’assurance médicaments au Québec</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(2/2)</a:t>
            </a: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1370037758"/>
              </p:ext>
            </p:extLst>
          </p:nvPr>
        </p:nvGraphicFramePr>
        <p:xfrm>
          <a:off x="560901" y="3705867"/>
          <a:ext cx="11038912" cy="2545376"/>
        </p:xfrm>
        <a:graphic>
          <a:graphicData uri="http://schemas.openxmlformats.org/drawingml/2006/table">
            <a:tbl>
              <a:tblPr firstRow="1" bandRow="1">
                <a:tableStyleId>{2D5ABB26-0587-4C30-8999-92F81FD0307C}</a:tableStyleId>
              </a:tblPr>
              <a:tblGrid>
                <a:gridCol w="2483980">
                  <a:extLst>
                    <a:ext uri="{9D8B030D-6E8A-4147-A177-3AD203B41FA5}">
                      <a16:colId xmlns:a16="http://schemas.microsoft.com/office/drawing/2014/main" val="2274156090"/>
                    </a:ext>
                  </a:extLst>
                </a:gridCol>
                <a:gridCol w="807725">
                  <a:extLst>
                    <a:ext uri="{9D8B030D-6E8A-4147-A177-3AD203B41FA5}">
                      <a16:colId xmlns:a16="http://schemas.microsoft.com/office/drawing/2014/main" val="948555066"/>
                    </a:ext>
                  </a:extLst>
                </a:gridCol>
                <a:gridCol w="595939">
                  <a:extLst>
                    <a:ext uri="{9D8B030D-6E8A-4147-A177-3AD203B41FA5}">
                      <a16:colId xmlns:a16="http://schemas.microsoft.com/office/drawing/2014/main" val="970333322"/>
                    </a:ext>
                  </a:extLst>
                </a:gridCol>
                <a:gridCol w="595939">
                  <a:extLst>
                    <a:ext uri="{9D8B030D-6E8A-4147-A177-3AD203B41FA5}">
                      <a16:colId xmlns:a16="http://schemas.microsoft.com/office/drawing/2014/main" val="3027613543"/>
                    </a:ext>
                  </a:extLst>
                </a:gridCol>
                <a:gridCol w="595939">
                  <a:extLst>
                    <a:ext uri="{9D8B030D-6E8A-4147-A177-3AD203B41FA5}">
                      <a16:colId xmlns:a16="http://schemas.microsoft.com/office/drawing/2014/main" val="164771107"/>
                    </a:ext>
                  </a:extLst>
                </a:gridCol>
                <a:gridCol w="595939">
                  <a:extLst>
                    <a:ext uri="{9D8B030D-6E8A-4147-A177-3AD203B41FA5}">
                      <a16:colId xmlns:a16="http://schemas.microsoft.com/office/drawing/2014/main" val="1556584524"/>
                    </a:ext>
                  </a:extLst>
                </a:gridCol>
                <a:gridCol w="595939">
                  <a:extLst>
                    <a:ext uri="{9D8B030D-6E8A-4147-A177-3AD203B41FA5}">
                      <a16:colId xmlns:a16="http://schemas.microsoft.com/office/drawing/2014/main" val="3979265519"/>
                    </a:ext>
                  </a:extLst>
                </a:gridCol>
                <a:gridCol w="595939">
                  <a:extLst>
                    <a:ext uri="{9D8B030D-6E8A-4147-A177-3AD203B41FA5}">
                      <a16:colId xmlns:a16="http://schemas.microsoft.com/office/drawing/2014/main" val="4282114595"/>
                    </a:ext>
                  </a:extLst>
                </a:gridCol>
                <a:gridCol w="595939">
                  <a:extLst>
                    <a:ext uri="{9D8B030D-6E8A-4147-A177-3AD203B41FA5}">
                      <a16:colId xmlns:a16="http://schemas.microsoft.com/office/drawing/2014/main" val="329194232"/>
                    </a:ext>
                  </a:extLst>
                </a:gridCol>
                <a:gridCol w="595939">
                  <a:extLst>
                    <a:ext uri="{9D8B030D-6E8A-4147-A177-3AD203B41FA5}">
                      <a16:colId xmlns:a16="http://schemas.microsoft.com/office/drawing/2014/main" val="1637850113"/>
                    </a:ext>
                  </a:extLst>
                </a:gridCol>
                <a:gridCol w="595939">
                  <a:extLst>
                    <a:ext uri="{9D8B030D-6E8A-4147-A177-3AD203B41FA5}">
                      <a16:colId xmlns:a16="http://schemas.microsoft.com/office/drawing/2014/main" val="264954222"/>
                    </a:ext>
                  </a:extLst>
                </a:gridCol>
                <a:gridCol w="595939">
                  <a:extLst>
                    <a:ext uri="{9D8B030D-6E8A-4147-A177-3AD203B41FA5}">
                      <a16:colId xmlns:a16="http://schemas.microsoft.com/office/drawing/2014/main" val="20000"/>
                    </a:ext>
                  </a:extLst>
                </a:gridCol>
                <a:gridCol w="595939">
                  <a:extLst>
                    <a:ext uri="{9D8B030D-6E8A-4147-A177-3AD203B41FA5}">
                      <a16:colId xmlns:a16="http://schemas.microsoft.com/office/drawing/2014/main" val="20001"/>
                    </a:ext>
                  </a:extLst>
                </a:gridCol>
                <a:gridCol w="595939">
                  <a:extLst>
                    <a:ext uri="{9D8B030D-6E8A-4147-A177-3AD203B41FA5}">
                      <a16:colId xmlns:a16="http://schemas.microsoft.com/office/drawing/2014/main" val="20002"/>
                    </a:ext>
                  </a:extLst>
                </a:gridCol>
                <a:gridCol w="595939">
                  <a:extLst>
                    <a:ext uri="{9D8B030D-6E8A-4147-A177-3AD203B41FA5}">
                      <a16:colId xmlns:a16="http://schemas.microsoft.com/office/drawing/2014/main" val="218143272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29591">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18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équitable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E31836"/>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B04B1CE1-DBD7-407A-8D29-9BACF05AC31E}"/>
              </a:ext>
            </a:extLst>
          </p:cNvPr>
          <p:cNvSpPr txBox="1"/>
          <p:nvPr>
            <p:custDataLst>
              <p:tags r:id="rId6"/>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Q13. </a:t>
            </a:r>
            <a:r>
              <a:rPr lang="fr-CA" dirty="0"/>
              <a:t>Avez-vous l’impression que le système actuel d’assurances médicaments au Québec est équitable pour tous, c’est-à-dire que tous les Québécois ont un accès égal aux médicaments d’ordonnance? Diriez-vous que le système actuel d’assurances médicaments au Québec est…</a:t>
            </a:r>
          </a:p>
        </p:txBody>
      </p:sp>
    </p:spTree>
    <p:extLst>
      <p:ext uri="{BB962C8B-B14F-4D97-AF65-F5344CB8AC3E}">
        <p14:creationId xmlns:p14="http://schemas.microsoft.com/office/powerpoint/2010/main" val="244250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Q14. </a:t>
            </a:r>
            <a:r>
              <a:rPr lang="fr-CA" dirty="0"/>
              <a:t>Seriez-vous favorable ou non à la mise sur pied d’un régime public et universel d’assurance médicaments (pour l’achat des médicaments d’ordonnance) au Québec comme le régime d’assurance maladie que nous avons actuellement?</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2767896724"/>
              </p:ext>
            </p:extLst>
          </p:nvPr>
        </p:nvGraphicFramePr>
        <p:xfrm>
          <a:off x="1057404" y="1053737"/>
          <a:ext cx="10542411" cy="5281628"/>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C503CE00-96F4-463E-B0A2-25AFF6CF4367}"/>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Favorabilité à la mise sur pied d’un régime public et universel d’assurance médicaments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184740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231160537"/>
              </p:ext>
            </p:extLst>
          </p:nvPr>
        </p:nvGraphicFramePr>
        <p:xfrm>
          <a:off x="560905" y="980250"/>
          <a:ext cx="11038916" cy="2505672"/>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75037">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a:solidFill>
                            <a:schemeClr val="bg1"/>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48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E31836"/>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Favorabilité à la mise sur pied d’un régime public et universel d’assurance médicaments</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(2/2)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1633133058"/>
              </p:ext>
            </p:extLst>
          </p:nvPr>
        </p:nvGraphicFramePr>
        <p:xfrm>
          <a:off x="560905" y="3705867"/>
          <a:ext cx="11038910" cy="2580210"/>
        </p:xfrm>
        <a:graphic>
          <a:graphicData uri="http://schemas.openxmlformats.org/drawingml/2006/table">
            <a:tbl>
              <a:tblPr firstRow="1" bandRow="1">
                <a:tableStyleId>{2D5ABB26-0587-4C30-8999-92F81FD0307C}</a:tableStyleId>
              </a:tblPr>
              <a:tblGrid>
                <a:gridCol w="2483979">
                  <a:extLst>
                    <a:ext uri="{9D8B030D-6E8A-4147-A177-3AD203B41FA5}">
                      <a16:colId xmlns:a16="http://schemas.microsoft.com/office/drawing/2014/main" val="2274156090"/>
                    </a:ext>
                  </a:extLst>
                </a:gridCol>
                <a:gridCol w="807724">
                  <a:extLst>
                    <a:ext uri="{9D8B030D-6E8A-4147-A177-3AD203B41FA5}">
                      <a16:colId xmlns:a16="http://schemas.microsoft.com/office/drawing/2014/main" val="948555066"/>
                    </a:ext>
                  </a:extLst>
                </a:gridCol>
                <a:gridCol w="595939">
                  <a:extLst>
                    <a:ext uri="{9D8B030D-6E8A-4147-A177-3AD203B41FA5}">
                      <a16:colId xmlns:a16="http://schemas.microsoft.com/office/drawing/2014/main" val="970333322"/>
                    </a:ext>
                  </a:extLst>
                </a:gridCol>
                <a:gridCol w="595939">
                  <a:extLst>
                    <a:ext uri="{9D8B030D-6E8A-4147-A177-3AD203B41FA5}">
                      <a16:colId xmlns:a16="http://schemas.microsoft.com/office/drawing/2014/main" val="3027613543"/>
                    </a:ext>
                  </a:extLst>
                </a:gridCol>
                <a:gridCol w="595939">
                  <a:extLst>
                    <a:ext uri="{9D8B030D-6E8A-4147-A177-3AD203B41FA5}">
                      <a16:colId xmlns:a16="http://schemas.microsoft.com/office/drawing/2014/main" val="164771107"/>
                    </a:ext>
                  </a:extLst>
                </a:gridCol>
                <a:gridCol w="595939">
                  <a:extLst>
                    <a:ext uri="{9D8B030D-6E8A-4147-A177-3AD203B41FA5}">
                      <a16:colId xmlns:a16="http://schemas.microsoft.com/office/drawing/2014/main" val="1556584524"/>
                    </a:ext>
                  </a:extLst>
                </a:gridCol>
                <a:gridCol w="595939">
                  <a:extLst>
                    <a:ext uri="{9D8B030D-6E8A-4147-A177-3AD203B41FA5}">
                      <a16:colId xmlns:a16="http://schemas.microsoft.com/office/drawing/2014/main" val="3979265519"/>
                    </a:ext>
                  </a:extLst>
                </a:gridCol>
                <a:gridCol w="595939">
                  <a:extLst>
                    <a:ext uri="{9D8B030D-6E8A-4147-A177-3AD203B41FA5}">
                      <a16:colId xmlns:a16="http://schemas.microsoft.com/office/drawing/2014/main" val="4282114595"/>
                    </a:ext>
                  </a:extLst>
                </a:gridCol>
                <a:gridCol w="595939">
                  <a:extLst>
                    <a:ext uri="{9D8B030D-6E8A-4147-A177-3AD203B41FA5}">
                      <a16:colId xmlns:a16="http://schemas.microsoft.com/office/drawing/2014/main" val="329194232"/>
                    </a:ext>
                  </a:extLst>
                </a:gridCol>
                <a:gridCol w="595939">
                  <a:extLst>
                    <a:ext uri="{9D8B030D-6E8A-4147-A177-3AD203B41FA5}">
                      <a16:colId xmlns:a16="http://schemas.microsoft.com/office/drawing/2014/main" val="1637850113"/>
                    </a:ext>
                  </a:extLst>
                </a:gridCol>
                <a:gridCol w="595939">
                  <a:extLst>
                    <a:ext uri="{9D8B030D-6E8A-4147-A177-3AD203B41FA5}">
                      <a16:colId xmlns:a16="http://schemas.microsoft.com/office/drawing/2014/main" val="264954222"/>
                    </a:ext>
                  </a:extLst>
                </a:gridCol>
                <a:gridCol w="595939">
                  <a:extLst>
                    <a:ext uri="{9D8B030D-6E8A-4147-A177-3AD203B41FA5}">
                      <a16:colId xmlns:a16="http://schemas.microsoft.com/office/drawing/2014/main" val="20000"/>
                    </a:ext>
                  </a:extLst>
                </a:gridCol>
                <a:gridCol w="595939">
                  <a:extLst>
                    <a:ext uri="{9D8B030D-6E8A-4147-A177-3AD203B41FA5}">
                      <a16:colId xmlns:a16="http://schemas.microsoft.com/office/drawing/2014/main" val="20001"/>
                    </a:ext>
                  </a:extLst>
                </a:gridCol>
                <a:gridCol w="595939">
                  <a:extLst>
                    <a:ext uri="{9D8B030D-6E8A-4147-A177-3AD203B41FA5}">
                      <a16:colId xmlns:a16="http://schemas.microsoft.com/office/drawing/2014/main" val="20002"/>
                    </a:ext>
                  </a:extLst>
                </a:gridCol>
                <a:gridCol w="595939">
                  <a:extLst>
                    <a:ext uri="{9D8B030D-6E8A-4147-A177-3AD203B41FA5}">
                      <a16:colId xmlns:a16="http://schemas.microsoft.com/office/drawing/2014/main" val="218143272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6442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44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a:solidFill>
                            <a:schemeClr val="bg1"/>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22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6772566B-CFD1-423E-A44E-F5DA90058D6C}"/>
              </a:ext>
            </a:extLst>
          </p:cNvPr>
          <p:cNvSpPr txBox="1"/>
          <p:nvPr>
            <p:custDataLst>
              <p:tags r:id="rId6"/>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Q14. </a:t>
            </a:r>
            <a:r>
              <a:rPr lang="fr-CA" dirty="0"/>
              <a:t>Seriez-vous favorable ou non à la mise sur pied d’un régime public et universel d’assurance médicaments (pour l’achat des médicaments d’ordonnance) au Québec comme le régime d’assurance maladie que nous avons actuellement?</a:t>
            </a:r>
          </a:p>
        </p:txBody>
      </p:sp>
    </p:spTree>
    <p:extLst>
      <p:ext uri="{BB962C8B-B14F-4D97-AF65-F5344CB8AC3E}">
        <p14:creationId xmlns:p14="http://schemas.microsoft.com/office/powerpoint/2010/main" val="173601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7141171" cy="2594674"/>
          </a:xfrm>
        </p:spPr>
        <p:txBody>
          <a:bodyPr/>
          <a:lstStyle/>
          <a:p>
            <a:r>
              <a:rPr lang="fr-CA" dirty="0"/>
              <a:t>Organisation du régime public et universel</a:t>
            </a:r>
          </a:p>
        </p:txBody>
      </p:sp>
    </p:spTree>
    <p:extLst>
      <p:ext uri="{BB962C8B-B14F-4D97-AF65-F5344CB8AC3E}">
        <p14:creationId xmlns:p14="http://schemas.microsoft.com/office/powerpoint/2010/main" val="287880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Q15. </a:t>
            </a:r>
            <a:r>
              <a:rPr lang="fr-CA" dirty="0"/>
              <a:t>Dans le cadre d’un régime public et universel d’assurance médicaments, seriez-vous favorable ou non à ce que la part de financement assumée par les citoyens tienne compte de leur capacité à payer, c’est-à-dire que les citoyens avec un revenu plus élevé payeraient plus d’impôts pour financer ce nouveau régime d’assurance médicaments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157551086"/>
              </p:ext>
            </p:extLst>
          </p:nvPr>
        </p:nvGraphicFramePr>
        <p:xfrm>
          <a:off x="1180850" y="1482352"/>
          <a:ext cx="10542411" cy="4697327"/>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B4122B58-7336-446A-8ED8-351CF5625534}"/>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Favorabilité envers le fait que la part de financement assumée par le citoyen tienne compte de </a:t>
            </a:r>
            <a:b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la capacité à payer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 </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2001201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3573579661"/>
              </p:ext>
            </p:extLst>
          </p:nvPr>
        </p:nvGraphicFramePr>
        <p:xfrm>
          <a:off x="560905" y="980250"/>
          <a:ext cx="11038916" cy="2479546"/>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48911">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25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Favorabilité envers le fait que la part de financement assumée par le citoyen tienne compte de </a:t>
            </a:r>
            <a:b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la capacité à payer </a:t>
            </a:r>
            <a:r>
              <a:rPr kumimoji="0" lang="fr-CA" sz="11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806126210"/>
              </p:ext>
            </p:extLst>
          </p:nvPr>
        </p:nvGraphicFramePr>
        <p:xfrm>
          <a:off x="560901" y="3705867"/>
          <a:ext cx="11038912" cy="2545376"/>
        </p:xfrm>
        <a:graphic>
          <a:graphicData uri="http://schemas.openxmlformats.org/drawingml/2006/table">
            <a:tbl>
              <a:tblPr firstRow="1" bandRow="1">
                <a:tableStyleId>{2D5ABB26-0587-4C30-8999-92F81FD0307C}</a:tableStyleId>
              </a:tblPr>
              <a:tblGrid>
                <a:gridCol w="2483980">
                  <a:extLst>
                    <a:ext uri="{9D8B030D-6E8A-4147-A177-3AD203B41FA5}">
                      <a16:colId xmlns:a16="http://schemas.microsoft.com/office/drawing/2014/main" val="2274156090"/>
                    </a:ext>
                  </a:extLst>
                </a:gridCol>
                <a:gridCol w="807725">
                  <a:extLst>
                    <a:ext uri="{9D8B030D-6E8A-4147-A177-3AD203B41FA5}">
                      <a16:colId xmlns:a16="http://schemas.microsoft.com/office/drawing/2014/main" val="948555066"/>
                    </a:ext>
                  </a:extLst>
                </a:gridCol>
                <a:gridCol w="595939">
                  <a:extLst>
                    <a:ext uri="{9D8B030D-6E8A-4147-A177-3AD203B41FA5}">
                      <a16:colId xmlns:a16="http://schemas.microsoft.com/office/drawing/2014/main" val="970333322"/>
                    </a:ext>
                  </a:extLst>
                </a:gridCol>
                <a:gridCol w="595939">
                  <a:extLst>
                    <a:ext uri="{9D8B030D-6E8A-4147-A177-3AD203B41FA5}">
                      <a16:colId xmlns:a16="http://schemas.microsoft.com/office/drawing/2014/main" val="3027613543"/>
                    </a:ext>
                  </a:extLst>
                </a:gridCol>
                <a:gridCol w="595939">
                  <a:extLst>
                    <a:ext uri="{9D8B030D-6E8A-4147-A177-3AD203B41FA5}">
                      <a16:colId xmlns:a16="http://schemas.microsoft.com/office/drawing/2014/main" val="164771107"/>
                    </a:ext>
                  </a:extLst>
                </a:gridCol>
                <a:gridCol w="595939">
                  <a:extLst>
                    <a:ext uri="{9D8B030D-6E8A-4147-A177-3AD203B41FA5}">
                      <a16:colId xmlns:a16="http://schemas.microsoft.com/office/drawing/2014/main" val="1556584524"/>
                    </a:ext>
                  </a:extLst>
                </a:gridCol>
                <a:gridCol w="595939">
                  <a:extLst>
                    <a:ext uri="{9D8B030D-6E8A-4147-A177-3AD203B41FA5}">
                      <a16:colId xmlns:a16="http://schemas.microsoft.com/office/drawing/2014/main" val="3979265519"/>
                    </a:ext>
                  </a:extLst>
                </a:gridCol>
                <a:gridCol w="595939">
                  <a:extLst>
                    <a:ext uri="{9D8B030D-6E8A-4147-A177-3AD203B41FA5}">
                      <a16:colId xmlns:a16="http://schemas.microsoft.com/office/drawing/2014/main" val="4282114595"/>
                    </a:ext>
                  </a:extLst>
                </a:gridCol>
                <a:gridCol w="595939">
                  <a:extLst>
                    <a:ext uri="{9D8B030D-6E8A-4147-A177-3AD203B41FA5}">
                      <a16:colId xmlns:a16="http://schemas.microsoft.com/office/drawing/2014/main" val="329194232"/>
                    </a:ext>
                  </a:extLst>
                </a:gridCol>
                <a:gridCol w="595939">
                  <a:extLst>
                    <a:ext uri="{9D8B030D-6E8A-4147-A177-3AD203B41FA5}">
                      <a16:colId xmlns:a16="http://schemas.microsoft.com/office/drawing/2014/main" val="1637850113"/>
                    </a:ext>
                  </a:extLst>
                </a:gridCol>
                <a:gridCol w="595939">
                  <a:extLst>
                    <a:ext uri="{9D8B030D-6E8A-4147-A177-3AD203B41FA5}">
                      <a16:colId xmlns:a16="http://schemas.microsoft.com/office/drawing/2014/main" val="264954222"/>
                    </a:ext>
                  </a:extLst>
                </a:gridCol>
                <a:gridCol w="595939">
                  <a:extLst>
                    <a:ext uri="{9D8B030D-6E8A-4147-A177-3AD203B41FA5}">
                      <a16:colId xmlns:a16="http://schemas.microsoft.com/office/drawing/2014/main" val="20000"/>
                    </a:ext>
                  </a:extLst>
                </a:gridCol>
                <a:gridCol w="595939">
                  <a:extLst>
                    <a:ext uri="{9D8B030D-6E8A-4147-A177-3AD203B41FA5}">
                      <a16:colId xmlns:a16="http://schemas.microsoft.com/office/drawing/2014/main" val="20001"/>
                    </a:ext>
                  </a:extLst>
                </a:gridCol>
                <a:gridCol w="595939">
                  <a:extLst>
                    <a:ext uri="{9D8B030D-6E8A-4147-A177-3AD203B41FA5}">
                      <a16:colId xmlns:a16="http://schemas.microsoft.com/office/drawing/2014/main" val="20002"/>
                    </a:ext>
                  </a:extLst>
                </a:gridCol>
                <a:gridCol w="595939">
                  <a:extLst>
                    <a:ext uri="{9D8B030D-6E8A-4147-A177-3AD203B41FA5}">
                      <a16:colId xmlns:a16="http://schemas.microsoft.com/office/drawing/2014/main" val="218143272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29591">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43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00B0F0"/>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39EF2DA0-B381-467C-A6E8-55A68FFEFAEE}"/>
              </a:ext>
            </a:extLst>
          </p:cNvPr>
          <p:cNvSpPr txBox="1"/>
          <p:nvPr>
            <p:custDataLst>
              <p:tags r:id="rId6"/>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Q15. </a:t>
            </a:r>
            <a:r>
              <a:rPr lang="fr-CA" dirty="0"/>
              <a:t>Dans le cadre d’un régime public et universel d’assurance médicaments, seriez-vous favorable ou non à ce que la part de financement assumée par les citoyens tienne compte de leur capacité à payer, c’est-à-dire que les citoyens avec un revenu plus élevé payeraient plus d’impôts pour financer ce nouveau régime d’assurance médicaments ?</a:t>
            </a:r>
          </a:p>
        </p:txBody>
      </p:sp>
    </p:spTree>
    <p:extLst>
      <p:ext uri="{BB962C8B-B14F-4D97-AF65-F5344CB8AC3E}">
        <p14:creationId xmlns:p14="http://schemas.microsoft.com/office/powerpoint/2010/main" val="667521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Q16. </a:t>
            </a:r>
            <a:r>
              <a:rPr lang="fr-CA" dirty="0"/>
              <a:t>Dans le cadre d’un régime public et universel d’assurance médicaments, est-ce que les médicaments d’ordonnance devraient être gratuits pour tous, comme c’est le cas pour une consultation chez le médecin qui est couverte par le régime d’assurance maladie?</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430236134"/>
              </p:ext>
            </p:extLst>
          </p:nvPr>
        </p:nvGraphicFramePr>
        <p:xfrm>
          <a:off x="889233" y="1520593"/>
          <a:ext cx="10542411" cy="4898663"/>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10877887-8D25-41A8-BE36-6F9E3FA8868C}"/>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Favorabilité envers la gratuité pour tous dans le cadre d’un régime public et universel </a:t>
            </a:r>
            <a:b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d’assurance médicaments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2653520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4195813758"/>
              </p:ext>
            </p:extLst>
          </p:nvPr>
        </p:nvGraphicFramePr>
        <p:xfrm>
          <a:off x="560905" y="980250"/>
          <a:ext cx="11038916" cy="2551649"/>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421014">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00B0F0"/>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a:solidFill>
                            <a:schemeClr val="bg1"/>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Favorabilité envers la gratuité pour tous dans le cadre d’un régime public et universel </a:t>
            </a:r>
            <a:b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d’assurance médicaments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4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1368746640"/>
              </p:ext>
            </p:extLst>
          </p:nvPr>
        </p:nvGraphicFramePr>
        <p:xfrm>
          <a:off x="531214" y="3705867"/>
          <a:ext cx="11068603" cy="2554084"/>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38299">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Très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Assez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Peu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a:solidFill>
                            <a:schemeClr val="bg1"/>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Pas du tout favorable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3207DE56-609C-4421-AC3B-4E0A1DEF8668}"/>
              </a:ext>
            </a:extLst>
          </p:cNvPr>
          <p:cNvSpPr txBox="1"/>
          <p:nvPr>
            <p:custDataLst>
              <p:tags r:id="rId6"/>
            </p:custDataLst>
          </p:nvPr>
        </p:nvSpPr>
        <p:spPr>
          <a:xfrm>
            <a:off x="1099195" y="6499875"/>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Q16. </a:t>
            </a:r>
            <a:r>
              <a:rPr lang="fr-CA" dirty="0"/>
              <a:t>Dans le cadre d’un régime public et universel d’assurance médicaments, est-ce que les médicaments d’ordonnance devraient être gratuits pour tous, comme c’est le cas pour une consultation chez le médecin qui est couverte par le régime d’assurance maladie?</a:t>
            </a:r>
          </a:p>
        </p:txBody>
      </p:sp>
    </p:spTree>
    <p:extLst>
      <p:ext uri="{BB962C8B-B14F-4D97-AF65-F5344CB8AC3E}">
        <p14:creationId xmlns:p14="http://schemas.microsoft.com/office/powerpoint/2010/main" val="198555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7141171" cy="2594674"/>
          </a:xfrm>
        </p:spPr>
        <p:txBody>
          <a:bodyPr/>
          <a:lstStyle/>
          <a:p>
            <a:r>
              <a:rPr lang="fr-CA" dirty="0"/>
              <a:t>Prescription de médicaments d’ordonnance</a:t>
            </a:r>
          </a:p>
        </p:txBody>
      </p:sp>
    </p:spTree>
    <p:extLst>
      <p:ext uri="{BB962C8B-B14F-4D97-AF65-F5344CB8AC3E}">
        <p14:creationId xmlns:p14="http://schemas.microsoft.com/office/powerpoint/2010/main" val="2278589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Q17. </a:t>
            </a:r>
            <a:r>
              <a:rPr lang="fr-CA" dirty="0"/>
              <a:t>Êtes-vous d’accord ou non avec l’opinion suivante :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572393003"/>
              </p:ext>
            </p:extLst>
          </p:nvPr>
        </p:nvGraphicFramePr>
        <p:xfrm>
          <a:off x="1755617" y="2059138"/>
          <a:ext cx="10218670" cy="4150073"/>
        </p:xfrm>
        <a:graphic>
          <a:graphicData uri="http://schemas.openxmlformats.org/drawingml/2006/chart">
            <c:chart xmlns:c="http://schemas.openxmlformats.org/drawingml/2006/chart" xmlns:r="http://schemas.openxmlformats.org/officeDocument/2006/relationships" r:id="rId7"/>
          </a:graphicData>
        </a:graphic>
      </p:graphicFrame>
      <p:sp>
        <p:nvSpPr>
          <p:cNvPr id="10" name="ZoneTexte 9">
            <a:extLst>
              <a:ext uri="{FF2B5EF4-FFF2-40B4-BE49-F238E27FC236}">
                <a16:creationId xmlns:a16="http://schemas.microsoft.com/office/drawing/2014/main" id="{EE51EBBF-F022-4A49-8229-DA8E26C1E01D}"/>
              </a:ext>
            </a:extLst>
          </p:cNvPr>
          <p:cNvSpPr txBox="1"/>
          <p:nvPr/>
        </p:nvSpPr>
        <p:spPr>
          <a:xfrm>
            <a:off x="531222" y="953091"/>
            <a:ext cx="11068593" cy="483850"/>
          </a:xfrm>
          <a:prstGeom prst="rect">
            <a:avLst/>
          </a:prstGeom>
          <a:noFill/>
          <a:ln>
            <a:solidFill>
              <a:schemeClr val="bg1">
                <a:lumMod val="50000"/>
              </a:schemeClr>
            </a:solidFill>
          </a:ln>
        </p:spPr>
        <p:txBody>
          <a:bodyPr wrap="square">
            <a:spAutoFit/>
          </a:bodyPr>
          <a:lstStyle/>
          <a:p>
            <a:pPr algn="ctr" fontAlgn="ctr">
              <a:lnSpc>
                <a:spcPct val="106000"/>
              </a:lnSpc>
              <a:spcAft>
                <a:spcPts val="800"/>
              </a:spcAft>
            </a:pPr>
            <a:r>
              <a:rPr lang="fr-CA" sz="1200" b="1" dirty="0">
                <a:solidFill>
                  <a:srgbClr val="595959"/>
                </a:solidFill>
                <a:latin typeface="Arial" panose="020B0604020202020204" pitchFamily="34" charset="0"/>
              </a:rPr>
              <a:t>Avec un régime public et universel d’assurance médicaments, il y aurait un meilleur accès pour tous aux médicaments d’ordonnance, ce qui permettrait d’améliorer la santé des Québécois. </a:t>
            </a:r>
          </a:p>
        </p:txBody>
      </p:sp>
      <p:sp>
        <p:nvSpPr>
          <p:cNvPr id="12" name="Titre 1">
            <a:extLst>
              <a:ext uri="{FF2B5EF4-FFF2-40B4-BE49-F238E27FC236}">
                <a16:creationId xmlns:a16="http://schemas.microsoft.com/office/drawing/2014/main" id="{7EEFFEE9-2CBE-4E3F-A016-F5BAA7840DCC}"/>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une opinion concernant l’accès pour tous aux médicaments d’ordonnance</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(1/2)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1594479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418281555"/>
              </p:ext>
            </p:extLst>
          </p:nvPr>
        </p:nvGraphicFramePr>
        <p:xfrm>
          <a:off x="560905" y="1475953"/>
          <a:ext cx="11038916" cy="2432680"/>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144927">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564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46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une opinion concernant l’accès pour tous aux médicaments d’ordonnance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r>
              <a:rPr kumimoji="0" lang="fr-CA" sz="1200" b="1" i="0" u="none" strike="noStrike" kern="1200" cap="none" spc="0" normalizeH="0" baseline="0" noProof="0" dirty="0">
                <a:ln>
                  <a:noFill/>
                </a:ln>
                <a:solidFill>
                  <a:srgbClr val="00AFDC">
                    <a:lumMod val="75000"/>
                  </a:srgbClr>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1010649308"/>
              </p:ext>
            </p:extLst>
          </p:nvPr>
        </p:nvGraphicFramePr>
        <p:xfrm>
          <a:off x="531214" y="3944095"/>
          <a:ext cx="11068603" cy="2483850"/>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5541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9166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dirty="0">
                          <a:solidFill>
                            <a:srgbClr val="E31836"/>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00B0F0"/>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52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00B0F0"/>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30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E8FD12E1-1DAB-4B9C-B55C-C5D7EF246A32}"/>
              </a:ext>
            </a:extLst>
          </p:cNvPr>
          <p:cNvSpPr txBox="1"/>
          <p:nvPr>
            <p:custDataLst>
              <p:tags r:id="rId6"/>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Q17. </a:t>
            </a:r>
            <a:r>
              <a:rPr lang="fr-CA" dirty="0"/>
              <a:t>Êtes-vous d’accord ou non avec l’opinion suivante : </a:t>
            </a:r>
          </a:p>
        </p:txBody>
      </p:sp>
      <p:sp>
        <p:nvSpPr>
          <p:cNvPr id="13" name="ZoneTexte 12">
            <a:extLst>
              <a:ext uri="{FF2B5EF4-FFF2-40B4-BE49-F238E27FC236}">
                <a16:creationId xmlns:a16="http://schemas.microsoft.com/office/drawing/2014/main" id="{E955B44D-E4B8-419F-8B42-9D357297E021}"/>
              </a:ext>
            </a:extLst>
          </p:cNvPr>
          <p:cNvSpPr txBox="1"/>
          <p:nvPr/>
        </p:nvSpPr>
        <p:spPr>
          <a:xfrm>
            <a:off x="531222" y="866004"/>
            <a:ext cx="11068593" cy="483850"/>
          </a:xfrm>
          <a:prstGeom prst="rect">
            <a:avLst/>
          </a:prstGeom>
          <a:noFill/>
          <a:ln>
            <a:solidFill>
              <a:schemeClr val="bg1">
                <a:lumMod val="50000"/>
              </a:schemeClr>
            </a:solidFill>
          </a:ln>
        </p:spPr>
        <p:txBody>
          <a:bodyPr wrap="square">
            <a:spAutoFit/>
          </a:bodyPr>
          <a:lstStyle/>
          <a:p>
            <a:pPr algn="ctr" fontAlgn="ctr">
              <a:lnSpc>
                <a:spcPct val="106000"/>
              </a:lnSpc>
              <a:spcAft>
                <a:spcPts val="800"/>
              </a:spcAft>
            </a:pPr>
            <a:r>
              <a:rPr lang="fr-CA" sz="1200" b="1" dirty="0">
                <a:solidFill>
                  <a:srgbClr val="595959"/>
                </a:solidFill>
                <a:latin typeface="Arial" panose="020B0604020202020204" pitchFamily="34" charset="0"/>
              </a:rPr>
              <a:t>Avec un régime public et universel d’assurance médicaments, il y aurait un meilleur accès pour tous aux médicaments d’ordonnance, ce qui permettrait d’améliorer la santé des Québécois. </a:t>
            </a:r>
          </a:p>
        </p:txBody>
      </p:sp>
    </p:spTree>
    <p:extLst>
      <p:ext uri="{BB962C8B-B14F-4D97-AF65-F5344CB8AC3E}">
        <p14:creationId xmlns:p14="http://schemas.microsoft.com/office/powerpoint/2010/main" val="1595159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16653"/>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Q18. </a:t>
            </a:r>
            <a:r>
              <a:rPr lang="fr-CA" dirty="0"/>
              <a:t>Seriez-vous d’accord ou non pour que la mise sur pied d’un régime public et universel d’assurance médicaments fasse partie des enjeux de la prochaine campagne électorale québécoise en octobre prochain?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2188385542"/>
              </p:ext>
            </p:extLst>
          </p:nvPr>
        </p:nvGraphicFramePr>
        <p:xfrm>
          <a:off x="1419497" y="1140823"/>
          <a:ext cx="10028065" cy="4778828"/>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7A83431F-20D0-48EF-B94E-BE428DC991F0}"/>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le fait que la mise sur pied d’un régime public et universel d’assurance médicaments fasse partie des enjeux de la prochaine campagne électorale québécoise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401654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2368281159"/>
              </p:ext>
            </p:extLst>
          </p:nvPr>
        </p:nvGraphicFramePr>
        <p:xfrm>
          <a:off x="531214" y="1118289"/>
          <a:ext cx="11038916" cy="2432680"/>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144927">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564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22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a:solidFill>
                            <a:schemeClr val="bg1"/>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00B0F0"/>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le fait que la mise sur pied d’un régime public et universel d’assurance médicaments fasse partie des enjeux de la prochaine campagne électorale québécoise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4002801732"/>
              </p:ext>
            </p:extLst>
          </p:nvPr>
        </p:nvGraphicFramePr>
        <p:xfrm>
          <a:off x="531214" y="3876983"/>
          <a:ext cx="11068603" cy="2534743"/>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5541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42553">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00B0F0"/>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42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34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a:solidFill>
                            <a:schemeClr val="bg1"/>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21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4" name="ZoneTexte 13">
            <a:extLst>
              <a:ext uri="{FF2B5EF4-FFF2-40B4-BE49-F238E27FC236}">
                <a16:creationId xmlns:a16="http://schemas.microsoft.com/office/drawing/2014/main" id="{22408DCB-BED9-40DE-BE3D-D414AB898437}"/>
              </a:ext>
            </a:extLst>
          </p:cNvPr>
          <p:cNvSpPr txBox="1"/>
          <p:nvPr>
            <p:custDataLst>
              <p:tags r:id="rId6"/>
            </p:custDataLst>
          </p:nvPr>
        </p:nvSpPr>
        <p:spPr>
          <a:xfrm>
            <a:off x="1099195" y="6516653"/>
            <a:ext cx="1033244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Q18. </a:t>
            </a:r>
            <a:r>
              <a:rPr lang="fr-CA" dirty="0"/>
              <a:t>Seriez-vous d’accord ou non pour que la mise sur pied d’un régime public et universel d’assurance médicaments fasse partie des enjeux de la prochaine campagne électorale québécoise en octobre prochain? </a:t>
            </a:r>
          </a:p>
        </p:txBody>
      </p:sp>
    </p:spTree>
    <p:extLst>
      <p:ext uri="{BB962C8B-B14F-4D97-AF65-F5344CB8AC3E}">
        <p14:creationId xmlns:p14="http://schemas.microsoft.com/office/powerpoint/2010/main" val="160057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Q19. </a:t>
            </a:r>
            <a:r>
              <a:rPr lang="fr-CA" dirty="0"/>
              <a:t>Seriez-vous d’accord ou non pour que le gouvernement du Québec collabore avec le gouvernement fédéral afin de mettre sur pied un régime public et universel d’assurance médicaments?</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669928626"/>
              </p:ext>
            </p:extLst>
          </p:nvPr>
        </p:nvGraphicFramePr>
        <p:xfrm>
          <a:off x="531222" y="1175657"/>
          <a:ext cx="10542411" cy="4841966"/>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E483AD1B-B5D5-453A-BD95-B7B19193EBAC}"/>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concernant la collaboration des gouvernements pour la mise en place d’un régime public et universel d’assurance médicaments</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(1/2)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825975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913835052"/>
              </p:ext>
            </p:extLst>
          </p:nvPr>
        </p:nvGraphicFramePr>
        <p:xfrm>
          <a:off x="531214" y="1118289"/>
          <a:ext cx="11038916" cy="2456275"/>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564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00B0F0"/>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00B0F0"/>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1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concernant la collaboration des gouvernements pour la mise en place d’un régime public et universel d’assurance médicaments</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(2/2)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3340633615"/>
              </p:ext>
            </p:extLst>
          </p:nvPr>
        </p:nvGraphicFramePr>
        <p:xfrm>
          <a:off x="531214" y="3944095"/>
          <a:ext cx="11068603" cy="2507445"/>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9166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dirty="0">
                          <a:solidFill>
                            <a:srgbClr val="E31836"/>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00B0F0"/>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8" name="ZoneTexte 7">
            <a:extLst>
              <a:ext uri="{FF2B5EF4-FFF2-40B4-BE49-F238E27FC236}">
                <a16:creationId xmlns:a16="http://schemas.microsoft.com/office/drawing/2014/main" id="{77413C27-C8A6-420A-9A3E-7CE47BE228C9}"/>
              </a:ext>
            </a:extLst>
          </p:cNvPr>
          <p:cNvSpPr txBox="1"/>
          <p:nvPr>
            <p:custDataLst>
              <p:tags r:id="rId6"/>
            </p:custDataLst>
          </p:nvPr>
        </p:nvSpPr>
        <p:spPr>
          <a:xfrm>
            <a:off x="1099195" y="6550209"/>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Q19. </a:t>
            </a:r>
            <a:r>
              <a:rPr lang="fr-CA" dirty="0"/>
              <a:t>Seriez-vous d’accord ou non pour que le gouvernement du Québec collabore avec le gouvernement fédéral afin de mettre sur pied un régime public et universel d’assurance médicaments?</a:t>
            </a:r>
          </a:p>
        </p:txBody>
      </p:sp>
    </p:spTree>
    <p:extLst>
      <p:ext uri="{BB962C8B-B14F-4D97-AF65-F5344CB8AC3E}">
        <p14:creationId xmlns:p14="http://schemas.microsoft.com/office/powerpoint/2010/main" val="513552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Q20. </a:t>
            </a:r>
            <a:r>
              <a:rPr lang="fr-CA" dirty="0"/>
              <a:t>Toujours en lien avec la mise sur pied d’un régime public et universel d’assurance médicaments, laquelle des deux options ci-dessous vous semble préférable? Est-ce…</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4186865978"/>
              </p:ext>
            </p:extLst>
          </p:nvPr>
        </p:nvGraphicFramePr>
        <p:xfrm>
          <a:off x="994213" y="1489225"/>
          <a:ext cx="10542411" cy="4467438"/>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re 1">
            <a:extLst>
              <a:ext uri="{FF2B5EF4-FFF2-40B4-BE49-F238E27FC236}">
                <a16:creationId xmlns:a16="http://schemas.microsoft.com/office/drawing/2014/main" id="{50C06554-7DA7-4350-AE11-AA4F67FAF4DA}"/>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2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Option privilégiée en lien avec la mise sur pied d’un régime public et universel </a:t>
            </a:r>
            <a:b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d’assurance médicaments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98699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1141195919"/>
              </p:ext>
            </p:extLst>
          </p:nvPr>
        </p:nvGraphicFramePr>
        <p:xfrm>
          <a:off x="531214" y="967287"/>
          <a:ext cx="11038916" cy="2719055"/>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564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algn="l" rtl="0" fontAlgn="ctr"/>
                      <a:r>
                        <a:rPr lang="fr-CA" sz="1200" b="0" i="0" u="none" strike="noStrike" dirty="0">
                          <a:solidFill>
                            <a:srgbClr val="595959"/>
                          </a:solidFill>
                          <a:effectLst/>
                          <a:latin typeface="Arial" panose="020B0604020202020204" pitchFamily="34" charset="0"/>
                        </a:rPr>
                        <a:t>Garder le gouvernement fédéral loin des dossiers liés à la juridiction provinciale qu’est la santé, même si cette position coûte plus chère aux gens du Québec pour l’achat des médicaments sur son territoire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rtl="0" fontAlgn="ctr"/>
                      <a:r>
                        <a:rPr lang="fr-CA" sz="1200" b="0" i="0" u="none" strike="noStrike" dirty="0">
                          <a:solidFill>
                            <a:srgbClr val="595959"/>
                          </a:solidFill>
                          <a:effectLst/>
                          <a:latin typeface="Arial" panose="020B0604020202020204" pitchFamily="34" charset="0"/>
                        </a:rPr>
                        <a:t>Participer avec le gouvernement fédéral à un système d’achat de médicaments pour tout le pays afin de faire diminuer les coûts pour la population et le système hospitalier</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68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76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2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Option privilégiée en lien avec la mise sur pied d’un régime public et universel </a:t>
            </a:r>
            <a:b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d’assurance médicaments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010508268"/>
              </p:ext>
            </p:extLst>
          </p:nvPr>
        </p:nvGraphicFramePr>
        <p:xfrm>
          <a:off x="501527" y="3815700"/>
          <a:ext cx="11068603" cy="2574629"/>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21600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81214">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8690">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46481">
                <a:tc>
                  <a:txBody>
                    <a:bodyPr/>
                    <a:lstStyle/>
                    <a:p>
                      <a:pPr algn="l" rtl="0" fontAlgn="ctr"/>
                      <a:r>
                        <a:rPr lang="fr-CA" sz="1200" b="0" i="0" u="none" strike="noStrike" dirty="0">
                          <a:solidFill>
                            <a:srgbClr val="595959"/>
                          </a:solidFill>
                          <a:effectLst/>
                          <a:latin typeface="Arial" panose="020B0604020202020204" pitchFamily="34" charset="0"/>
                        </a:rPr>
                        <a:t>Garder le gouvernement fédéral loin des dossiers liés à la juridiction provinciale qu’est la santé, même si cette position coûte plus chère aux gens du Québec pour l’achat des médicaments sur son territoire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E31836"/>
                          </a:solidFill>
                          <a:effectLst/>
                          <a:latin typeface="Arial" panose="020B0604020202020204" pitchFamily="34" charset="0"/>
                        </a:rPr>
                        <a:t>19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19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73568">
                <a:tc>
                  <a:txBody>
                    <a:bodyPr/>
                    <a:lstStyle/>
                    <a:p>
                      <a:pPr algn="l" rtl="0" fontAlgn="ctr"/>
                      <a:r>
                        <a:rPr lang="fr-CA" sz="1200" b="0" i="0" u="none" strike="noStrike" dirty="0">
                          <a:solidFill>
                            <a:srgbClr val="595959"/>
                          </a:solidFill>
                          <a:effectLst/>
                          <a:latin typeface="Arial" panose="020B0604020202020204" pitchFamily="34" charset="0"/>
                        </a:rPr>
                        <a:t>Participer avec le gouvernement fédéral à un système d’achat de médicaments pour tout le pays afin de faire diminuer les coûts pour la population et le système hospitalier</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56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00B0F0"/>
                          </a:solidFill>
                          <a:effectLst/>
                          <a:latin typeface="Arial" panose="020B0604020202020204" pitchFamily="34" charset="0"/>
                        </a:rPr>
                        <a:t>81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69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81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E31836"/>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70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73B58DC6-58CB-4FDB-AD11-7DBC69489366}"/>
              </a:ext>
            </a:extLst>
          </p:cNvPr>
          <p:cNvSpPr txBox="1"/>
          <p:nvPr>
            <p:custDataLst>
              <p:tags r:id="rId6"/>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Q20. </a:t>
            </a:r>
            <a:r>
              <a:rPr lang="fr-CA" dirty="0"/>
              <a:t>Toujours en lien avec la mise sur pied d’un régime public et universel d’assurance médicaments, laquelle des deux options ci-dessous vous semble préférable? Est-ce…</a:t>
            </a:r>
          </a:p>
        </p:txBody>
      </p:sp>
    </p:spTree>
    <p:extLst>
      <p:ext uri="{BB962C8B-B14F-4D97-AF65-F5344CB8AC3E}">
        <p14:creationId xmlns:p14="http://schemas.microsoft.com/office/powerpoint/2010/main" val="3834146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a:xfrm>
            <a:off x="742851" y="6531794"/>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4" name="Espace réservé du numéro de diapositive 3"/>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18" name="ZoneTexte 17"/>
          <p:cNvSpPr txBox="1"/>
          <p:nvPr>
            <p:custDataLst>
              <p:tags r:id="rId3"/>
            </p:custDataLst>
          </p:nvPr>
        </p:nvSpPr>
        <p:spPr>
          <a:xfrm>
            <a:off x="1099195" y="6535568"/>
            <a:ext cx="10700476"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Q21. </a:t>
            </a:r>
            <a:r>
              <a:rPr lang="fr-CA" dirty="0"/>
              <a:t>Voici différentes opinions à propos du coût et du financement des médicaments d’ordonnance. Veuillez indiquer à quel point êtes-vous en accord ou non avec chacune des opinions suivantes?</a:t>
            </a:r>
          </a:p>
        </p:txBody>
      </p:sp>
      <p:graphicFrame>
        <p:nvGraphicFramePr>
          <p:cNvPr id="10" name="Graphique 9">
            <a:extLst>
              <a:ext uri="{FF2B5EF4-FFF2-40B4-BE49-F238E27FC236}">
                <a16:creationId xmlns:a16="http://schemas.microsoft.com/office/drawing/2014/main" id="{7BD53946-D7B2-44C4-A721-0C2AB89E8B8D}"/>
              </a:ext>
            </a:extLst>
          </p:cNvPr>
          <p:cNvGraphicFramePr/>
          <p:nvPr>
            <p:custDataLst>
              <p:tags r:id="rId4"/>
            </p:custDataLst>
            <p:extLst>
              <p:ext uri="{D42A27DB-BD31-4B8C-83A1-F6EECF244321}">
                <p14:modId xmlns:p14="http://schemas.microsoft.com/office/powerpoint/2010/main" val="2009633141"/>
              </p:ext>
            </p:extLst>
          </p:nvPr>
        </p:nvGraphicFramePr>
        <p:xfrm>
          <a:off x="558799" y="1543050"/>
          <a:ext cx="10757949" cy="4844363"/>
        </p:xfrm>
        <a:graphic>
          <a:graphicData uri="http://schemas.openxmlformats.org/drawingml/2006/chart">
            <c:chart xmlns:c="http://schemas.openxmlformats.org/drawingml/2006/chart" xmlns:r="http://schemas.openxmlformats.org/officeDocument/2006/relationships" r:id="rId7"/>
          </a:graphicData>
        </a:graphic>
      </p:graphicFrame>
      <p:sp>
        <p:nvSpPr>
          <p:cNvPr id="7" name="Titre 1">
            <a:extLst>
              <a:ext uri="{FF2B5EF4-FFF2-40B4-BE49-F238E27FC236}">
                <a16:creationId xmlns:a16="http://schemas.microsoft.com/office/drawing/2014/main" id="{C0D2290A-6727-4D14-A20F-5A2834E795BF}"/>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2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diverses opinions à propos du coût et du financement des médicaments d’ordonnance </a:t>
            </a:r>
            <a:r>
              <a:rPr kumimoji="0" lang="fr-CA" sz="11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3620619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453688931"/>
              </p:ext>
            </p:extLst>
          </p:nvPr>
        </p:nvGraphicFramePr>
        <p:xfrm>
          <a:off x="531214" y="804780"/>
          <a:ext cx="11038922" cy="2810366"/>
        </p:xfrm>
        <a:graphic>
          <a:graphicData uri="http://schemas.openxmlformats.org/drawingml/2006/table">
            <a:tbl>
              <a:tblPr firstRow="1" bandRow="1">
                <a:tableStyleId>{2D5ABB26-0587-4C30-8999-92F81FD0307C}</a:tableStyleId>
              </a:tblPr>
              <a:tblGrid>
                <a:gridCol w="3361517">
                  <a:extLst>
                    <a:ext uri="{9D8B030D-6E8A-4147-A177-3AD203B41FA5}">
                      <a16:colId xmlns:a16="http://schemas.microsoft.com/office/drawing/2014/main" val="2274156090"/>
                    </a:ext>
                  </a:extLst>
                </a:gridCol>
                <a:gridCol w="574557">
                  <a:extLst>
                    <a:ext uri="{9D8B030D-6E8A-4147-A177-3AD203B41FA5}">
                      <a16:colId xmlns:a16="http://schemas.microsoft.com/office/drawing/2014/main" val="948555066"/>
                    </a:ext>
                  </a:extLst>
                </a:gridCol>
                <a:gridCol w="443928">
                  <a:extLst>
                    <a:ext uri="{9D8B030D-6E8A-4147-A177-3AD203B41FA5}">
                      <a16:colId xmlns:a16="http://schemas.microsoft.com/office/drawing/2014/main" val="970333322"/>
                    </a:ext>
                  </a:extLst>
                </a:gridCol>
                <a:gridCol w="443928">
                  <a:extLst>
                    <a:ext uri="{9D8B030D-6E8A-4147-A177-3AD203B41FA5}">
                      <a16:colId xmlns:a16="http://schemas.microsoft.com/office/drawing/2014/main" val="3027613543"/>
                    </a:ext>
                  </a:extLst>
                </a:gridCol>
                <a:gridCol w="443928">
                  <a:extLst>
                    <a:ext uri="{9D8B030D-6E8A-4147-A177-3AD203B41FA5}">
                      <a16:colId xmlns:a16="http://schemas.microsoft.com/office/drawing/2014/main" val="3830041666"/>
                    </a:ext>
                  </a:extLst>
                </a:gridCol>
                <a:gridCol w="443928">
                  <a:extLst>
                    <a:ext uri="{9D8B030D-6E8A-4147-A177-3AD203B41FA5}">
                      <a16:colId xmlns:a16="http://schemas.microsoft.com/office/drawing/2014/main" val="164771107"/>
                    </a:ext>
                  </a:extLst>
                </a:gridCol>
                <a:gridCol w="443928">
                  <a:extLst>
                    <a:ext uri="{9D8B030D-6E8A-4147-A177-3AD203B41FA5}">
                      <a16:colId xmlns:a16="http://schemas.microsoft.com/office/drawing/2014/main" val="1556584524"/>
                    </a:ext>
                  </a:extLst>
                </a:gridCol>
                <a:gridCol w="443928">
                  <a:extLst>
                    <a:ext uri="{9D8B030D-6E8A-4147-A177-3AD203B41FA5}">
                      <a16:colId xmlns:a16="http://schemas.microsoft.com/office/drawing/2014/main" val="3979265519"/>
                    </a:ext>
                  </a:extLst>
                </a:gridCol>
                <a:gridCol w="443928">
                  <a:extLst>
                    <a:ext uri="{9D8B030D-6E8A-4147-A177-3AD203B41FA5}">
                      <a16:colId xmlns:a16="http://schemas.microsoft.com/office/drawing/2014/main" val="4282114595"/>
                    </a:ext>
                  </a:extLst>
                </a:gridCol>
                <a:gridCol w="443928">
                  <a:extLst>
                    <a:ext uri="{9D8B030D-6E8A-4147-A177-3AD203B41FA5}">
                      <a16:colId xmlns:a16="http://schemas.microsoft.com/office/drawing/2014/main" val="264954222"/>
                    </a:ext>
                  </a:extLst>
                </a:gridCol>
                <a:gridCol w="443928">
                  <a:extLst>
                    <a:ext uri="{9D8B030D-6E8A-4147-A177-3AD203B41FA5}">
                      <a16:colId xmlns:a16="http://schemas.microsoft.com/office/drawing/2014/main" val="20000"/>
                    </a:ext>
                  </a:extLst>
                </a:gridCol>
                <a:gridCol w="443928">
                  <a:extLst>
                    <a:ext uri="{9D8B030D-6E8A-4147-A177-3AD203B41FA5}">
                      <a16:colId xmlns:a16="http://schemas.microsoft.com/office/drawing/2014/main" val="20001"/>
                    </a:ext>
                  </a:extLst>
                </a:gridCol>
                <a:gridCol w="443928">
                  <a:extLst>
                    <a:ext uri="{9D8B030D-6E8A-4147-A177-3AD203B41FA5}">
                      <a16:colId xmlns:a16="http://schemas.microsoft.com/office/drawing/2014/main" val="20002"/>
                    </a:ext>
                  </a:extLst>
                </a:gridCol>
                <a:gridCol w="443928">
                  <a:extLst>
                    <a:ext uri="{9D8B030D-6E8A-4147-A177-3AD203B41FA5}">
                      <a16:colId xmlns:a16="http://schemas.microsoft.com/office/drawing/2014/main" val="3133738057"/>
                    </a:ext>
                  </a:extLst>
                </a:gridCol>
                <a:gridCol w="443928">
                  <a:extLst>
                    <a:ext uri="{9D8B030D-6E8A-4147-A177-3AD203B41FA5}">
                      <a16:colId xmlns:a16="http://schemas.microsoft.com/office/drawing/2014/main" val="1220667466"/>
                    </a:ext>
                  </a:extLst>
                </a:gridCol>
                <a:gridCol w="443928">
                  <a:extLst>
                    <a:ext uri="{9D8B030D-6E8A-4147-A177-3AD203B41FA5}">
                      <a16:colId xmlns:a16="http://schemas.microsoft.com/office/drawing/2014/main" val="3098017832"/>
                    </a:ext>
                  </a:extLst>
                </a:gridCol>
                <a:gridCol w="443928">
                  <a:extLst>
                    <a:ext uri="{9D8B030D-6E8A-4147-A177-3AD203B41FA5}">
                      <a16:colId xmlns:a16="http://schemas.microsoft.com/office/drawing/2014/main" val="93798232"/>
                    </a:ext>
                  </a:extLst>
                </a:gridCol>
                <a:gridCol w="443928">
                  <a:extLst>
                    <a:ext uri="{9D8B030D-6E8A-4147-A177-3AD203B41FA5}">
                      <a16:colId xmlns:a16="http://schemas.microsoft.com/office/drawing/2014/main" val="3444514531"/>
                    </a:ext>
                  </a:extLst>
                </a:gridCol>
              </a:tblGrid>
              <a:tr h="290645">
                <a:tc rowSpan="2">
                  <a:txBody>
                    <a:bodyPr/>
                    <a:lstStyle/>
                    <a:p>
                      <a:pPr algn="l" fontAlgn="b"/>
                      <a:r>
                        <a:rPr lang="fr-CA" sz="1050" b="1" i="0" u="none" strike="noStrike" dirty="0">
                          <a:solidFill>
                            <a:schemeClr val="tx2"/>
                          </a:solidFill>
                          <a:effectLst/>
                          <a:latin typeface="Arial" panose="020B0604020202020204" pitchFamily="34" charset="0"/>
                        </a:rPr>
                        <a:t>(%) Tout à fait d’accord</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5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0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0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32781">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9362">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9770">
                <a:tc>
                  <a:txBody>
                    <a:bodyPr/>
                    <a:lstStyle/>
                    <a:p>
                      <a:pPr algn="l" rtl="0" fontAlgn="ctr"/>
                      <a:r>
                        <a:rPr lang="fr-CA" sz="1100" b="0" i="0" u="none" strike="noStrike" kern="1200" dirty="0">
                          <a:solidFill>
                            <a:srgbClr val="595959"/>
                          </a:solidFill>
                          <a:effectLst/>
                          <a:latin typeface="Arial" panose="020B0604020202020204" pitchFamily="34" charset="0"/>
                          <a:ea typeface="+mn-ea"/>
                          <a:cs typeface="+mn-cs"/>
                        </a:rPr>
                        <a:t>Le coût des médicaments est en augmentation constante, ce qui représente une source d’inégalité pour les personnes les plus vulnérables de notre société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50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599770">
                <a:tc>
                  <a:txBody>
                    <a:bodyPr/>
                    <a:lstStyle/>
                    <a:p>
                      <a:pPr algn="l" rtl="0" fontAlgn="ctr"/>
                      <a:r>
                        <a:rPr lang="fr-CA" sz="1100" b="0" i="0" u="none" strike="noStrike" kern="1200" dirty="0">
                          <a:solidFill>
                            <a:srgbClr val="595959"/>
                          </a:solidFill>
                          <a:effectLst/>
                          <a:latin typeface="Arial" panose="020B0604020202020204" pitchFamily="34" charset="0"/>
                          <a:ea typeface="+mn-ea"/>
                          <a:cs typeface="+mn-cs"/>
                        </a:rPr>
                        <a:t>Le Québec et le Canada devraient faire comme tous les autres pays qui ont un régime public d’assurance maladie et inclure les médicaments d’ordonnance dans la couverture publique.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00B0F0"/>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46</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r h="5997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kern="1200" dirty="0">
                          <a:solidFill>
                            <a:srgbClr val="595959"/>
                          </a:solidFill>
                          <a:effectLst/>
                          <a:latin typeface="Arial" panose="020B0604020202020204" pitchFamily="34" charset="0"/>
                          <a:ea typeface="+mn-ea"/>
                          <a:cs typeface="+mn-cs"/>
                        </a:rPr>
                        <a:t>Comme les médicaments d’ordonnance coutent très cher, le gouvernement ne peut pas prendre en charge les dépenses de tout le monde et doit laisser les gens prendre leur responsabilité.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733086654"/>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2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diverses opinions à propos du coût et du financement des médicaments d’ordonnance </a:t>
            </a:r>
            <a:r>
              <a:rPr kumimoji="0" lang="fr-CA" sz="11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2517325293"/>
              </p:ext>
            </p:extLst>
          </p:nvPr>
        </p:nvGraphicFramePr>
        <p:xfrm>
          <a:off x="514158" y="3685001"/>
          <a:ext cx="11042115" cy="2745485"/>
        </p:xfrm>
        <a:graphic>
          <a:graphicData uri="http://schemas.openxmlformats.org/drawingml/2006/table">
            <a:tbl>
              <a:tblPr firstRow="1" bandRow="1">
                <a:tableStyleId>{2D5ABB26-0587-4C30-8999-92F81FD0307C}</a:tableStyleId>
              </a:tblPr>
              <a:tblGrid>
                <a:gridCol w="3343745">
                  <a:extLst>
                    <a:ext uri="{9D8B030D-6E8A-4147-A177-3AD203B41FA5}">
                      <a16:colId xmlns:a16="http://schemas.microsoft.com/office/drawing/2014/main" val="2274156090"/>
                    </a:ext>
                  </a:extLst>
                </a:gridCol>
                <a:gridCol w="597826">
                  <a:extLst>
                    <a:ext uri="{9D8B030D-6E8A-4147-A177-3AD203B41FA5}">
                      <a16:colId xmlns:a16="http://schemas.microsoft.com/office/drawing/2014/main" val="948555066"/>
                    </a:ext>
                  </a:extLst>
                </a:gridCol>
                <a:gridCol w="526812">
                  <a:extLst>
                    <a:ext uri="{9D8B030D-6E8A-4147-A177-3AD203B41FA5}">
                      <a16:colId xmlns:a16="http://schemas.microsoft.com/office/drawing/2014/main" val="970333322"/>
                    </a:ext>
                  </a:extLst>
                </a:gridCol>
                <a:gridCol w="547811">
                  <a:extLst>
                    <a:ext uri="{9D8B030D-6E8A-4147-A177-3AD203B41FA5}">
                      <a16:colId xmlns:a16="http://schemas.microsoft.com/office/drawing/2014/main" val="3027613543"/>
                    </a:ext>
                  </a:extLst>
                </a:gridCol>
                <a:gridCol w="547811">
                  <a:extLst>
                    <a:ext uri="{9D8B030D-6E8A-4147-A177-3AD203B41FA5}">
                      <a16:colId xmlns:a16="http://schemas.microsoft.com/office/drawing/2014/main" val="164771107"/>
                    </a:ext>
                  </a:extLst>
                </a:gridCol>
                <a:gridCol w="547811">
                  <a:extLst>
                    <a:ext uri="{9D8B030D-6E8A-4147-A177-3AD203B41FA5}">
                      <a16:colId xmlns:a16="http://schemas.microsoft.com/office/drawing/2014/main" val="1556584524"/>
                    </a:ext>
                  </a:extLst>
                </a:gridCol>
                <a:gridCol w="547811">
                  <a:extLst>
                    <a:ext uri="{9D8B030D-6E8A-4147-A177-3AD203B41FA5}">
                      <a16:colId xmlns:a16="http://schemas.microsoft.com/office/drawing/2014/main" val="3979265519"/>
                    </a:ext>
                  </a:extLst>
                </a:gridCol>
                <a:gridCol w="547811">
                  <a:extLst>
                    <a:ext uri="{9D8B030D-6E8A-4147-A177-3AD203B41FA5}">
                      <a16:colId xmlns:a16="http://schemas.microsoft.com/office/drawing/2014/main" val="4282114595"/>
                    </a:ext>
                  </a:extLst>
                </a:gridCol>
                <a:gridCol w="547811">
                  <a:extLst>
                    <a:ext uri="{9D8B030D-6E8A-4147-A177-3AD203B41FA5}">
                      <a16:colId xmlns:a16="http://schemas.microsoft.com/office/drawing/2014/main" val="329194232"/>
                    </a:ext>
                  </a:extLst>
                </a:gridCol>
                <a:gridCol w="547811">
                  <a:extLst>
                    <a:ext uri="{9D8B030D-6E8A-4147-A177-3AD203B41FA5}">
                      <a16:colId xmlns:a16="http://schemas.microsoft.com/office/drawing/2014/main" val="1637850113"/>
                    </a:ext>
                  </a:extLst>
                </a:gridCol>
                <a:gridCol w="547811">
                  <a:extLst>
                    <a:ext uri="{9D8B030D-6E8A-4147-A177-3AD203B41FA5}">
                      <a16:colId xmlns:a16="http://schemas.microsoft.com/office/drawing/2014/main" val="264954222"/>
                    </a:ext>
                  </a:extLst>
                </a:gridCol>
                <a:gridCol w="547811">
                  <a:extLst>
                    <a:ext uri="{9D8B030D-6E8A-4147-A177-3AD203B41FA5}">
                      <a16:colId xmlns:a16="http://schemas.microsoft.com/office/drawing/2014/main" val="20000"/>
                    </a:ext>
                  </a:extLst>
                </a:gridCol>
                <a:gridCol w="547811">
                  <a:extLst>
                    <a:ext uri="{9D8B030D-6E8A-4147-A177-3AD203B41FA5}">
                      <a16:colId xmlns:a16="http://schemas.microsoft.com/office/drawing/2014/main" val="20001"/>
                    </a:ext>
                  </a:extLst>
                </a:gridCol>
                <a:gridCol w="547811">
                  <a:extLst>
                    <a:ext uri="{9D8B030D-6E8A-4147-A177-3AD203B41FA5}">
                      <a16:colId xmlns:a16="http://schemas.microsoft.com/office/drawing/2014/main" val="20002"/>
                    </a:ext>
                  </a:extLst>
                </a:gridCol>
                <a:gridCol w="547811">
                  <a:extLst>
                    <a:ext uri="{9D8B030D-6E8A-4147-A177-3AD203B41FA5}">
                      <a16:colId xmlns:a16="http://schemas.microsoft.com/office/drawing/2014/main" val="2181432721"/>
                    </a:ext>
                  </a:extLst>
                </a:gridCol>
              </a:tblGrid>
              <a:tr h="284982">
                <a:tc rowSpan="2">
                  <a:txBody>
                    <a:bodyPr/>
                    <a:lstStyle/>
                    <a:p>
                      <a:pPr algn="l" fontAlgn="b"/>
                      <a:r>
                        <a:rPr lang="fr-CA" sz="1050" b="1" i="0" u="none" strike="noStrike" dirty="0">
                          <a:solidFill>
                            <a:schemeClr val="tx2"/>
                          </a:solidFill>
                          <a:effectLst/>
                          <a:latin typeface="Arial" panose="020B0604020202020204" pitchFamily="34" charset="0"/>
                        </a:rPr>
                        <a:t>(%) Tout à fait d’accord</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8659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104">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1995">
                <a:tc>
                  <a:txBody>
                    <a:bodyPr/>
                    <a:lstStyle/>
                    <a:p>
                      <a:pPr algn="l" rtl="0" fontAlgn="ctr"/>
                      <a:r>
                        <a:rPr lang="fr-CA" sz="1100" b="0" i="0" u="none" strike="noStrike" kern="1200" dirty="0">
                          <a:solidFill>
                            <a:srgbClr val="595959"/>
                          </a:solidFill>
                          <a:effectLst/>
                          <a:latin typeface="Arial" panose="020B0604020202020204" pitchFamily="34" charset="0"/>
                          <a:ea typeface="+mn-ea"/>
                          <a:cs typeface="+mn-cs"/>
                        </a:rPr>
                        <a:t>Le coût des médicaments est en augmentation constante, ce qui représente une source d’inégalité pour les personnes les plus vulnérables de notre société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55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47</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41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E31836"/>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7654">
                <a:tc>
                  <a:txBody>
                    <a:bodyPr/>
                    <a:lstStyle/>
                    <a:p>
                      <a:pPr algn="l" rtl="0" fontAlgn="ctr"/>
                      <a:r>
                        <a:rPr lang="fr-CA" sz="1100" b="0" i="0" u="none" strike="noStrike" kern="1200" dirty="0">
                          <a:solidFill>
                            <a:srgbClr val="595959"/>
                          </a:solidFill>
                          <a:effectLst/>
                          <a:latin typeface="Arial" panose="020B0604020202020204" pitchFamily="34" charset="0"/>
                          <a:ea typeface="+mn-ea"/>
                          <a:cs typeface="+mn-cs"/>
                        </a:rPr>
                        <a:t>Le Québec et le Canada devraient faire comme tous les autres pays qui ont un régime public d’assurance maladie et inclure les médicaments d’ordonnance dans la couverture publique.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dirty="0">
                          <a:solidFill>
                            <a:srgbClr val="E31836"/>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r h="5776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100" b="0" i="0" u="none" strike="noStrike" kern="1200" dirty="0">
                          <a:solidFill>
                            <a:srgbClr val="595959"/>
                          </a:solidFill>
                          <a:effectLst/>
                          <a:latin typeface="Arial" panose="020B0604020202020204" pitchFamily="34" charset="0"/>
                          <a:ea typeface="+mn-ea"/>
                          <a:cs typeface="+mn-cs"/>
                        </a:rPr>
                        <a:t>Comme les médicaments d’ordonnance coutent très cher, le gouvernement ne peut pas prendre en charge les dépenses de tout le monde et doit laisser les gens prendre leur responsabilité.</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00B0F0"/>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00B0F0"/>
                          </a:solidFill>
                          <a:effectLst/>
                          <a:latin typeface="Arial" panose="020B0604020202020204" pitchFamily="34" charset="0"/>
                        </a:rPr>
                        <a:t>15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5503659"/>
                  </a:ext>
                </a:extLst>
              </a:tr>
            </a:tbl>
          </a:graphicData>
        </a:graphic>
      </p:graphicFrame>
      <p:sp>
        <p:nvSpPr>
          <p:cNvPr id="8" name="ZoneTexte 7">
            <a:extLst>
              <a:ext uri="{FF2B5EF4-FFF2-40B4-BE49-F238E27FC236}">
                <a16:creationId xmlns:a16="http://schemas.microsoft.com/office/drawing/2014/main" id="{E3CCC243-F2B9-4823-9175-0B73A88B3001}"/>
              </a:ext>
            </a:extLst>
          </p:cNvPr>
          <p:cNvSpPr txBox="1"/>
          <p:nvPr>
            <p:custDataLst>
              <p:tags r:id="rId6"/>
            </p:custDataLst>
          </p:nvPr>
        </p:nvSpPr>
        <p:spPr>
          <a:xfrm>
            <a:off x="1099195" y="6535568"/>
            <a:ext cx="10700476"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Q21. Voici différentes opinions à propos du coût et du financement des médicaments d’ordonnance. Veuillez indiquer à quel point êtes-vous en accord ou non avec chacune des opinions suivantes?</a:t>
            </a:r>
          </a:p>
        </p:txBody>
      </p:sp>
    </p:spTree>
    <p:extLst>
      <p:ext uri="{BB962C8B-B14F-4D97-AF65-F5344CB8AC3E}">
        <p14:creationId xmlns:p14="http://schemas.microsoft.com/office/powerpoint/2010/main" val="230491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Q1. </a:t>
            </a:r>
            <a:r>
              <a:rPr lang="fr-CA" dirty="0"/>
              <a:t>Au cours des 12 derniers mois, vous êtes-vous fait prescrire un ou des médicaments sous ordonnance, en incluant vos renouvellements de prescription?</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1632177922"/>
              </p:ext>
            </p:extLst>
          </p:nvPr>
        </p:nvGraphicFramePr>
        <p:xfrm>
          <a:off x="1057405" y="1305303"/>
          <a:ext cx="10542411" cy="2450333"/>
        </p:xfrm>
        <a:graphic>
          <a:graphicData uri="http://schemas.openxmlformats.org/drawingml/2006/chart">
            <c:chart xmlns:c="http://schemas.openxmlformats.org/drawingml/2006/chart" xmlns:r="http://schemas.openxmlformats.org/officeDocument/2006/relationships" r:id="rId8"/>
          </a:graphicData>
        </a:graphic>
      </p:graphicFrame>
      <p:cxnSp>
        <p:nvCxnSpPr>
          <p:cNvPr id="11" name="Connecteur droit 10">
            <a:extLst>
              <a:ext uri="{FF2B5EF4-FFF2-40B4-BE49-F238E27FC236}">
                <a16:creationId xmlns:a16="http://schemas.microsoft.com/office/drawing/2014/main" id="{8D3035C6-EE5E-49FA-B544-40A044DFF442}"/>
              </a:ext>
            </a:extLst>
          </p:cNvPr>
          <p:cNvCxnSpPr>
            <a:cxnSpLocks/>
          </p:cNvCxnSpPr>
          <p:nvPr/>
        </p:nvCxnSpPr>
        <p:spPr>
          <a:xfrm>
            <a:off x="704162" y="4113529"/>
            <a:ext cx="10727482" cy="0"/>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5"/>
            </p:custDataLst>
            <p:extLst>
              <p:ext uri="{D42A27DB-BD31-4B8C-83A1-F6EECF244321}">
                <p14:modId xmlns:p14="http://schemas.microsoft.com/office/powerpoint/2010/main" val="1112999226"/>
              </p:ext>
            </p:extLst>
          </p:nvPr>
        </p:nvGraphicFramePr>
        <p:xfrm>
          <a:off x="720080" y="4303552"/>
          <a:ext cx="10715809" cy="1897153"/>
        </p:xfrm>
        <a:graphic>
          <a:graphicData uri="http://schemas.openxmlformats.org/drawingml/2006/table">
            <a:tbl>
              <a:tblPr firstRow="1" bandRow="1">
                <a:tableStyleId>{2D5ABB26-0587-4C30-8999-92F81FD0307C}</a:tableStyleId>
              </a:tblPr>
              <a:tblGrid>
                <a:gridCol w="1033323">
                  <a:extLst>
                    <a:ext uri="{9D8B030D-6E8A-4147-A177-3AD203B41FA5}">
                      <a16:colId xmlns:a16="http://schemas.microsoft.com/office/drawing/2014/main" val="2274156090"/>
                    </a:ext>
                  </a:extLst>
                </a:gridCol>
                <a:gridCol w="569558">
                  <a:extLst>
                    <a:ext uri="{9D8B030D-6E8A-4147-A177-3AD203B41FA5}">
                      <a16:colId xmlns:a16="http://schemas.microsoft.com/office/drawing/2014/main" val="948555066"/>
                    </a:ext>
                  </a:extLst>
                </a:gridCol>
                <a:gridCol w="569558">
                  <a:extLst>
                    <a:ext uri="{9D8B030D-6E8A-4147-A177-3AD203B41FA5}">
                      <a16:colId xmlns:a16="http://schemas.microsoft.com/office/drawing/2014/main" val="970333322"/>
                    </a:ext>
                  </a:extLst>
                </a:gridCol>
                <a:gridCol w="569558">
                  <a:extLst>
                    <a:ext uri="{9D8B030D-6E8A-4147-A177-3AD203B41FA5}">
                      <a16:colId xmlns:a16="http://schemas.microsoft.com/office/drawing/2014/main" val="3027613543"/>
                    </a:ext>
                  </a:extLst>
                </a:gridCol>
                <a:gridCol w="569558">
                  <a:extLst>
                    <a:ext uri="{9D8B030D-6E8A-4147-A177-3AD203B41FA5}">
                      <a16:colId xmlns:a16="http://schemas.microsoft.com/office/drawing/2014/main" val="3830041666"/>
                    </a:ext>
                  </a:extLst>
                </a:gridCol>
                <a:gridCol w="569558">
                  <a:extLst>
                    <a:ext uri="{9D8B030D-6E8A-4147-A177-3AD203B41FA5}">
                      <a16:colId xmlns:a16="http://schemas.microsoft.com/office/drawing/2014/main" val="164771107"/>
                    </a:ext>
                  </a:extLst>
                </a:gridCol>
                <a:gridCol w="569558">
                  <a:extLst>
                    <a:ext uri="{9D8B030D-6E8A-4147-A177-3AD203B41FA5}">
                      <a16:colId xmlns:a16="http://schemas.microsoft.com/office/drawing/2014/main" val="1556584524"/>
                    </a:ext>
                  </a:extLst>
                </a:gridCol>
                <a:gridCol w="569558">
                  <a:extLst>
                    <a:ext uri="{9D8B030D-6E8A-4147-A177-3AD203B41FA5}">
                      <a16:colId xmlns:a16="http://schemas.microsoft.com/office/drawing/2014/main" val="3979265519"/>
                    </a:ext>
                  </a:extLst>
                </a:gridCol>
                <a:gridCol w="569558">
                  <a:extLst>
                    <a:ext uri="{9D8B030D-6E8A-4147-A177-3AD203B41FA5}">
                      <a16:colId xmlns:a16="http://schemas.microsoft.com/office/drawing/2014/main" val="4282114595"/>
                    </a:ext>
                  </a:extLst>
                </a:gridCol>
                <a:gridCol w="569558">
                  <a:extLst>
                    <a:ext uri="{9D8B030D-6E8A-4147-A177-3AD203B41FA5}">
                      <a16:colId xmlns:a16="http://schemas.microsoft.com/office/drawing/2014/main" val="264954222"/>
                    </a:ext>
                  </a:extLst>
                </a:gridCol>
                <a:gridCol w="569558">
                  <a:extLst>
                    <a:ext uri="{9D8B030D-6E8A-4147-A177-3AD203B41FA5}">
                      <a16:colId xmlns:a16="http://schemas.microsoft.com/office/drawing/2014/main" val="20000"/>
                    </a:ext>
                  </a:extLst>
                </a:gridCol>
                <a:gridCol w="569558">
                  <a:extLst>
                    <a:ext uri="{9D8B030D-6E8A-4147-A177-3AD203B41FA5}">
                      <a16:colId xmlns:a16="http://schemas.microsoft.com/office/drawing/2014/main" val="20001"/>
                    </a:ext>
                  </a:extLst>
                </a:gridCol>
                <a:gridCol w="569558">
                  <a:extLst>
                    <a:ext uri="{9D8B030D-6E8A-4147-A177-3AD203B41FA5}">
                      <a16:colId xmlns:a16="http://schemas.microsoft.com/office/drawing/2014/main" val="20002"/>
                    </a:ext>
                  </a:extLst>
                </a:gridCol>
                <a:gridCol w="569558">
                  <a:extLst>
                    <a:ext uri="{9D8B030D-6E8A-4147-A177-3AD203B41FA5}">
                      <a16:colId xmlns:a16="http://schemas.microsoft.com/office/drawing/2014/main" val="3133738057"/>
                    </a:ext>
                  </a:extLst>
                </a:gridCol>
                <a:gridCol w="569558">
                  <a:extLst>
                    <a:ext uri="{9D8B030D-6E8A-4147-A177-3AD203B41FA5}">
                      <a16:colId xmlns:a16="http://schemas.microsoft.com/office/drawing/2014/main" val="1220667466"/>
                    </a:ext>
                  </a:extLst>
                </a:gridCol>
                <a:gridCol w="569558">
                  <a:extLst>
                    <a:ext uri="{9D8B030D-6E8A-4147-A177-3AD203B41FA5}">
                      <a16:colId xmlns:a16="http://schemas.microsoft.com/office/drawing/2014/main" val="3098017832"/>
                    </a:ext>
                  </a:extLst>
                </a:gridCol>
                <a:gridCol w="569558">
                  <a:extLst>
                    <a:ext uri="{9D8B030D-6E8A-4147-A177-3AD203B41FA5}">
                      <a16:colId xmlns:a16="http://schemas.microsoft.com/office/drawing/2014/main" val="93798232"/>
                    </a:ext>
                  </a:extLst>
                </a:gridCol>
                <a:gridCol w="569558">
                  <a:extLst>
                    <a:ext uri="{9D8B030D-6E8A-4147-A177-3AD203B41FA5}">
                      <a16:colId xmlns:a16="http://schemas.microsoft.com/office/drawing/2014/main" val="3444514531"/>
                    </a:ext>
                  </a:extLst>
                </a:gridCol>
              </a:tblGrid>
              <a:tr h="27203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90881">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170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1266">
                <a:tc>
                  <a:txBody>
                    <a:bodyPr/>
                    <a:lstStyle/>
                    <a:p>
                      <a:pPr algn="l" fontAlgn="ctr"/>
                      <a:r>
                        <a:rPr lang="fr-CA" sz="1200" b="0" i="0" u="none" strike="noStrike" dirty="0">
                          <a:solidFill>
                            <a:srgbClr val="595959"/>
                          </a:solidFill>
                          <a:effectLst/>
                          <a:latin typeface="Arial" panose="020B0604020202020204" pitchFamily="34" charset="0"/>
                        </a:rPr>
                        <a:t>Oui</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69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62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68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82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82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69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521266">
                <a:tc>
                  <a:txBody>
                    <a:bodyPr/>
                    <a:lstStyle/>
                    <a:p>
                      <a:pPr algn="l" fontAlgn="ctr"/>
                      <a:r>
                        <a:rPr lang="fr-CA" sz="1200" b="0" i="0" u="none" strike="noStrike" dirty="0">
                          <a:solidFill>
                            <a:srgbClr val="595959"/>
                          </a:solidFill>
                          <a:effectLst/>
                          <a:latin typeface="Arial" panose="020B0604020202020204" pitchFamily="34" charset="0"/>
                        </a:rPr>
                        <a:t>Non</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9" name="Titre 1">
            <a:extLst>
              <a:ext uri="{FF2B5EF4-FFF2-40B4-BE49-F238E27FC236}">
                <a16:creationId xmlns:a16="http://schemas.microsoft.com/office/drawing/2014/main" id="{4C7FEE11-A8F6-4AE2-B654-008714FAD8D2}"/>
              </a:ext>
            </a:extLst>
          </p:cNvPr>
          <p:cNvSpPr txBox="1">
            <a:spLocks/>
          </p:cNvSpPr>
          <p:nvPr>
            <p:custDataLst>
              <p:tags r:id="rId6"/>
            </p:custDataLst>
          </p:nvPr>
        </p:nvSpPr>
        <p:spPr>
          <a:xfrm>
            <a:off x="513806" y="133891"/>
            <a:ext cx="11086010"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Prescription de médicaments sous ordonnance au cours des 12 derniers mois</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a:t>
            </a:r>
            <a:r>
              <a:rPr lang="fr-CA" sz="1200" b="0" dirty="0">
                <a:solidFill>
                  <a:schemeClr val="bg1"/>
                </a:solidFill>
              </a:rPr>
              <a:t>ensemble des répondants</a:t>
            </a: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 n=</a:t>
            </a:r>
            <a:r>
              <a:rPr lang="fr-CA" sz="1200" b="0" dirty="0">
                <a:solidFill>
                  <a:schemeClr val="bg1"/>
                </a:solidFill>
              </a:rPr>
              <a:t>1500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661201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491486"/>
            <a:ext cx="10142053"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Q23. </a:t>
            </a:r>
            <a:r>
              <a:rPr lang="fr-CA" dirty="0"/>
              <a:t>Le 22 mars dernier, le NPD du Canada et le Parti libéral du Canada ont annoncé une entente de collaboration afin d’assurer la stabilité du gouvernement libéral jusqu’en 2025. Les deux partis ont annoncé qu’une assurance médicaments publique et universelle pour toute la population sera mis en place au cours des prochains mois. Êtes-vous d’accord ou non avec l’opinion suivante :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837277846"/>
              </p:ext>
            </p:extLst>
          </p:nvPr>
        </p:nvGraphicFramePr>
        <p:xfrm>
          <a:off x="905151" y="1617516"/>
          <a:ext cx="10542411" cy="4289411"/>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re 1">
            <a:extLst>
              <a:ext uri="{FF2B5EF4-FFF2-40B4-BE49-F238E27FC236}">
                <a16:creationId xmlns:a16="http://schemas.microsoft.com/office/drawing/2014/main" id="{DE62AA42-CAC2-489B-99F1-CE69220732AC}"/>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2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quant à l’</a:t>
            </a:r>
            <a:r>
              <a:rPr lang="fr-CA" sz="1900" dirty="0">
                <a:solidFill>
                  <a:schemeClr val="bg1"/>
                </a:solidFill>
              </a:rPr>
              <a:t>adhésion du gouvernement du Québec </a:t>
            </a: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à une assurance médicaments </a:t>
            </a:r>
            <a:b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mise en place par le fédéral </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
        <p:nvSpPr>
          <p:cNvPr id="13" name="ZoneTexte 12">
            <a:extLst>
              <a:ext uri="{FF2B5EF4-FFF2-40B4-BE49-F238E27FC236}">
                <a16:creationId xmlns:a16="http://schemas.microsoft.com/office/drawing/2014/main" id="{3FA59532-9C2A-49B8-A777-FE6ED7788F0B}"/>
              </a:ext>
            </a:extLst>
          </p:cNvPr>
          <p:cNvSpPr txBox="1"/>
          <p:nvPr/>
        </p:nvSpPr>
        <p:spPr>
          <a:xfrm>
            <a:off x="570798" y="951073"/>
            <a:ext cx="11031398" cy="288092"/>
          </a:xfrm>
          <a:prstGeom prst="rect">
            <a:avLst/>
          </a:prstGeom>
          <a:noFill/>
          <a:ln>
            <a:solidFill>
              <a:schemeClr val="bg1">
                <a:lumMod val="50000"/>
              </a:schemeClr>
            </a:solidFill>
          </a:ln>
        </p:spPr>
        <p:txBody>
          <a:bodyPr wrap="square">
            <a:spAutoFit/>
          </a:bodyPr>
          <a:lstStyle/>
          <a:p>
            <a:pPr algn="ctr" fontAlgn="ctr">
              <a:lnSpc>
                <a:spcPct val="106000"/>
              </a:lnSpc>
              <a:spcAft>
                <a:spcPts val="800"/>
              </a:spcAft>
            </a:pPr>
            <a:r>
              <a:rPr lang="fr-CA" sz="1200" b="1" dirty="0">
                <a:solidFill>
                  <a:srgbClr val="595959"/>
                </a:solidFill>
                <a:latin typeface="Arial" panose="020B0604020202020204" pitchFamily="34" charset="0"/>
              </a:rPr>
              <a:t>Dans l’intérêt des Québécois, le gouvernement du Québec devrait adhérer à cette assurance-médicaments </a:t>
            </a:r>
          </a:p>
        </p:txBody>
      </p:sp>
    </p:spTree>
    <p:extLst>
      <p:ext uri="{BB962C8B-B14F-4D97-AF65-F5344CB8AC3E}">
        <p14:creationId xmlns:p14="http://schemas.microsoft.com/office/powerpoint/2010/main" val="791098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120632735"/>
              </p:ext>
            </p:extLst>
          </p:nvPr>
        </p:nvGraphicFramePr>
        <p:xfrm>
          <a:off x="531214" y="1340831"/>
          <a:ext cx="11038916" cy="2432680"/>
        </p:xfrm>
        <a:graphic>
          <a:graphicData uri="http://schemas.openxmlformats.org/drawingml/2006/table">
            <a:tbl>
              <a:tblPr firstRow="1" bandRow="1">
                <a:tableStyleId>{2D5ABB26-0587-4C30-8999-92F81FD0307C}</a:tableStyleId>
              </a:tblPr>
              <a:tblGrid>
                <a:gridCol w="2469678">
                  <a:extLst>
                    <a:ext uri="{9D8B030D-6E8A-4147-A177-3AD203B41FA5}">
                      <a16:colId xmlns:a16="http://schemas.microsoft.com/office/drawing/2014/main" val="2274156090"/>
                    </a:ext>
                  </a:extLst>
                </a:gridCol>
                <a:gridCol w="866342">
                  <a:extLst>
                    <a:ext uri="{9D8B030D-6E8A-4147-A177-3AD203B41FA5}">
                      <a16:colId xmlns:a16="http://schemas.microsoft.com/office/drawing/2014/main" val="948555066"/>
                    </a:ext>
                  </a:extLst>
                </a:gridCol>
                <a:gridCol w="481431">
                  <a:extLst>
                    <a:ext uri="{9D8B030D-6E8A-4147-A177-3AD203B41FA5}">
                      <a16:colId xmlns:a16="http://schemas.microsoft.com/office/drawing/2014/main" val="970333322"/>
                    </a:ext>
                  </a:extLst>
                </a:gridCol>
                <a:gridCol w="481431">
                  <a:extLst>
                    <a:ext uri="{9D8B030D-6E8A-4147-A177-3AD203B41FA5}">
                      <a16:colId xmlns:a16="http://schemas.microsoft.com/office/drawing/2014/main" val="3027613543"/>
                    </a:ext>
                  </a:extLst>
                </a:gridCol>
                <a:gridCol w="481431">
                  <a:extLst>
                    <a:ext uri="{9D8B030D-6E8A-4147-A177-3AD203B41FA5}">
                      <a16:colId xmlns:a16="http://schemas.microsoft.com/office/drawing/2014/main" val="3830041666"/>
                    </a:ext>
                  </a:extLst>
                </a:gridCol>
                <a:gridCol w="481431">
                  <a:extLst>
                    <a:ext uri="{9D8B030D-6E8A-4147-A177-3AD203B41FA5}">
                      <a16:colId xmlns:a16="http://schemas.microsoft.com/office/drawing/2014/main" val="164771107"/>
                    </a:ext>
                  </a:extLst>
                </a:gridCol>
                <a:gridCol w="481431">
                  <a:extLst>
                    <a:ext uri="{9D8B030D-6E8A-4147-A177-3AD203B41FA5}">
                      <a16:colId xmlns:a16="http://schemas.microsoft.com/office/drawing/2014/main" val="1556584524"/>
                    </a:ext>
                  </a:extLst>
                </a:gridCol>
                <a:gridCol w="481431">
                  <a:extLst>
                    <a:ext uri="{9D8B030D-6E8A-4147-A177-3AD203B41FA5}">
                      <a16:colId xmlns:a16="http://schemas.microsoft.com/office/drawing/2014/main" val="3979265519"/>
                    </a:ext>
                  </a:extLst>
                </a:gridCol>
                <a:gridCol w="481431">
                  <a:extLst>
                    <a:ext uri="{9D8B030D-6E8A-4147-A177-3AD203B41FA5}">
                      <a16:colId xmlns:a16="http://schemas.microsoft.com/office/drawing/2014/main" val="4282114595"/>
                    </a:ext>
                  </a:extLst>
                </a:gridCol>
                <a:gridCol w="481431">
                  <a:extLst>
                    <a:ext uri="{9D8B030D-6E8A-4147-A177-3AD203B41FA5}">
                      <a16:colId xmlns:a16="http://schemas.microsoft.com/office/drawing/2014/main" val="264954222"/>
                    </a:ext>
                  </a:extLst>
                </a:gridCol>
                <a:gridCol w="481431">
                  <a:extLst>
                    <a:ext uri="{9D8B030D-6E8A-4147-A177-3AD203B41FA5}">
                      <a16:colId xmlns:a16="http://schemas.microsoft.com/office/drawing/2014/main" val="20000"/>
                    </a:ext>
                  </a:extLst>
                </a:gridCol>
                <a:gridCol w="481431">
                  <a:extLst>
                    <a:ext uri="{9D8B030D-6E8A-4147-A177-3AD203B41FA5}">
                      <a16:colId xmlns:a16="http://schemas.microsoft.com/office/drawing/2014/main" val="20001"/>
                    </a:ext>
                  </a:extLst>
                </a:gridCol>
                <a:gridCol w="481431">
                  <a:extLst>
                    <a:ext uri="{9D8B030D-6E8A-4147-A177-3AD203B41FA5}">
                      <a16:colId xmlns:a16="http://schemas.microsoft.com/office/drawing/2014/main" val="20002"/>
                    </a:ext>
                  </a:extLst>
                </a:gridCol>
                <a:gridCol w="481431">
                  <a:extLst>
                    <a:ext uri="{9D8B030D-6E8A-4147-A177-3AD203B41FA5}">
                      <a16:colId xmlns:a16="http://schemas.microsoft.com/office/drawing/2014/main" val="3133738057"/>
                    </a:ext>
                  </a:extLst>
                </a:gridCol>
                <a:gridCol w="481431">
                  <a:extLst>
                    <a:ext uri="{9D8B030D-6E8A-4147-A177-3AD203B41FA5}">
                      <a16:colId xmlns:a16="http://schemas.microsoft.com/office/drawing/2014/main" val="1220667466"/>
                    </a:ext>
                  </a:extLst>
                </a:gridCol>
                <a:gridCol w="481431">
                  <a:extLst>
                    <a:ext uri="{9D8B030D-6E8A-4147-A177-3AD203B41FA5}">
                      <a16:colId xmlns:a16="http://schemas.microsoft.com/office/drawing/2014/main" val="3098017832"/>
                    </a:ext>
                  </a:extLst>
                </a:gridCol>
                <a:gridCol w="481431">
                  <a:extLst>
                    <a:ext uri="{9D8B030D-6E8A-4147-A177-3AD203B41FA5}">
                      <a16:colId xmlns:a16="http://schemas.microsoft.com/office/drawing/2014/main" val="93798232"/>
                    </a:ext>
                  </a:extLst>
                </a:gridCol>
                <a:gridCol w="481431">
                  <a:extLst>
                    <a:ext uri="{9D8B030D-6E8A-4147-A177-3AD203B41FA5}">
                      <a16:colId xmlns:a16="http://schemas.microsoft.com/office/drawing/2014/main" val="3444514531"/>
                    </a:ext>
                  </a:extLst>
                </a:gridCol>
              </a:tblGrid>
              <a:tr h="144927">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2564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45">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359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00B0F0"/>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E31836"/>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33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08799661"/>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013859447"/>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00B0F0"/>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728246194"/>
                  </a:ext>
                </a:extLst>
              </a:tr>
              <a:tr h="35359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E31836"/>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18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fontScale="92500" lnSpcReduction="20000"/>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quant à l’</a:t>
            </a:r>
            <a:r>
              <a:rPr lang="fr-CA" sz="1900" dirty="0">
                <a:solidFill>
                  <a:schemeClr val="bg1"/>
                </a:solidFill>
              </a:rPr>
              <a:t>adhésion du gouvernement du Québec </a:t>
            </a: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à une assurance médicaments </a:t>
            </a:r>
            <a:b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mise en place par le fédéral</a:t>
            </a:r>
            <a: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3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3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1041953211"/>
              </p:ext>
            </p:extLst>
          </p:nvPr>
        </p:nvGraphicFramePr>
        <p:xfrm>
          <a:off x="531214" y="3944095"/>
          <a:ext cx="11068603" cy="2483850"/>
        </p:xfrm>
        <a:graphic>
          <a:graphicData uri="http://schemas.openxmlformats.org/drawingml/2006/table">
            <a:tbl>
              <a:tblPr firstRow="1" bandRow="1">
                <a:tableStyleId>{2D5ABB26-0587-4C30-8999-92F81FD0307C}</a:tableStyleId>
              </a:tblPr>
              <a:tblGrid>
                <a:gridCol w="2490660">
                  <a:extLst>
                    <a:ext uri="{9D8B030D-6E8A-4147-A177-3AD203B41FA5}">
                      <a16:colId xmlns:a16="http://schemas.microsoft.com/office/drawing/2014/main" val="2274156090"/>
                    </a:ext>
                  </a:extLst>
                </a:gridCol>
                <a:gridCol w="809897">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55411">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9166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68">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62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Tout à fait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00B0F0"/>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54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35</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d’accord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E31836"/>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642475"/>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Plutôt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858526"/>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Tout à fait en désaccord</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E31836"/>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846874"/>
                  </a:ext>
                </a:extLst>
              </a:tr>
              <a:tr h="390620">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Je ne sais pas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13</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dirty="0">
                          <a:solidFill>
                            <a:srgbClr val="E31836"/>
                          </a:solidFill>
                          <a:effectLst/>
                          <a:latin typeface="Arial" panose="020B0604020202020204" pitchFamily="34" charset="0"/>
                        </a:rPr>
                        <a:t>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10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FE222115-5D49-45C3-81DB-16432B1A2D87}"/>
              </a:ext>
            </a:extLst>
          </p:cNvPr>
          <p:cNvSpPr txBox="1"/>
          <p:nvPr>
            <p:custDataLst>
              <p:tags r:id="rId6"/>
            </p:custDataLst>
          </p:nvPr>
        </p:nvSpPr>
        <p:spPr>
          <a:xfrm>
            <a:off x="1099195" y="6491486"/>
            <a:ext cx="10142053"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Q23. </a:t>
            </a:r>
            <a:r>
              <a:rPr lang="fr-CA" dirty="0"/>
              <a:t>Le 22 mars dernier, le NPD du Canada et le Parti libéral du Canada ont annoncé une entente de collaboration afin d’assurer la stabilité du gouvernement libéral jusqu’en 2025. Les deux partis ont annoncé qu’une assurance médicaments publique et universelle pour toute la population sera mis en place au cours des prochains mois. Êtes-vous d’accord ou non avec l’opinion suivante : </a:t>
            </a:r>
          </a:p>
        </p:txBody>
      </p:sp>
      <p:sp>
        <p:nvSpPr>
          <p:cNvPr id="13" name="ZoneTexte 12">
            <a:extLst>
              <a:ext uri="{FF2B5EF4-FFF2-40B4-BE49-F238E27FC236}">
                <a16:creationId xmlns:a16="http://schemas.microsoft.com/office/drawing/2014/main" id="{1E67A890-912F-4BDE-B09B-08ABD3A08FAD}"/>
              </a:ext>
            </a:extLst>
          </p:cNvPr>
          <p:cNvSpPr txBox="1"/>
          <p:nvPr/>
        </p:nvSpPr>
        <p:spPr>
          <a:xfrm>
            <a:off x="568419" y="901348"/>
            <a:ext cx="11031398" cy="288092"/>
          </a:xfrm>
          <a:prstGeom prst="rect">
            <a:avLst/>
          </a:prstGeom>
          <a:noFill/>
          <a:ln>
            <a:solidFill>
              <a:schemeClr val="bg1">
                <a:lumMod val="50000"/>
              </a:schemeClr>
            </a:solidFill>
          </a:ln>
        </p:spPr>
        <p:txBody>
          <a:bodyPr wrap="square">
            <a:spAutoFit/>
          </a:bodyPr>
          <a:lstStyle/>
          <a:p>
            <a:pPr algn="ctr" fontAlgn="ctr">
              <a:lnSpc>
                <a:spcPct val="106000"/>
              </a:lnSpc>
              <a:spcAft>
                <a:spcPts val="800"/>
              </a:spcAft>
            </a:pPr>
            <a:r>
              <a:rPr lang="fr-CA" sz="1200" b="1" dirty="0">
                <a:solidFill>
                  <a:srgbClr val="595959"/>
                </a:solidFill>
                <a:latin typeface="Arial" panose="020B0604020202020204" pitchFamily="34" charset="0"/>
              </a:rPr>
              <a:t>Dans l’intérêt des Québécois, le gouvernement du Québec devrait adhérer à cette assurance-médicaments </a:t>
            </a:r>
          </a:p>
        </p:txBody>
      </p:sp>
    </p:spTree>
    <p:extLst>
      <p:ext uri="{BB962C8B-B14F-4D97-AF65-F5344CB8AC3E}">
        <p14:creationId xmlns:p14="http://schemas.microsoft.com/office/powerpoint/2010/main" val="3803250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7141171" cy="2594674"/>
          </a:xfrm>
        </p:spPr>
        <p:txBody>
          <a:bodyPr/>
          <a:lstStyle/>
          <a:p>
            <a:r>
              <a:rPr lang="fr-CA" dirty="0"/>
              <a:t>Entreprises pharmaceutiques</a:t>
            </a:r>
          </a:p>
        </p:txBody>
      </p:sp>
    </p:spTree>
    <p:extLst>
      <p:ext uri="{BB962C8B-B14F-4D97-AF65-F5344CB8AC3E}">
        <p14:creationId xmlns:p14="http://schemas.microsoft.com/office/powerpoint/2010/main" val="791793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a:xfrm>
            <a:off x="742851" y="6531794"/>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4" name="Espace réservé du numéro de diapositive 3"/>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18" name="ZoneTexte 17"/>
          <p:cNvSpPr txBox="1"/>
          <p:nvPr>
            <p:custDataLst>
              <p:tags r:id="rId3"/>
            </p:custDataLst>
          </p:nvPr>
        </p:nvSpPr>
        <p:spPr>
          <a:xfrm>
            <a:off x="1099195" y="6535568"/>
            <a:ext cx="10700476"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Q22. </a:t>
            </a:r>
            <a:r>
              <a:rPr lang="fr-CA" dirty="0"/>
              <a:t>Voici différentes opinions à propos de l’industrie pharmaceutique. Veuillez indiquer à quel point êtes-vous en accord ou non avec chacune des opinions suivantes?</a:t>
            </a:r>
          </a:p>
        </p:txBody>
      </p:sp>
      <p:graphicFrame>
        <p:nvGraphicFramePr>
          <p:cNvPr id="10" name="Graphique 9">
            <a:extLst>
              <a:ext uri="{FF2B5EF4-FFF2-40B4-BE49-F238E27FC236}">
                <a16:creationId xmlns:a16="http://schemas.microsoft.com/office/drawing/2014/main" id="{7BD53946-D7B2-44C4-A721-0C2AB89E8B8D}"/>
              </a:ext>
            </a:extLst>
          </p:cNvPr>
          <p:cNvGraphicFramePr/>
          <p:nvPr>
            <p:custDataLst>
              <p:tags r:id="rId4"/>
            </p:custDataLst>
            <p:extLst>
              <p:ext uri="{D42A27DB-BD31-4B8C-83A1-F6EECF244321}">
                <p14:modId xmlns:p14="http://schemas.microsoft.com/office/powerpoint/2010/main" val="1610390291"/>
              </p:ext>
            </p:extLst>
          </p:nvPr>
        </p:nvGraphicFramePr>
        <p:xfrm>
          <a:off x="558799" y="1383659"/>
          <a:ext cx="10757949" cy="4520752"/>
        </p:xfrm>
        <a:graphic>
          <a:graphicData uri="http://schemas.openxmlformats.org/drawingml/2006/chart">
            <c:chart xmlns:c="http://schemas.openxmlformats.org/drawingml/2006/chart" xmlns:r="http://schemas.openxmlformats.org/officeDocument/2006/relationships" r:id="rId7"/>
          </a:graphicData>
        </a:graphic>
      </p:graphicFrame>
      <p:sp>
        <p:nvSpPr>
          <p:cNvPr id="9" name="Titre 1">
            <a:extLst>
              <a:ext uri="{FF2B5EF4-FFF2-40B4-BE49-F238E27FC236}">
                <a16:creationId xmlns:a16="http://schemas.microsoft.com/office/drawing/2014/main" id="{48E1533D-1F5C-4882-AA41-8E622D733794}"/>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diverses opinions concernant les entreprises pharmaceutiques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6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ensemble des répondants, n=</a:t>
            </a:r>
            <a:r>
              <a:rPr lang="fr-CA" sz="1200" b="0" dirty="0">
                <a:solidFill>
                  <a:schemeClr val="bg1"/>
                </a:solidFill>
              </a:rPr>
              <a:t>1500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3989676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graphicFrame>
        <p:nvGraphicFramePr>
          <p:cNvPr id="9" name="Table 9">
            <a:extLst>
              <a:ext uri="{FF2B5EF4-FFF2-40B4-BE49-F238E27FC236}">
                <a16:creationId xmlns:a16="http://schemas.microsoft.com/office/drawing/2014/main" id="{52FC7278-6FE5-44A1-9375-363398E850C0}"/>
              </a:ext>
            </a:extLst>
          </p:cNvPr>
          <p:cNvGraphicFramePr>
            <a:graphicFrameLocks noGrp="1"/>
          </p:cNvGraphicFramePr>
          <p:nvPr>
            <p:custDataLst>
              <p:tags r:id="rId3"/>
            </p:custDataLst>
            <p:extLst>
              <p:ext uri="{D42A27DB-BD31-4B8C-83A1-F6EECF244321}">
                <p14:modId xmlns:p14="http://schemas.microsoft.com/office/powerpoint/2010/main" val="4291923170"/>
              </p:ext>
            </p:extLst>
          </p:nvPr>
        </p:nvGraphicFramePr>
        <p:xfrm>
          <a:off x="531222" y="806078"/>
          <a:ext cx="11068601" cy="2828925"/>
        </p:xfrm>
        <a:graphic>
          <a:graphicData uri="http://schemas.openxmlformats.org/drawingml/2006/table">
            <a:tbl>
              <a:tblPr firstRow="1" bandRow="1">
                <a:tableStyleId>{2D5ABB26-0587-4C30-8999-92F81FD0307C}</a:tableStyleId>
              </a:tblPr>
              <a:tblGrid>
                <a:gridCol w="2821578">
                  <a:extLst>
                    <a:ext uri="{9D8B030D-6E8A-4147-A177-3AD203B41FA5}">
                      <a16:colId xmlns:a16="http://schemas.microsoft.com/office/drawing/2014/main" val="2274156090"/>
                    </a:ext>
                  </a:extLst>
                </a:gridCol>
                <a:gridCol w="485119">
                  <a:extLst>
                    <a:ext uri="{9D8B030D-6E8A-4147-A177-3AD203B41FA5}">
                      <a16:colId xmlns:a16="http://schemas.microsoft.com/office/drawing/2014/main" val="948555066"/>
                    </a:ext>
                  </a:extLst>
                </a:gridCol>
                <a:gridCol w="485119">
                  <a:extLst>
                    <a:ext uri="{9D8B030D-6E8A-4147-A177-3AD203B41FA5}">
                      <a16:colId xmlns:a16="http://schemas.microsoft.com/office/drawing/2014/main" val="970333322"/>
                    </a:ext>
                  </a:extLst>
                </a:gridCol>
                <a:gridCol w="485119">
                  <a:extLst>
                    <a:ext uri="{9D8B030D-6E8A-4147-A177-3AD203B41FA5}">
                      <a16:colId xmlns:a16="http://schemas.microsoft.com/office/drawing/2014/main" val="3027613543"/>
                    </a:ext>
                  </a:extLst>
                </a:gridCol>
                <a:gridCol w="485119">
                  <a:extLst>
                    <a:ext uri="{9D8B030D-6E8A-4147-A177-3AD203B41FA5}">
                      <a16:colId xmlns:a16="http://schemas.microsoft.com/office/drawing/2014/main" val="3830041666"/>
                    </a:ext>
                  </a:extLst>
                </a:gridCol>
                <a:gridCol w="485119">
                  <a:extLst>
                    <a:ext uri="{9D8B030D-6E8A-4147-A177-3AD203B41FA5}">
                      <a16:colId xmlns:a16="http://schemas.microsoft.com/office/drawing/2014/main" val="164771107"/>
                    </a:ext>
                  </a:extLst>
                </a:gridCol>
                <a:gridCol w="485119">
                  <a:extLst>
                    <a:ext uri="{9D8B030D-6E8A-4147-A177-3AD203B41FA5}">
                      <a16:colId xmlns:a16="http://schemas.microsoft.com/office/drawing/2014/main" val="1556584524"/>
                    </a:ext>
                  </a:extLst>
                </a:gridCol>
                <a:gridCol w="485119">
                  <a:extLst>
                    <a:ext uri="{9D8B030D-6E8A-4147-A177-3AD203B41FA5}">
                      <a16:colId xmlns:a16="http://schemas.microsoft.com/office/drawing/2014/main" val="3979265519"/>
                    </a:ext>
                  </a:extLst>
                </a:gridCol>
                <a:gridCol w="485119">
                  <a:extLst>
                    <a:ext uri="{9D8B030D-6E8A-4147-A177-3AD203B41FA5}">
                      <a16:colId xmlns:a16="http://schemas.microsoft.com/office/drawing/2014/main" val="4282114595"/>
                    </a:ext>
                  </a:extLst>
                </a:gridCol>
                <a:gridCol w="485119">
                  <a:extLst>
                    <a:ext uri="{9D8B030D-6E8A-4147-A177-3AD203B41FA5}">
                      <a16:colId xmlns:a16="http://schemas.microsoft.com/office/drawing/2014/main" val="264954222"/>
                    </a:ext>
                  </a:extLst>
                </a:gridCol>
                <a:gridCol w="485119">
                  <a:extLst>
                    <a:ext uri="{9D8B030D-6E8A-4147-A177-3AD203B41FA5}">
                      <a16:colId xmlns:a16="http://schemas.microsoft.com/office/drawing/2014/main" val="20000"/>
                    </a:ext>
                  </a:extLst>
                </a:gridCol>
                <a:gridCol w="485119">
                  <a:extLst>
                    <a:ext uri="{9D8B030D-6E8A-4147-A177-3AD203B41FA5}">
                      <a16:colId xmlns:a16="http://schemas.microsoft.com/office/drawing/2014/main" val="20001"/>
                    </a:ext>
                  </a:extLst>
                </a:gridCol>
                <a:gridCol w="485119">
                  <a:extLst>
                    <a:ext uri="{9D8B030D-6E8A-4147-A177-3AD203B41FA5}">
                      <a16:colId xmlns:a16="http://schemas.microsoft.com/office/drawing/2014/main" val="20002"/>
                    </a:ext>
                  </a:extLst>
                </a:gridCol>
                <a:gridCol w="485119">
                  <a:extLst>
                    <a:ext uri="{9D8B030D-6E8A-4147-A177-3AD203B41FA5}">
                      <a16:colId xmlns:a16="http://schemas.microsoft.com/office/drawing/2014/main" val="3133738057"/>
                    </a:ext>
                  </a:extLst>
                </a:gridCol>
                <a:gridCol w="485119">
                  <a:extLst>
                    <a:ext uri="{9D8B030D-6E8A-4147-A177-3AD203B41FA5}">
                      <a16:colId xmlns:a16="http://schemas.microsoft.com/office/drawing/2014/main" val="1220667466"/>
                    </a:ext>
                  </a:extLst>
                </a:gridCol>
                <a:gridCol w="485119">
                  <a:extLst>
                    <a:ext uri="{9D8B030D-6E8A-4147-A177-3AD203B41FA5}">
                      <a16:colId xmlns:a16="http://schemas.microsoft.com/office/drawing/2014/main" val="3098017832"/>
                    </a:ext>
                  </a:extLst>
                </a:gridCol>
                <a:gridCol w="485119">
                  <a:extLst>
                    <a:ext uri="{9D8B030D-6E8A-4147-A177-3AD203B41FA5}">
                      <a16:colId xmlns:a16="http://schemas.microsoft.com/office/drawing/2014/main" val="93798232"/>
                    </a:ext>
                  </a:extLst>
                </a:gridCol>
                <a:gridCol w="485119">
                  <a:extLst>
                    <a:ext uri="{9D8B030D-6E8A-4147-A177-3AD203B41FA5}">
                      <a16:colId xmlns:a16="http://schemas.microsoft.com/office/drawing/2014/main" val="3444514531"/>
                    </a:ext>
                  </a:extLst>
                </a:gridCol>
              </a:tblGrid>
              <a:tr h="142072">
                <a:tc rowSpan="2">
                  <a:txBody>
                    <a:bodyPr/>
                    <a:lstStyle/>
                    <a:p>
                      <a:pPr algn="l" fontAlgn="b"/>
                      <a:r>
                        <a:rPr lang="fr-CA" sz="1050" b="1" i="0" u="none" strike="noStrike" dirty="0">
                          <a:solidFill>
                            <a:schemeClr val="tx2"/>
                          </a:solidFill>
                          <a:effectLst/>
                          <a:latin typeface="Arial" panose="020B0604020202020204" pitchFamily="34" charset="0"/>
                        </a:rPr>
                        <a:t>(%) Tout à fait d’accord</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21823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779">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781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848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578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485</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9754">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L’assurance médicament public et universel permettrait aux gouvernements de mieux contrôler les prix des médicaments en négociant de manière plus serrée avec les entreprises pharmaceutiques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45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288539">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La création d’une société d’État productrice de médicaments permettrait d’augmenter les capacités manufacturières locales et de pallier aux lacunes des entreprises pharmaceutiques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29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21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24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26</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4"/>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Niveau d’accord avec diverses opinions concernant les entreprises pharmaceutiques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(2/2)</a:t>
            </a:r>
            <a:br>
              <a:rPr kumimoji="0" lang="fr-CA" sz="16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ensemble des répondants, n=</a:t>
            </a:r>
            <a:r>
              <a:rPr lang="fr-CA" sz="1200" b="0" dirty="0">
                <a:solidFill>
                  <a:schemeClr val="bg1"/>
                </a:solidFill>
              </a:rPr>
              <a:t>1500</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10" name="Table 9">
            <a:extLst>
              <a:ext uri="{FF2B5EF4-FFF2-40B4-BE49-F238E27FC236}">
                <a16:creationId xmlns:a16="http://schemas.microsoft.com/office/drawing/2014/main" id="{2779C228-674D-48CE-9591-5FA7C538B939}"/>
              </a:ext>
            </a:extLst>
          </p:cNvPr>
          <p:cNvGraphicFramePr>
            <a:graphicFrameLocks noGrp="1"/>
          </p:cNvGraphicFramePr>
          <p:nvPr>
            <p:custDataLst>
              <p:tags r:id="rId5"/>
            </p:custDataLst>
            <p:extLst>
              <p:ext uri="{D42A27DB-BD31-4B8C-83A1-F6EECF244321}">
                <p14:modId xmlns:p14="http://schemas.microsoft.com/office/powerpoint/2010/main" val="1338472761"/>
              </p:ext>
            </p:extLst>
          </p:nvPr>
        </p:nvGraphicFramePr>
        <p:xfrm>
          <a:off x="531214" y="3705867"/>
          <a:ext cx="11068603" cy="2725080"/>
        </p:xfrm>
        <a:graphic>
          <a:graphicData uri="http://schemas.openxmlformats.org/drawingml/2006/table">
            <a:tbl>
              <a:tblPr firstRow="1" bandRow="1">
                <a:tableStyleId>{2D5ABB26-0587-4C30-8999-92F81FD0307C}</a:tableStyleId>
              </a:tblPr>
              <a:tblGrid>
                <a:gridCol w="2812877">
                  <a:extLst>
                    <a:ext uri="{9D8B030D-6E8A-4147-A177-3AD203B41FA5}">
                      <a16:colId xmlns:a16="http://schemas.microsoft.com/office/drawing/2014/main" val="2274156090"/>
                    </a:ext>
                  </a:extLst>
                </a:gridCol>
                <a:gridCol w="487680">
                  <a:extLst>
                    <a:ext uri="{9D8B030D-6E8A-4147-A177-3AD203B41FA5}">
                      <a16:colId xmlns:a16="http://schemas.microsoft.com/office/drawing/2014/main" val="948555066"/>
                    </a:ext>
                  </a:extLst>
                </a:gridCol>
                <a:gridCol w="597542">
                  <a:extLst>
                    <a:ext uri="{9D8B030D-6E8A-4147-A177-3AD203B41FA5}">
                      <a16:colId xmlns:a16="http://schemas.microsoft.com/office/drawing/2014/main" val="970333322"/>
                    </a:ext>
                  </a:extLst>
                </a:gridCol>
                <a:gridCol w="597542">
                  <a:extLst>
                    <a:ext uri="{9D8B030D-6E8A-4147-A177-3AD203B41FA5}">
                      <a16:colId xmlns:a16="http://schemas.microsoft.com/office/drawing/2014/main" val="3027613543"/>
                    </a:ext>
                  </a:extLst>
                </a:gridCol>
                <a:gridCol w="597542">
                  <a:extLst>
                    <a:ext uri="{9D8B030D-6E8A-4147-A177-3AD203B41FA5}">
                      <a16:colId xmlns:a16="http://schemas.microsoft.com/office/drawing/2014/main" val="164771107"/>
                    </a:ext>
                  </a:extLst>
                </a:gridCol>
                <a:gridCol w="597542">
                  <a:extLst>
                    <a:ext uri="{9D8B030D-6E8A-4147-A177-3AD203B41FA5}">
                      <a16:colId xmlns:a16="http://schemas.microsoft.com/office/drawing/2014/main" val="1556584524"/>
                    </a:ext>
                  </a:extLst>
                </a:gridCol>
                <a:gridCol w="597542">
                  <a:extLst>
                    <a:ext uri="{9D8B030D-6E8A-4147-A177-3AD203B41FA5}">
                      <a16:colId xmlns:a16="http://schemas.microsoft.com/office/drawing/2014/main" val="3979265519"/>
                    </a:ext>
                  </a:extLst>
                </a:gridCol>
                <a:gridCol w="597542">
                  <a:extLst>
                    <a:ext uri="{9D8B030D-6E8A-4147-A177-3AD203B41FA5}">
                      <a16:colId xmlns:a16="http://schemas.microsoft.com/office/drawing/2014/main" val="4282114595"/>
                    </a:ext>
                  </a:extLst>
                </a:gridCol>
                <a:gridCol w="597542">
                  <a:extLst>
                    <a:ext uri="{9D8B030D-6E8A-4147-A177-3AD203B41FA5}">
                      <a16:colId xmlns:a16="http://schemas.microsoft.com/office/drawing/2014/main" val="329194232"/>
                    </a:ext>
                  </a:extLst>
                </a:gridCol>
                <a:gridCol w="597542">
                  <a:extLst>
                    <a:ext uri="{9D8B030D-6E8A-4147-A177-3AD203B41FA5}">
                      <a16:colId xmlns:a16="http://schemas.microsoft.com/office/drawing/2014/main" val="1637850113"/>
                    </a:ext>
                  </a:extLst>
                </a:gridCol>
                <a:gridCol w="597542">
                  <a:extLst>
                    <a:ext uri="{9D8B030D-6E8A-4147-A177-3AD203B41FA5}">
                      <a16:colId xmlns:a16="http://schemas.microsoft.com/office/drawing/2014/main" val="264954222"/>
                    </a:ext>
                  </a:extLst>
                </a:gridCol>
                <a:gridCol w="597542">
                  <a:extLst>
                    <a:ext uri="{9D8B030D-6E8A-4147-A177-3AD203B41FA5}">
                      <a16:colId xmlns:a16="http://schemas.microsoft.com/office/drawing/2014/main" val="20000"/>
                    </a:ext>
                  </a:extLst>
                </a:gridCol>
                <a:gridCol w="597542">
                  <a:extLst>
                    <a:ext uri="{9D8B030D-6E8A-4147-A177-3AD203B41FA5}">
                      <a16:colId xmlns:a16="http://schemas.microsoft.com/office/drawing/2014/main" val="20001"/>
                    </a:ext>
                  </a:extLst>
                </a:gridCol>
                <a:gridCol w="597542">
                  <a:extLst>
                    <a:ext uri="{9D8B030D-6E8A-4147-A177-3AD203B41FA5}">
                      <a16:colId xmlns:a16="http://schemas.microsoft.com/office/drawing/2014/main" val="20002"/>
                    </a:ext>
                  </a:extLst>
                </a:gridCol>
                <a:gridCol w="597542">
                  <a:extLst>
                    <a:ext uri="{9D8B030D-6E8A-4147-A177-3AD203B41FA5}">
                      <a16:colId xmlns:a16="http://schemas.microsoft.com/office/drawing/2014/main" val="2181432721"/>
                    </a:ext>
                  </a:extLst>
                </a:gridCol>
              </a:tblGrid>
              <a:tr h="147491">
                <a:tc rowSpan="2">
                  <a:txBody>
                    <a:bodyPr/>
                    <a:lstStyle/>
                    <a:p>
                      <a:pPr algn="l" fontAlgn="b"/>
                      <a:r>
                        <a:rPr lang="fr-CA" sz="1050" b="1" i="0" u="none" strike="noStrike" dirty="0">
                          <a:solidFill>
                            <a:schemeClr val="tx2"/>
                          </a:solidFill>
                          <a:effectLst/>
                          <a:latin typeface="Arial" panose="020B0604020202020204" pitchFamily="34" charset="0"/>
                        </a:rPr>
                        <a:t>(%) Tout à fait d’accord</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SYNDIQUÉ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rPr>
                        <a:t>SECTEUR</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PROVINCIAL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50" b="1" kern="1200" dirty="0">
                          <a:solidFill>
                            <a:schemeClr val="tx1">
                              <a:lumMod val="65000"/>
                              <a:lumOff val="35000"/>
                            </a:schemeClr>
                          </a:solidFill>
                          <a:latin typeface="Arial" panose="020B0604020202020204" pitchFamily="34" charset="0"/>
                          <a:ea typeface="+mn-ea"/>
                          <a:cs typeface="Arial" panose="020B0604020202020204" pitchFamily="34" charset="0"/>
                        </a:rPr>
                        <a:t>INTENTION DE VOTE FÉDÉRAL</a:t>
                      </a:r>
                      <a:endParaRPr lang="fr-CA" sz="115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80000">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Oui</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Privé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CA" sz="900" b="0" i="0" u="none" strike="noStrike" dirty="0">
                          <a:solidFill>
                            <a:srgbClr val="595959"/>
                          </a:solidFill>
                          <a:effectLst/>
                          <a:latin typeface="Arial" panose="020B0604020202020204" pitchFamily="34" charset="0"/>
                        </a:rPr>
                        <a:t>QS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CAQ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PCQ</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PLC</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BQ</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NPD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PCC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080">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377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137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455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156</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1484">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L’assurance médicament public et universel permettrait aux gouvernements de mieux contrôler les prix des médicaments en négociant de manière plus serrée avec les entreprises pharmaceutiques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E31836"/>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40</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44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44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9543">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La création d’une société d’État productrice de médicaments permettrait d’augmenter les capacités manufacturières locales et de pallier aux lacunes des entreprises pharmaceutiques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dirty="0">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28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1" i="0" u="none" strike="noStrike">
                          <a:solidFill>
                            <a:srgbClr val="00B0F0"/>
                          </a:solidFill>
                          <a:effectLst/>
                          <a:latin typeface="Arial" panose="020B0604020202020204" pitchFamily="34" charset="0"/>
                        </a:rPr>
                        <a:t>44</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32</a:t>
                      </a:r>
                    </a:p>
                  </a:txBody>
                  <a:tcPr marL="9525" marR="9525" marT="9525" marB="0"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23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00B0F0"/>
                          </a:solidFill>
                          <a:effectLst/>
                          <a:latin typeface="Arial" panose="020B0604020202020204" pitchFamily="34" charset="0"/>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a:solidFill>
                            <a:srgbClr val="00B0F0"/>
                          </a:solidFill>
                          <a:effectLst/>
                          <a:latin typeface="Arial" panose="020B0604020202020204" pitchFamily="34" charset="0"/>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29804"/>
                      </a:srgbClr>
                    </a:solidFill>
                  </a:tcPr>
                </a:tc>
                <a:tc>
                  <a:txBody>
                    <a:bodyPr/>
                    <a:lstStyle/>
                    <a:p>
                      <a:pPr algn="ctr" fontAlgn="ctr"/>
                      <a:r>
                        <a:rPr lang="fr-CA" sz="1200" b="0" i="0" u="none" strike="noStrike" dirty="0">
                          <a:solidFill>
                            <a:srgbClr val="595959"/>
                          </a:solidFill>
                          <a:effectLst/>
                          <a:latin typeface="Arial" panose="020B0604020202020204" pitchFamily="34" charset="0"/>
                        </a:rPr>
                        <a:t>30</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242773"/>
                  </a:ext>
                </a:extLst>
              </a:tr>
            </a:tbl>
          </a:graphicData>
        </a:graphic>
      </p:graphicFrame>
      <p:sp>
        <p:nvSpPr>
          <p:cNvPr id="11" name="ZoneTexte 10">
            <a:extLst>
              <a:ext uri="{FF2B5EF4-FFF2-40B4-BE49-F238E27FC236}">
                <a16:creationId xmlns:a16="http://schemas.microsoft.com/office/drawing/2014/main" id="{CC589F18-A4F0-497D-920F-0964A8696E27}"/>
              </a:ext>
            </a:extLst>
          </p:cNvPr>
          <p:cNvSpPr txBox="1"/>
          <p:nvPr>
            <p:custDataLst>
              <p:tags r:id="rId6"/>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Q4b. Si vous aviez à acheter des médicaments d’ordonnance, laquelle de ces options représentent le mieux votre situation :</a:t>
            </a:r>
          </a:p>
        </p:txBody>
      </p:sp>
    </p:spTree>
    <p:extLst>
      <p:ext uri="{BB962C8B-B14F-4D97-AF65-F5344CB8AC3E}">
        <p14:creationId xmlns:p14="http://schemas.microsoft.com/office/powerpoint/2010/main" val="2695520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dirty="0"/>
              <a:t>Profil des répondants</a:t>
            </a:r>
          </a:p>
        </p:txBody>
      </p:sp>
    </p:spTree>
    <p:extLst>
      <p:ext uri="{BB962C8B-B14F-4D97-AF65-F5344CB8AC3E}">
        <p14:creationId xmlns:p14="http://schemas.microsoft.com/office/powerpoint/2010/main" val="360667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pied de page 2"/>
          <p:cNvSpPr>
            <a:spLocks noGrp="1"/>
          </p:cNvSpPr>
          <p:nvPr>
            <p:ph type="ftr" sz="quarter" idx="4294967295"/>
            <p:custDataLst>
              <p:tags r:id="rId1"/>
            </p:custDataLst>
          </p:nvPr>
        </p:nvSpPr>
        <p:spPr>
          <a:xfrm>
            <a:off x="744969" y="6483365"/>
            <a:ext cx="3413740" cy="238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t>CROP</a:t>
            </a:r>
            <a:endPar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endParaRPr>
          </a:p>
        </p:txBody>
      </p:sp>
      <p:sp>
        <p:nvSpPr>
          <p:cNvPr id="24" name="Espace réservé du numéro de diapositive 3"/>
          <p:cNvSpPr>
            <a:spLocks noGrp="1"/>
          </p:cNvSpPr>
          <p:nvPr>
            <p:ph type="sldNum" sz="quarter" idx="4294967295"/>
            <p:custDataLst>
              <p:tags r:id="rId2"/>
            </p:custDataLst>
          </p:nvPr>
        </p:nvSpPr>
        <p:spPr>
          <a:xfrm>
            <a:off x="7985144" y="6483365"/>
            <a:ext cx="3462416" cy="238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9141-2E42-4ABB-84FD-6FABED6D0D53}" type="slidenum">
              <a:rPr kumimoji="0" lang="en-CA" sz="1000" b="0" i="0" u="none" strike="noStrike" kern="1200" cap="none" spc="0" normalizeH="0" baseline="0" noProof="0" smtClean="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endParaRPr>
          </a:p>
        </p:txBody>
      </p:sp>
      <p:graphicFrame>
        <p:nvGraphicFramePr>
          <p:cNvPr id="7" name="Tableau 6">
            <a:extLst>
              <a:ext uri="{FF2B5EF4-FFF2-40B4-BE49-F238E27FC236}">
                <a16:creationId xmlns:a16="http://schemas.microsoft.com/office/drawing/2014/main" id="{7CD66891-C3F2-46B3-9FD6-AA0E5912FEBA}"/>
              </a:ext>
            </a:extLst>
          </p:cNvPr>
          <p:cNvGraphicFramePr>
            <a:graphicFrameLocks noGrp="1"/>
          </p:cNvGraphicFramePr>
          <p:nvPr>
            <p:extLst>
              <p:ext uri="{D42A27DB-BD31-4B8C-83A1-F6EECF244321}">
                <p14:modId xmlns:p14="http://schemas.microsoft.com/office/powerpoint/2010/main" val="325249659"/>
              </p:ext>
            </p:extLst>
          </p:nvPr>
        </p:nvGraphicFramePr>
        <p:xfrm>
          <a:off x="588211" y="837273"/>
          <a:ext cx="5368451" cy="1512000"/>
        </p:xfrm>
        <a:graphic>
          <a:graphicData uri="http://schemas.openxmlformats.org/drawingml/2006/table">
            <a:tbl>
              <a:tblPr firstRow="1" bandRow="1">
                <a:tableStyleId>{7DF18680-E054-41AD-8BC1-D1AEF772440D}</a:tableStyleId>
              </a:tblPr>
              <a:tblGrid>
                <a:gridCol w="4100220">
                  <a:extLst>
                    <a:ext uri="{9D8B030D-6E8A-4147-A177-3AD203B41FA5}">
                      <a16:colId xmlns:a16="http://schemas.microsoft.com/office/drawing/2014/main" val="4142101730"/>
                    </a:ext>
                  </a:extLst>
                </a:gridCol>
                <a:gridCol w="1268231">
                  <a:extLst>
                    <a:ext uri="{9D8B030D-6E8A-4147-A177-3AD203B41FA5}">
                      <a16:colId xmlns:a16="http://schemas.microsoft.com/office/drawing/2014/main" val="3644821166"/>
                    </a:ext>
                  </a:extLst>
                </a:gridCol>
              </a:tblGrid>
              <a:tr h="252000">
                <a:tc gridSpan="2">
                  <a:txBody>
                    <a:bodyPr/>
                    <a:lstStyle/>
                    <a:p>
                      <a:pPr algn="ctr" fontAlgn="ctr"/>
                      <a:r>
                        <a:rPr lang="fr-CA" sz="1200" b="1" i="0" u="none" strike="noStrike" dirty="0">
                          <a:solidFill>
                            <a:schemeClr val="bg1"/>
                          </a:solidFill>
                          <a:effectLst/>
                          <a:latin typeface="Arial"/>
                        </a:rPr>
                        <a:t>RÉGION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endParaRPr lang="fr-CA" sz="900" b="0" i="0" u="none" strike="noStrike" dirty="0">
                        <a:solidFill>
                          <a:schemeClr val="bg1"/>
                        </a:solidFill>
                        <a:effectLst/>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52000">
                <a:tc>
                  <a:txBody>
                    <a:bodyPr/>
                    <a:lstStyle/>
                    <a:p>
                      <a:pPr algn="l" fontAlgn="ctr"/>
                      <a:r>
                        <a:rPr lang="fr-CA" sz="1200" b="0" i="0" u="none" strike="noStrike" dirty="0">
                          <a:solidFill>
                            <a:srgbClr val="595959"/>
                          </a:solidFill>
                          <a:effectLst/>
                          <a:latin typeface="Arial" panose="020B0604020202020204" pitchFamily="34" charset="0"/>
                        </a:rPr>
                        <a:t>Montréal île</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algn="ctr" fontAlgn="ctr"/>
                      <a:r>
                        <a:rPr lang="fr-CA" sz="1200" b="0" i="0" u="none" strike="noStrike" dirty="0">
                          <a:solidFill>
                            <a:srgbClr val="595959"/>
                          </a:solidFill>
                          <a:effectLst/>
                          <a:latin typeface="Arial"/>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52000">
                <a:tc>
                  <a:txBody>
                    <a:bodyPr/>
                    <a:lstStyle/>
                    <a:p>
                      <a:pPr algn="l" fontAlgn="ctr"/>
                      <a:r>
                        <a:rPr lang="fr-CA" sz="1200" b="0" i="0" u="none" strike="noStrike" dirty="0">
                          <a:solidFill>
                            <a:srgbClr val="595959"/>
                          </a:solidFill>
                          <a:effectLst/>
                          <a:latin typeface="Arial" panose="020B0604020202020204" pitchFamily="34" charset="0"/>
                        </a:rPr>
                        <a:t>Rive-Sud de Montréal</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r h="252000">
                <a:tc>
                  <a:txBody>
                    <a:bodyPr/>
                    <a:lstStyle/>
                    <a:p>
                      <a:pPr algn="l" fontAlgn="ctr"/>
                      <a:r>
                        <a:rPr lang="fr-CA" sz="1200" b="0" i="0" u="none" strike="noStrike" dirty="0">
                          <a:solidFill>
                            <a:srgbClr val="595959"/>
                          </a:solidFill>
                          <a:effectLst/>
                          <a:latin typeface="Arial" panose="020B0604020202020204" pitchFamily="34" charset="0"/>
                        </a:rPr>
                        <a:t>Rive-Nord de Montréal</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745363437"/>
                  </a:ext>
                </a:extLst>
              </a:tr>
              <a:tr h="252000">
                <a:tc>
                  <a:txBody>
                    <a:bodyPr/>
                    <a:lstStyle/>
                    <a:p>
                      <a:pPr algn="l" fontAlgn="ctr"/>
                      <a:r>
                        <a:rPr lang="fr-CA" sz="1200" b="0" i="0" u="none" strike="noStrike" dirty="0">
                          <a:solidFill>
                            <a:srgbClr val="595959"/>
                          </a:solidFill>
                          <a:effectLst/>
                          <a:latin typeface="Arial" panose="020B0604020202020204" pitchFamily="34" charset="0"/>
                        </a:rPr>
                        <a:t>Québec RMR</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73241070"/>
                  </a:ext>
                </a:extLst>
              </a:tr>
              <a:tr h="252000">
                <a:tc>
                  <a:txBody>
                    <a:bodyPr/>
                    <a:lstStyle/>
                    <a:p>
                      <a:pPr algn="l" fontAlgn="ctr"/>
                      <a:r>
                        <a:rPr lang="fr-CA" sz="1200" b="0" i="0" u="none" strike="noStrike" dirty="0">
                          <a:solidFill>
                            <a:srgbClr val="595959"/>
                          </a:solidFill>
                          <a:effectLst/>
                          <a:latin typeface="Arial" panose="020B0604020202020204" pitchFamily="34" charset="0"/>
                        </a:rPr>
                        <a:t>Reste du Québec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71510922"/>
                  </a:ext>
                </a:extLst>
              </a:tr>
            </a:tbl>
          </a:graphicData>
        </a:graphic>
      </p:graphicFrame>
      <p:graphicFrame>
        <p:nvGraphicFramePr>
          <p:cNvPr id="9" name="Tableau 8">
            <a:extLst>
              <a:ext uri="{FF2B5EF4-FFF2-40B4-BE49-F238E27FC236}">
                <a16:creationId xmlns:a16="http://schemas.microsoft.com/office/drawing/2014/main" id="{F21E1065-A41C-4887-A4CA-F70121A19AA3}"/>
              </a:ext>
            </a:extLst>
          </p:cNvPr>
          <p:cNvGraphicFramePr>
            <a:graphicFrameLocks noGrp="1"/>
          </p:cNvGraphicFramePr>
          <p:nvPr>
            <p:extLst>
              <p:ext uri="{D42A27DB-BD31-4B8C-83A1-F6EECF244321}">
                <p14:modId xmlns:p14="http://schemas.microsoft.com/office/powerpoint/2010/main" val="697195787"/>
              </p:ext>
            </p:extLst>
          </p:nvPr>
        </p:nvGraphicFramePr>
        <p:xfrm>
          <a:off x="594804" y="3501711"/>
          <a:ext cx="5365993" cy="1008000"/>
        </p:xfrm>
        <a:graphic>
          <a:graphicData uri="http://schemas.openxmlformats.org/drawingml/2006/table">
            <a:tbl>
              <a:tblPr firstRow="1" bandRow="1">
                <a:tableStyleId>{7DF18680-E054-41AD-8BC1-D1AEF772440D}</a:tableStyleId>
              </a:tblPr>
              <a:tblGrid>
                <a:gridCol w="4101007">
                  <a:extLst>
                    <a:ext uri="{9D8B030D-6E8A-4147-A177-3AD203B41FA5}">
                      <a16:colId xmlns:a16="http://schemas.microsoft.com/office/drawing/2014/main" val="4142101730"/>
                    </a:ext>
                  </a:extLst>
                </a:gridCol>
                <a:gridCol w="1264986">
                  <a:extLst>
                    <a:ext uri="{9D8B030D-6E8A-4147-A177-3AD203B41FA5}">
                      <a16:colId xmlns:a16="http://schemas.microsoft.com/office/drawing/2014/main" val="3644821166"/>
                    </a:ext>
                  </a:extLst>
                </a:gridCol>
              </a:tblGrid>
              <a:tr h="252000">
                <a:tc gridSpan="2">
                  <a:txBody>
                    <a:bodyPr/>
                    <a:lstStyle/>
                    <a:p>
                      <a:pPr algn="ctr" fontAlgn="ctr"/>
                      <a:r>
                        <a:rPr lang="fr-CA" sz="1200" b="1" i="0" u="none" strike="noStrike" dirty="0">
                          <a:solidFill>
                            <a:schemeClr val="bg1"/>
                          </a:solidFill>
                          <a:effectLst/>
                          <a:latin typeface="Arial"/>
                        </a:rPr>
                        <a:t>ÂGE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52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18-34 ans</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52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35-54 ans</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r h="252000">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55 ans et plus</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745363437"/>
                  </a:ext>
                </a:extLst>
              </a:tr>
            </a:tbl>
          </a:graphicData>
        </a:graphic>
      </p:graphicFrame>
      <p:graphicFrame>
        <p:nvGraphicFramePr>
          <p:cNvPr id="11" name="Tableau 10">
            <a:extLst>
              <a:ext uri="{FF2B5EF4-FFF2-40B4-BE49-F238E27FC236}">
                <a16:creationId xmlns:a16="http://schemas.microsoft.com/office/drawing/2014/main" id="{D96607C4-BEF7-4588-85D5-753801B4C03B}"/>
              </a:ext>
            </a:extLst>
          </p:cNvPr>
          <p:cNvGraphicFramePr>
            <a:graphicFrameLocks noGrp="1"/>
          </p:cNvGraphicFramePr>
          <p:nvPr>
            <p:extLst>
              <p:ext uri="{D42A27DB-BD31-4B8C-83A1-F6EECF244321}">
                <p14:modId xmlns:p14="http://schemas.microsoft.com/office/powerpoint/2010/main" val="3191318777"/>
              </p:ext>
            </p:extLst>
          </p:nvPr>
        </p:nvGraphicFramePr>
        <p:xfrm>
          <a:off x="596922" y="2549149"/>
          <a:ext cx="5368451" cy="756000"/>
        </p:xfrm>
        <a:graphic>
          <a:graphicData uri="http://schemas.openxmlformats.org/drawingml/2006/table">
            <a:tbl>
              <a:tblPr firstRow="1" bandRow="1">
                <a:tableStyleId>{7DF18680-E054-41AD-8BC1-D1AEF772440D}</a:tableStyleId>
              </a:tblPr>
              <a:tblGrid>
                <a:gridCol w="4100220">
                  <a:extLst>
                    <a:ext uri="{9D8B030D-6E8A-4147-A177-3AD203B41FA5}">
                      <a16:colId xmlns:a16="http://schemas.microsoft.com/office/drawing/2014/main" val="4142101730"/>
                    </a:ext>
                  </a:extLst>
                </a:gridCol>
                <a:gridCol w="1268231">
                  <a:extLst>
                    <a:ext uri="{9D8B030D-6E8A-4147-A177-3AD203B41FA5}">
                      <a16:colId xmlns:a16="http://schemas.microsoft.com/office/drawing/2014/main" val="3644821166"/>
                    </a:ext>
                  </a:extLst>
                </a:gridCol>
              </a:tblGrid>
              <a:tr h="252000">
                <a:tc gridSpan="2">
                  <a:txBody>
                    <a:bodyPr/>
                    <a:lstStyle/>
                    <a:p>
                      <a:pPr algn="ctr" fontAlgn="ctr"/>
                      <a:r>
                        <a:rPr lang="fr-CA" sz="1200" b="1" i="0" u="none" strike="noStrike" dirty="0">
                          <a:solidFill>
                            <a:schemeClr val="bg1"/>
                          </a:solidFill>
                          <a:effectLst/>
                          <a:latin typeface="Arial"/>
                        </a:rPr>
                        <a:t>SEXE</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52000">
                <a:tc>
                  <a:txBody>
                    <a:bodyPr/>
                    <a:lstStyle/>
                    <a:p>
                      <a:pPr algn="l" fontAlgn="ctr"/>
                      <a:r>
                        <a:rPr lang="fr-CA" sz="1200" b="0" i="0" u="none" strike="noStrike" dirty="0">
                          <a:solidFill>
                            <a:srgbClr val="595959"/>
                          </a:solidFill>
                          <a:effectLst/>
                          <a:latin typeface="Arial" panose="020B0604020202020204" pitchFamily="34" charset="0"/>
                        </a:rPr>
                        <a:t>Homme </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52000">
                <a:tc>
                  <a:txBody>
                    <a:bodyPr/>
                    <a:lstStyle/>
                    <a:p>
                      <a:pPr algn="l" fontAlgn="ctr"/>
                      <a:r>
                        <a:rPr lang="fr-CA" sz="1200" b="0" i="0" u="none" strike="noStrike" dirty="0">
                          <a:solidFill>
                            <a:srgbClr val="595959"/>
                          </a:solidFill>
                          <a:effectLst/>
                          <a:latin typeface="Arial" panose="020B0604020202020204" pitchFamily="34" charset="0"/>
                        </a:rPr>
                        <a:t>Femme </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bl>
          </a:graphicData>
        </a:graphic>
      </p:graphicFrame>
      <p:graphicFrame>
        <p:nvGraphicFramePr>
          <p:cNvPr id="8" name="Tableau 7">
            <a:extLst>
              <a:ext uri="{FF2B5EF4-FFF2-40B4-BE49-F238E27FC236}">
                <a16:creationId xmlns:a16="http://schemas.microsoft.com/office/drawing/2014/main" id="{5480CA5D-8549-41DB-B5EA-4D8B080E040D}"/>
              </a:ext>
            </a:extLst>
          </p:cNvPr>
          <p:cNvGraphicFramePr>
            <a:graphicFrameLocks noGrp="1"/>
          </p:cNvGraphicFramePr>
          <p:nvPr>
            <p:extLst>
              <p:ext uri="{D42A27DB-BD31-4B8C-83A1-F6EECF244321}">
                <p14:modId xmlns:p14="http://schemas.microsoft.com/office/powerpoint/2010/main" val="2851728424"/>
              </p:ext>
            </p:extLst>
          </p:nvPr>
        </p:nvGraphicFramePr>
        <p:xfrm>
          <a:off x="577511" y="4622812"/>
          <a:ext cx="5370910" cy="1000116"/>
        </p:xfrm>
        <a:graphic>
          <a:graphicData uri="http://schemas.openxmlformats.org/drawingml/2006/table">
            <a:tbl>
              <a:tblPr firstRow="1" bandRow="1">
                <a:tableStyleId>{7DF18680-E054-41AD-8BC1-D1AEF772440D}</a:tableStyleId>
              </a:tblPr>
              <a:tblGrid>
                <a:gridCol w="4102098">
                  <a:extLst>
                    <a:ext uri="{9D8B030D-6E8A-4147-A177-3AD203B41FA5}">
                      <a16:colId xmlns:a16="http://schemas.microsoft.com/office/drawing/2014/main" val="4142101730"/>
                    </a:ext>
                  </a:extLst>
                </a:gridCol>
                <a:gridCol w="1268812">
                  <a:extLst>
                    <a:ext uri="{9D8B030D-6E8A-4147-A177-3AD203B41FA5}">
                      <a16:colId xmlns:a16="http://schemas.microsoft.com/office/drawing/2014/main" val="3644821166"/>
                    </a:ext>
                  </a:extLst>
                </a:gridCol>
              </a:tblGrid>
              <a:tr h="250029">
                <a:tc gridSpan="2">
                  <a:txBody>
                    <a:bodyPr/>
                    <a:lstStyle/>
                    <a:p>
                      <a:pPr algn="ctr" fontAlgn="ctr"/>
                      <a:r>
                        <a:rPr lang="fr-CA" sz="1200" b="1" i="0" u="none" strike="noStrike" dirty="0">
                          <a:solidFill>
                            <a:schemeClr val="bg1"/>
                          </a:solidFill>
                          <a:effectLst/>
                          <a:latin typeface="Arial"/>
                        </a:rPr>
                        <a:t>SCOLARITÉ</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50029">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Secondaire ou moins</a:t>
                      </a:r>
                    </a:p>
                  </a:txBody>
                  <a:tcPr marL="12698" marR="12698"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50029">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Collège</a:t>
                      </a:r>
                    </a:p>
                  </a:txBody>
                  <a:tcPr marL="12698" marR="12698"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292933832"/>
                  </a:ext>
                </a:extLst>
              </a:tr>
              <a:tr h="250029">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Université</a:t>
                      </a:r>
                    </a:p>
                  </a:txBody>
                  <a:tcPr marL="12698" marR="12698"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bl>
          </a:graphicData>
        </a:graphic>
      </p:graphicFrame>
      <p:graphicFrame>
        <p:nvGraphicFramePr>
          <p:cNvPr id="10" name="Tableau 9">
            <a:extLst>
              <a:ext uri="{FF2B5EF4-FFF2-40B4-BE49-F238E27FC236}">
                <a16:creationId xmlns:a16="http://schemas.microsoft.com/office/drawing/2014/main" id="{4C64419E-5E85-4FFA-BC8E-FAFE117E5192}"/>
              </a:ext>
            </a:extLst>
          </p:cNvPr>
          <p:cNvGraphicFramePr>
            <a:graphicFrameLocks noGrp="1"/>
          </p:cNvGraphicFramePr>
          <p:nvPr>
            <p:extLst>
              <p:ext uri="{D42A27DB-BD31-4B8C-83A1-F6EECF244321}">
                <p14:modId xmlns:p14="http://schemas.microsoft.com/office/powerpoint/2010/main" val="640993442"/>
              </p:ext>
            </p:extLst>
          </p:nvPr>
        </p:nvGraphicFramePr>
        <p:xfrm>
          <a:off x="6257493" y="910952"/>
          <a:ext cx="5342322" cy="2119329"/>
        </p:xfrm>
        <a:graphic>
          <a:graphicData uri="http://schemas.openxmlformats.org/drawingml/2006/table">
            <a:tbl>
              <a:tblPr firstRow="1" bandRow="1">
                <a:tableStyleId>{7DF18680-E054-41AD-8BC1-D1AEF772440D}</a:tableStyleId>
              </a:tblPr>
              <a:tblGrid>
                <a:gridCol w="4082916">
                  <a:extLst>
                    <a:ext uri="{9D8B030D-6E8A-4147-A177-3AD203B41FA5}">
                      <a16:colId xmlns:a16="http://schemas.microsoft.com/office/drawing/2014/main" val="4142101730"/>
                    </a:ext>
                  </a:extLst>
                </a:gridCol>
                <a:gridCol w="1259406">
                  <a:extLst>
                    <a:ext uri="{9D8B030D-6E8A-4147-A177-3AD203B41FA5}">
                      <a16:colId xmlns:a16="http://schemas.microsoft.com/office/drawing/2014/main" val="3644821166"/>
                    </a:ext>
                  </a:extLst>
                </a:gridCol>
              </a:tblGrid>
              <a:tr h="235481">
                <a:tc gridSpan="2">
                  <a:txBody>
                    <a:bodyPr/>
                    <a:lstStyle/>
                    <a:p>
                      <a:pPr algn="ctr" fontAlgn="ctr"/>
                      <a:r>
                        <a:rPr lang="fr-CA" sz="1200" b="1" i="0" u="none" strike="noStrike" dirty="0">
                          <a:solidFill>
                            <a:schemeClr val="bg1"/>
                          </a:solidFill>
                          <a:effectLst/>
                          <a:latin typeface="Arial"/>
                        </a:rPr>
                        <a:t>SITUATION D’EMPLOI</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35481">
                <a:tc>
                  <a:txBody>
                    <a:bodyPr/>
                    <a:lstStyle/>
                    <a:p>
                      <a:pPr marL="0" algn="l" defTabSz="914400" rtl="0" eaLnBrk="1" fontAlgn="ctr" latinLnBrk="0" hangingPunct="1">
                        <a:lnSpc>
                          <a:spcPct val="115000"/>
                        </a:lnSpc>
                        <a:spcAft>
                          <a:spcPts val="0"/>
                        </a:spcAft>
                      </a:pP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Travailleur(se) à temps plein</a:t>
                      </a:r>
                      <a:endParaRPr lang="en-CA"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35481">
                <a:tc>
                  <a:txBody>
                    <a:bodyPr/>
                    <a:lstStyle/>
                    <a:p>
                      <a:pPr marL="0" algn="l" defTabSz="914400" rtl="0" eaLnBrk="1" fontAlgn="ctr" latinLnBrk="0" hangingPunct="1">
                        <a:lnSpc>
                          <a:spcPct val="115000"/>
                        </a:lnSpc>
                        <a:spcAft>
                          <a:spcPts val="0"/>
                        </a:spcAft>
                      </a:pP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Travailleur(se) à temps partiel</a:t>
                      </a:r>
                      <a:endParaRPr lang="en-CA"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882477443"/>
                  </a:ext>
                </a:extLst>
              </a:tr>
              <a:tr h="235481">
                <a:tc>
                  <a:txBody>
                    <a:bodyPr/>
                    <a:lstStyle/>
                    <a:p>
                      <a:pPr marL="0" algn="l" defTabSz="914400" rtl="0" eaLnBrk="1" fontAlgn="ctr" latinLnBrk="0" hangingPunct="1">
                        <a:lnSpc>
                          <a:spcPct val="115000"/>
                        </a:lnSpc>
                        <a:spcAft>
                          <a:spcPts val="0"/>
                        </a:spcAft>
                      </a:pP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Chômeur(se), à la recherche d’un emploi</a:t>
                      </a:r>
                      <a:endParaRPr lang="en-CA"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7822973"/>
                  </a:ext>
                </a:extLst>
              </a:tr>
              <a:tr h="235481">
                <a:tc>
                  <a:txBody>
                    <a:bodyPr/>
                    <a:lstStyle/>
                    <a:p>
                      <a:pPr marL="0" algn="l" defTabSz="914400" rtl="0" eaLnBrk="1" fontAlgn="ctr" latinLnBrk="0" hangingPunct="1">
                        <a:lnSpc>
                          <a:spcPct val="115000"/>
                        </a:lnSpc>
                        <a:spcAft>
                          <a:spcPts val="0"/>
                        </a:spcAft>
                      </a:pP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À la maison à temps plein</a:t>
                      </a:r>
                      <a:endParaRPr lang="en-CA"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25296813"/>
                  </a:ext>
                </a:extLst>
              </a:tr>
              <a:tr h="235481">
                <a:tc>
                  <a:txBody>
                    <a:bodyPr/>
                    <a:lstStyle/>
                    <a:p>
                      <a:pPr marL="0" algn="l" defTabSz="914400" rtl="0" eaLnBrk="1" fontAlgn="ctr" latinLnBrk="0" hangingPunct="1">
                        <a:lnSpc>
                          <a:spcPct val="115000"/>
                        </a:lnSpc>
                        <a:spcAft>
                          <a:spcPts val="0"/>
                        </a:spcAft>
                      </a:pP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Retraité</a:t>
                      </a:r>
                      <a:r>
                        <a:rPr lang="fr-CA" sz="1200" b="0" i="0" u="none" strike="noStrike" kern="1200" baseline="0" dirty="0">
                          <a:solidFill>
                            <a:srgbClr val="595959"/>
                          </a:solidFill>
                          <a:effectLst/>
                          <a:latin typeface="Arial" panose="020B0604020202020204" pitchFamily="34" charset="0"/>
                          <a:ea typeface="+mn-ea"/>
                          <a:cs typeface="Arial" panose="020B0604020202020204" pitchFamily="34" charset="0"/>
                        </a:rPr>
                        <a:t>(e)</a:t>
                      </a:r>
                      <a:endParaRPr lang="en-CA"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r h="235481">
                <a:tc>
                  <a:txBody>
                    <a:bodyPr/>
                    <a:lstStyle/>
                    <a:p>
                      <a:pPr marL="0" algn="l" defTabSz="914400" rtl="0" eaLnBrk="1" fontAlgn="ctr" latinLnBrk="0" hangingPunct="1">
                        <a:lnSpc>
                          <a:spcPct val="115000"/>
                        </a:lnSpc>
                        <a:spcAft>
                          <a:spcPts val="0"/>
                        </a:spcAft>
                      </a:pP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Étudiant(e)</a:t>
                      </a:r>
                      <a:endParaRPr lang="en-CA"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5363437"/>
                  </a:ext>
                </a:extLst>
              </a:tr>
              <a:tr h="235481">
                <a:tc>
                  <a:txBody>
                    <a:bodyPr/>
                    <a:lstStyle/>
                    <a:p>
                      <a:pPr marL="0" algn="l" defTabSz="914400" rtl="0" eaLnBrk="1" fontAlgn="ctr" latinLnBrk="0" hangingPunct="1">
                        <a:lnSpc>
                          <a:spcPct val="115000"/>
                        </a:lnSpc>
                        <a:spcAft>
                          <a:spcPts val="0"/>
                        </a:spcAft>
                      </a:pPr>
                      <a:r>
                        <a:rPr lang="en-CA" sz="1200" b="0" i="1" u="none" strike="noStrike" kern="1200" dirty="0">
                          <a:solidFill>
                            <a:srgbClr val="595959"/>
                          </a:solidFill>
                          <a:effectLst/>
                          <a:latin typeface="Arial" panose="020B0604020202020204" pitchFamily="34" charset="0"/>
                          <a:ea typeface="+mn-ea"/>
                          <a:cs typeface="Arial" panose="020B0604020202020204" pitchFamily="34" charset="0"/>
                        </a:rPr>
                        <a:t>Population active</a:t>
                      </a: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200" b="0" i="1" u="none" strike="noStrike" kern="1200" noProof="0" dirty="0">
                          <a:solidFill>
                            <a:srgbClr val="595959"/>
                          </a:solidFill>
                          <a:effectLst/>
                          <a:latin typeface="Arial" panose="020B0604020202020204" pitchFamily="34" charset="0"/>
                          <a:ea typeface="+mn-ea"/>
                          <a:cs typeface="Arial" panose="020B060402020202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2688057"/>
                  </a:ext>
                </a:extLst>
              </a:tr>
              <a:tr h="235481">
                <a:tc>
                  <a:txBody>
                    <a:bodyPr/>
                    <a:lstStyle/>
                    <a:p>
                      <a:pPr marL="0" algn="l" defTabSz="914400" rtl="0" eaLnBrk="1" fontAlgn="ctr" latinLnBrk="0" hangingPunct="1">
                        <a:lnSpc>
                          <a:spcPct val="115000"/>
                        </a:lnSpc>
                        <a:spcAft>
                          <a:spcPts val="0"/>
                        </a:spcAft>
                      </a:pPr>
                      <a:r>
                        <a:rPr lang="en-CA" sz="1200" b="0" i="1" u="none" strike="noStrike" kern="1200" dirty="0">
                          <a:solidFill>
                            <a:srgbClr val="595959"/>
                          </a:solidFill>
                          <a:effectLst/>
                          <a:latin typeface="Arial" panose="020B0604020202020204" pitchFamily="34" charset="0"/>
                          <a:ea typeface="+mn-ea"/>
                          <a:cs typeface="Arial" panose="020B0604020202020204" pitchFamily="34" charset="0"/>
                        </a:rPr>
                        <a:t>Population inactive</a:t>
                      </a:r>
                    </a:p>
                  </a:txBody>
                  <a:tcPr marL="12698" marR="12698" marT="9525" marB="9525"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A" sz="1200" b="0" i="1" u="none" strike="noStrike" kern="1200" noProof="0" dirty="0">
                          <a:solidFill>
                            <a:srgbClr val="595959"/>
                          </a:solidFill>
                          <a:effectLst/>
                          <a:latin typeface="Arial" panose="020B0604020202020204" pitchFamily="34" charset="0"/>
                          <a:ea typeface="+mn-ea"/>
                          <a:cs typeface="Arial" panose="020B0604020202020204"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440626196"/>
                  </a:ext>
                </a:extLst>
              </a:tr>
            </a:tbl>
          </a:graphicData>
        </a:graphic>
      </p:graphicFrame>
      <p:graphicFrame>
        <p:nvGraphicFramePr>
          <p:cNvPr id="12" name="Tableau 11">
            <a:extLst>
              <a:ext uri="{FF2B5EF4-FFF2-40B4-BE49-F238E27FC236}">
                <a16:creationId xmlns:a16="http://schemas.microsoft.com/office/drawing/2014/main" id="{785AE9CB-1768-487A-9226-F263BC5FC3AB}"/>
              </a:ext>
            </a:extLst>
          </p:cNvPr>
          <p:cNvGraphicFramePr>
            <a:graphicFrameLocks noGrp="1"/>
          </p:cNvGraphicFramePr>
          <p:nvPr>
            <p:extLst>
              <p:ext uri="{D42A27DB-BD31-4B8C-83A1-F6EECF244321}">
                <p14:modId xmlns:p14="http://schemas.microsoft.com/office/powerpoint/2010/main" val="3363608509"/>
              </p:ext>
            </p:extLst>
          </p:nvPr>
        </p:nvGraphicFramePr>
        <p:xfrm>
          <a:off x="6257493" y="3133171"/>
          <a:ext cx="5342322" cy="1227785"/>
        </p:xfrm>
        <a:graphic>
          <a:graphicData uri="http://schemas.openxmlformats.org/drawingml/2006/table">
            <a:tbl>
              <a:tblPr firstRow="1" bandRow="1">
                <a:tableStyleId>{7DF18680-E054-41AD-8BC1-D1AEF772440D}</a:tableStyleId>
              </a:tblPr>
              <a:tblGrid>
                <a:gridCol w="4082916">
                  <a:extLst>
                    <a:ext uri="{9D8B030D-6E8A-4147-A177-3AD203B41FA5}">
                      <a16:colId xmlns:a16="http://schemas.microsoft.com/office/drawing/2014/main" val="4142101730"/>
                    </a:ext>
                  </a:extLst>
                </a:gridCol>
                <a:gridCol w="1259406">
                  <a:extLst>
                    <a:ext uri="{9D8B030D-6E8A-4147-A177-3AD203B41FA5}">
                      <a16:colId xmlns:a16="http://schemas.microsoft.com/office/drawing/2014/main" val="3644821166"/>
                    </a:ext>
                  </a:extLst>
                </a:gridCol>
              </a:tblGrid>
              <a:tr h="245557">
                <a:tc gridSpan="2">
                  <a:txBody>
                    <a:bodyPr/>
                    <a:lstStyle/>
                    <a:p>
                      <a:pPr algn="ctr" fontAlgn="ctr"/>
                      <a:r>
                        <a:rPr lang="fr-CA" sz="1200" b="1" i="0" u="none" strike="noStrike" dirty="0">
                          <a:solidFill>
                            <a:schemeClr val="bg1"/>
                          </a:solidFill>
                          <a:effectLst/>
                          <a:latin typeface="Arial"/>
                        </a:rPr>
                        <a:t>REVENU DU MÉNAGE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45557">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Moins de 40K $</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45557">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40K $</a:t>
                      </a:r>
                      <a:r>
                        <a:rPr lang="fr-CA" sz="1200" b="0" i="0" u="none" strike="noStrike" kern="1200" baseline="0" dirty="0">
                          <a:solidFill>
                            <a:srgbClr val="595959"/>
                          </a:solidFill>
                          <a:effectLst/>
                          <a:latin typeface="Arial" panose="020B0604020202020204" pitchFamily="34" charset="0"/>
                          <a:ea typeface="+mn-ea"/>
                          <a:cs typeface="Arial" panose="020B0604020202020204" pitchFamily="34" charset="0"/>
                        </a:rPr>
                        <a:t> à </a:t>
                      </a: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79K $</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882477443"/>
                  </a:ext>
                </a:extLst>
              </a:tr>
              <a:tr h="245557">
                <a:tc>
                  <a:txBody>
                    <a:bodyPr/>
                    <a:lstStyle/>
                    <a:p>
                      <a:pPr marL="0" algn="l" defTabSz="914400" rtl="0" eaLnBrk="1" fontAlgn="ctr" latinLnBrk="0" hangingPunct="1"/>
                      <a:r>
                        <a:rPr kumimoji="0" lang="fr-CA" sz="12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80K $ </a:t>
                      </a:r>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et plus</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068809837"/>
                  </a:ext>
                </a:extLst>
              </a:tr>
              <a:tr h="245557">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Arial" panose="020B0604020202020204" pitchFamily="34" charset="0"/>
                        </a:rPr>
                        <a:t>Je préfère ne pas répondre</a:t>
                      </a:r>
                    </a:p>
                  </a:txBody>
                  <a:tcPr marL="12698" marR="1269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25296813"/>
                  </a:ext>
                </a:extLst>
              </a:tr>
            </a:tbl>
          </a:graphicData>
        </a:graphic>
      </p:graphicFrame>
      <p:graphicFrame>
        <p:nvGraphicFramePr>
          <p:cNvPr id="13" name="Tableau 12">
            <a:extLst>
              <a:ext uri="{FF2B5EF4-FFF2-40B4-BE49-F238E27FC236}">
                <a16:creationId xmlns:a16="http://schemas.microsoft.com/office/drawing/2014/main" id="{616A65F1-8D8F-4140-9D3C-8F7F9E73785B}"/>
              </a:ext>
            </a:extLst>
          </p:cNvPr>
          <p:cNvGraphicFramePr>
            <a:graphicFrameLocks noGrp="1"/>
          </p:cNvGraphicFramePr>
          <p:nvPr>
            <p:extLst>
              <p:ext uri="{D42A27DB-BD31-4B8C-83A1-F6EECF244321}">
                <p14:modId xmlns:p14="http://schemas.microsoft.com/office/powerpoint/2010/main" val="3150954015"/>
              </p:ext>
            </p:extLst>
          </p:nvPr>
        </p:nvGraphicFramePr>
        <p:xfrm>
          <a:off x="558712" y="5745934"/>
          <a:ext cx="5397950" cy="635115"/>
        </p:xfrm>
        <a:graphic>
          <a:graphicData uri="http://schemas.openxmlformats.org/drawingml/2006/table">
            <a:tbl>
              <a:tblPr firstRow="1" bandRow="1">
                <a:tableStyleId>{7DF18680-E054-41AD-8BC1-D1AEF772440D}</a:tableStyleId>
              </a:tblPr>
              <a:tblGrid>
                <a:gridCol w="4122750">
                  <a:extLst>
                    <a:ext uri="{9D8B030D-6E8A-4147-A177-3AD203B41FA5}">
                      <a16:colId xmlns:a16="http://schemas.microsoft.com/office/drawing/2014/main" val="4142101730"/>
                    </a:ext>
                  </a:extLst>
                </a:gridCol>
                <a:gridCol w="1275200">
                  <a:extLst>
                    <a:ext uri="{9D8B030D-6E8A-4147-A177-3AD203B41FA5}">
                      <a16:colId xmlns:a16="http://schemas.microsoft.com/office/drawing/2014/main" val="3644821166"/>
                    </a:ext>
                  </a:extLst>
                </a:gridCol>
              </a:tblGrid>
              <a:tr h="211705">
                <a:tc gridSpan="2">
                  <a:txBody>
                    <a:bodyPr/>
                    <a:lstStyle/>
                    <a:p>
                      <a:pPr algn="ctr" fontAlgn="ctr"/>
                      <a:r>
                        <a:rPr lang="fr-CA" sz="1200" b="1" i="0" u="none" strike="noStrike" dirty="0">
                          <a:solidFill>
                            <a:schemeClr val="bg1"/>
                          </a:solidFill>
                          <a:effectLst/>
                          <a:latin typeface="Arial"/>
                        </a:rPr>
                        <a:t>LANGUE MATERNELLE</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11705">
                <a:tc>
                  <a:txBody>
                    <a:bodyPr/>
                    <a:lstStyle/>
                    <a:p>
                      <a:pPr marL="0" algn="l" defTabSz="914400" rtl="0" eaLnBrk="1" fontAlgn="ctr" latinLnBrk="0" hangingPunct="1"/>
                      <a:r>
                        <a:rPr lang="fr-CA" sz="1200" b="0" i="0" u="none" strike="noStrike" kern="1200" noProof="0" dirty="0">
                          <a:solidFill>
                            <a:srgbClr val="595959"/>
                          </a:solidFill>
                          <a:effectLst/>
                          <a:latin typeface="Arial" panose="020B0604020202020204" pitchFamily="34" charset="0"/>
                          <a:ea typeface="+mn-ea"/>
                          <a:cs typeface="Arial" panose="020B0604020202020204" pitchFamily="34" charset="0"/>
                        </a:rPr>
                        <a:t>Français</a:t>
                      </a:r>
                    </a:p>
                  </a:txBody>
                  <a:tcPr marL="12698" marR="143981"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11705">
                <a:tc>
                  <a:txBody>
                    <a:bodyPr/>
                    <a:lstStyle/>
                    <a:p>
                      <a:pPr marL="0" algn="l" defTabSz="914400" rtl="0" eaLnBrk="1" fontAlgn="ctr" latinLnBrk="0" hangingPunct="1"/>
                      <a:r>
                        <a:rPr lang="fr-CA" sz="1200" b="0" i="0" u="none" strike="noStrike" kern="1200" noProof="0" dirty="0">
                          <a:solidFill>
                            <a:srgbClr val="595959"/>
                          </a:solidFill>
                          <a:effectLst/>
                          <a:latin typeface="Arial" panose="020B0604020202020204" pitchFamily="34" charset="0"/>
                          <a:ea typeface="+mn-ea"/>
                          <a:cs typeface="Arial" panose="020B0604020202020204" pitchFamily="34" charset="0"/>
                        </a:rPr>
                        <a:t>Anglais ou autre langue</a:t>
                      </a:r>
                    </a:p>
                  </a:txBody>
                  <a:tcPr marL="12698" marR="143981"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bl>
          </a:graphicData>
        </a:graphic>
      </p:graphicFrame>
      <p:sp>
        <p:nvSpPr>
          <p:cNvPr id="14" name="Titre 1">
            <a:extLst>
              <a:ext uri="{FF2B5EF4-FFF2-40B4-BE49-F238E27FC236}">
                <a16:creationId xmlns:a16="http://schemas.microsoft.com/office/drawing/2014/main" id="{56F6AAB2-CDAC-42E2-9122-1AB5B97CCB78}"/>
              </a:ext>
            </a:extLst>
          </p:cNvPr>
          <p:cNvSpPr txBox="1">
            <a:spLocks/>
          </p:cNvSpPr>
          <p:nvPr>
            <p:custDataLst>
              <p:tags r:id="rId3"/>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9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Profil des répondants</a:t>
            </a:r>
            <a:br>
              <a:rPr kumimoji="0" lang="fr-CA" sz="13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ensemble des répondants, n=1500</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graphicFrame>
        <p:nvGraphicFramePr>
          <p:cNvPr id="15" name="Tableau 14">
            <a:extLst>
              <a:ext uri="{FF2B5EF4-FFF2-40B4-BE49-F238E27FC236}">
                <a16:creationId xmlns:a16="http://schemas.microsoft.com/office/drawing/2014/main" id="{3A449B01-418F-42EE-9636-F7627B6A8ABB}"/>
              </a:ext>
            </a:extLst>
          </p:cNvPr>
          <p:cNvGraphicFramePr>
            <a:graphicFrameLocks noGrp="1"/>
          </p:cNvGraphicFramePr>
          <p:nvPr>
            <p:extLst>
              <p:ext uri="{D42A27DB-BD31-4B8C-83A1-F6EECF244321}">
                <p14:modId xmlns:p14="http://schemas.microsoft.com/office/powerpoint/2010/main" val="314673415"/>
              </p:ext>
            </p:extLst>
          </p:nvPr>
        </p:nvGraphicFramePr>
        <p:xfrm>
          <a:off x="6263173" y="4430290"/>
          <a:ext cx="5342322" cy="915285"/>
        </p:xfrm>
        <a:graphic>
          <a:graphicData uri="http://schemas.openxmlformats.org/drawingml/2006/table">
            <a:tbl>
              <a:tblPr firstRow="1" bandRow="1">
                <a:tableStyleId>{7DF18680-E054-41AD-8BC1-D1AEF772440D}</a:tableStyleId>
              </a:tblPr>
              <a:tblGrid>
                <a:gridCol w="4080264">
                  <a:extLst>
                    <a:ext uri="{9D8B030D-6E8A-4147-A177-3AD203B41FA5}">
                      <a16:colId xmlns:a16="http://schemas.microsoft.com/office/drawing/2014/main" val="4142101730"/>
                    </a:ext>
                  </a:extLst>
                </a:gridCol>
                <a:gridCol w="1262058">
                  <a:extLst>
                    <a:ext uri="{9D8B030D-6E8A-4147-A177-3AD203B41FA5}">
                      <a16:colId xmlns:a16="http://schemas.microsoft.com/office/drawing/2014/main" val="3644821166"/>
                    </a:ext>
                  </a:extLst>
                </a:gridCol>
              </a:tblGrid>
              <a:tr h="218341">
                <a:tc gridSpan="2">
                  <a:txBody>
                    <a:bodyPr/>
                    <a:lstStyle/>
                    <a:p>
                      <a:pPr algn="ctr" fontAlgn="ctr"/>
                      <a:r>
                        <a:rPr lang="fr-CA" sz="1200" b="1" i="0" u="none" strike="noStrike" dirty="0">
                          <a:solidFill>
                            <a:schemeClr val="bg1"/>
                          </a:solidFill>
                          <a:effectLst/>
                          <a:latin typeface="Arial"/>
                        </a:rPr>
                        <a:t>STATUT SYNDIQUÉ OU NON-SYNDIQUÉ</a:t>
                      </a:r>
                    </a:p>
                    <a:p>
                      <a:pPr algn="ctr" fontAlgn="ctr"/>
                      <a:r>
                        <a:rPr kumimoji="0" lang="fr-CA" sz="1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Base : répondants qui travaillent à temps plein ou à temps partiel, n=</a:t>
                      </a:r>
                      <a:r>
                        <a:rPr lang="fr-CA" sz="1200" b="0" dirty="0">
                          <a:solidFill>
                            <a:schemeClr val="bg1"/>
                          </a:solidFill>
                        </a:rPr>
                        <a:t>893</a:t>
                      </a:r>
                      <a:endParaRPr lang="fr-CA" sz="1200" b="1" i="0" u="none" strike="noStrike" dirty="0">
                        <a:solidFill>
                          <a:schemeClr val="bg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endParaRPr lang="fr-CA" sz="900" b="0" i="0" u="none" strike="noStrike" dirty="0">
                        <a:solidFill>
                          <a:schemeClr val="bg1"/>
                        </a:solidFill>
                        <a:effectLst/>
                        <a:latin typeface="Aria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70000">
                <a:tc>
                  <a:txBody>
                    <a:bodyPr/>
                    <a:lstStyle/>
                    <a:p>
                      <a:pPr algn="l" fontAlgn="ctr"/>
                      <a:r>
                        <a:rPr lang="fr-CA" sz="1200" b="0" i="0" u="none" strike="noStrike" dirty="0">
                          <a:solidFill>
                            <a:srgbClr val="595959"/>
                          </a:solidFill>
                          <a:effectLst/>
                          <a:latin typeface="Arial" panose="020B0604020202020204" pitchFamily="34" charset="0"/>
                        </a:rPr>
                        <a:t>Emploi syndiqué</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algn="ctr" fontAlgn="ctr"/>
                      <a:r>
                        <a:rPr lang="fr-CA" sz="1200" b="0" i="0" u="none" strike="noStrike" dirty="0">
                          <a:solidFill>
                            <a:srgbClr val="595959"/>
                          </a:solidFill>
                          <a:effectLst/>
                          <a:latin typeface="Arial"/>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70000">
                <a:tc>
                  <a:txBody>
                    <a:bodyPr/>
                    <a:lstStyle/>
                    <a:p>
                      <a:pPr algn="l" fontAlgn="ctr"/>
                      <a:r>
                        <a:rPr lang="fr-CA" sz="1200" b="0" i="0" u="none" strike="noStrike" dirty="0">
                          <a:solidFill>
                            <a:srgbClr val="595959"/>
                          </a:solidFill>
                          <a:effectLst/>
                          <a:latin typeface="Arial" panose="020B0604020202020204" pitchFamily="34" charset="0"/>
                        </a:rPr>
                        <a:t>Emploi non-syndiqué</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bl>
          </a:graphicData>
        </a:graphic>
      </p:graphicFrame>
      <p:graphicFrame>
        <p:nvGraphicFramePr>
          <p:cNvPr id="16" name="Tableau 15">
            <a:extLst>
              <a:ext uri="{FF2B5EF4-FFF2-40B4-BE49-F238E27FC236}">
                <a16:creationId xmlns:a16="http://schemas.microsoft.com/office/drawing/2014/main" id="{5673BE05-CB50-492E-8544-85608B1F3667}"/>
              </a:ext>
            </a:extLst>
          </p:cNvPr>
          <p:cNvGraphicFramePr>
            <a:graphicFrameLocks noGrp="1"/>
          </p:cNvGraphicFramePr>
          <p:nvPr>
            <p:extLst>
              <p:ext uri="{D42A27DB-BD31-4B8C-83A1-F6EECF244321}">
                <p14:modId xmlns:p14="http://schemas.microsoft.com/office/powerpoint/2010/main" val="4238086340"/>
              </p:ext>
            </p:extLst>
          </p:nvPr>
        </p:nvGraphicFramePr>
        <p:xfrm>
          <a:off x="6257493" y="5465100"/>
          <a:ext cx="5342322" cy="915285"/>
        </p:xfrm>
        <a:graphic>
          <a:graphicData uri="http://schemas.openxmlformats.org/drawingml/2006/table">
            <a:tbl>
              <a:tblPr firstRow="1" bandRow="1">
                <a:tableStyleId>{7DF18680-E054-41AD-8BC1-D1AEF772440D}</a:tableStyleId>
              </a:tblPr>
              <a:tblGrid>
                <a:gridCol w="4080263">
                  <a:extLst>
                    <a:ext uri="{9D8B030D-6E8A-4147-A177-3AD203B41FA5}">
                      <a16:colId xmlns:a16="http://schemas.microsoft.com/office/drawing/2014/main" val="4142101730"/>
                    </a:ext>
                  </a:extLst>
                </a:gridCol>
                <a:gridCol w="1262059">
                  <a:extLst>
                    <a:ext uri="{9D8B030D-6E8A-4147-A177-3AD203B41FA5}">
                      <a16:colId xmlns:a16="http://schemas.microsoft.com/office/drawing/2014/main" val="3644821166"/>
                    </a:ext>
                  </a:extLst>
                </a:gridCol>
              </a:tblGrid>
              <a:tr h="313268">
                <a:tc gridSpan="2">
                  <a:txBody>
                    <a:bodyPr/>
                    <a:lstStyle/>
                    <a:p>
                      <a:pPr algn="ctr" fontAlgn="ctr"/>
                      <a:r>
                        <a:rPr lang="fr-CA" sz="1200" b="1" i="0" u="none" strike="noStrike" dirty="0">
                          <a:solidFill>
                            <a:schemeClr val="bg1"/>
                          </a:solidFill>
                          <a:effectLst/>
                          <a:latin typeface="Arial"/>
                        </a:rPr>
                        <a:t>SECTEUR D’EMPLOI</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Base : répondants qui travaillent à temps plein ou à temps partiel, n=</a:t>
                      </a:r>
                      <a:r>
                        <a:rPr lang="fr-CA" sz="1200" b="0" dirty="0">
                          <a:solidFill>
                            <a:schemeClr val="bg1"/>
                          </a:solidFill>
                        </a:rPr>
                        <a:t>893</a:t>
                      </a:r>
                      <a:endParaRPr lang="fr-CA" sz="1200" b="1" i="0" u="none" strike="noStrike" dirty="0">
                        <a:solidFill>
                          <a:schemeClr val="bg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tc hMerge="1">
                  <a:txBody>
                    <a:bodyPr/>
                    <a:lstStyle/>
                    <a:p>
                      <a:pPr algn="ctr" fontAlgn="ctr"/>
                      <a:r>
                        <a:rPr lang="fr-CA" sz="900" b="0" i="0" u="none" strike="noStrike" dirty="0">
                          <a:solidFill>
                            <a:schemeClr val="bg1"/>
                          </a:solidFill>
                          <a:effectLst/>
                          <a:latin typeface="Arial"/>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4260874484"/>
                  </a:ext>
                </a:extLst>
              </a:tr>
              <a:tr h="270000">
                <a:tc>
                  <a:txBody>
                    <a:bodyPr/>
                    <a:lstStyle/>
                    <a:p>
                      <a:pPr algn="l" fontAlgn="ctr"/>
                      <a:r>
                        <a:rPr lang="fr-CA" sz="1200" b="0" i="0" u="none" strike="noStrike" dirty="0">
                          <a:solidFill>
                            <a:srgbClr val="595959"/>
                          </a:solidFill>
                          <a:effectLst/>
                          <a:latin typeface="Arial" panose="020B0604020202020204" pitchFamily="34" charset="0"/>
                        </a:rPr>
                        <a:t>Secteur privé</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26655675"/>
                  </a:ext>
                </a:extLst>
              </a:tr>
              <a:tr h="270000">
                <a:tc>
                  <a:txBody>
                    <a:bodyPr/>
                    <a:lstStyle/>
                    <a:p>
                      <a:pPr algn="l" fontAlgn="ctr"/>
                      <a:r>
                        <a:rPr lang="fr-CA" sz="1200" b="0" i="0" u="none" strike="noStrike" dirty="0">
                          <a:solidFill>
                            <a:srgbClr val="595959"/>
                          </a:solidFill>
                          <a:effectLst/>
                          <a:latin typeface="Arial" panose="020B0604020202020204" pitchFamily="34" charset="0"/>
                        </a:rPr>
                        <a:t>Secteur public</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595959"/>
                          </a:solidFill>
                          <a:effectLst/>
                          <a:uLnTx/>
                          <a:uFillTx/>
                          <a:latin typeface="Arial"/>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0698313"/>
                  </a:ext>
                </a:extLst>
              </a:tr>
            </a:tbl>
          </a:graphicData>
        </a:graphic>
      </p:graphicFrame>
    </p:spTree>
    <p:extLst>
      <p:ext uri="{BB962C8B-B14F-4D97-AF65-F5344CB8AC3E}">
        <p14:creationId xmlns:p14="http://schemas.microsoft.com/office/powerpoint/2010/main" val="2873995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6" name="Espace réservé du texte 13"/>
          <p:cNvSpPr>
            <a:spLocks noGrp="1"/>
          </p:cNvSpPr>
          <p:nvPr>
            <p:ph type="body" sz="quarter" idx="15"/>
            <p:custDataLst>
              <p:tags r:id="rId1"/>
            </p:custDataLst>
          </p:nvPr>
        </p:nvSpPr>
        <p:spPr>
          <a:xfrm>
            <a:off x="744971" y="2512250"/>
            <a:ext cx="5278278"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r>
              <a:rPr lang="fr-FR" altLang="fr-FR" dirty="0">
                <a:ea typeface="ＭＳ Ｐゴシック" pitchFamily="34" charset="-128"/>
              </a:rPr>
              <a:t>460, STE-CATHERINE OUEST</a:t>
            </a:r>
          </a:p>
          <a:p>
            <a:pPr lvl="1"/>
            <a:r>
              <a:rPr lang="fr-FR" altLang="fr-FR" dirty="0">
                <a:ea typeface="ＭＳ Ｐゴシック" pitchFamily="34" charset="-128"/>
              </a:rPr>
              <a:t>SUITE 307</a:t>
            </a:r>
          </a:p>
          <a:p>
            <a:pPr lvl="1"/>
            <a:r>
              <a:rPr lang="fr-FR" altLang="fr-FR" dirty="0">
                <a:ea typeface="ＭＳ Ｐゴシック" pitchFamily="34" charset="-128"/>
              </a:rPr>
              <a:t>MONTRÉAL (QUÉBEC) H3B 1A7</a:t>
            </a:r>
          </a:p>
        </p:txBody>
      </p:sp>
      <p:sp>
        <p:nvSpPr>
          <p:cNvPr id="7" name="Espace réservé du texte 13"/>
          <p:cNvSpPr>
            <a:spLocks noGrp="1"/>
          </p:cNvSpPr>
          <p:nvPr>
            <p:ph type="body" sz="quarter" idx="16"/>
            <p:custDataLst>
              <p:tags r:id="rId2"/>
            </p:custDataLst>
          </p:nvPr>
        </p:nvSpPr>
        <p:spPr>
          <a:xfrm>
            <a:off x="744971" y="3731374"/>
            <a:ext cx="5278278"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Tree>
    <p:extLst>
      <p:ext uri="{BB962C8B-B14F-4D97-AF65-F5344CB8AC3E}">
        <p14:creationId xmlns:p14="http://schemas.microsoft.com/office/powerpoint/2010/main" val="131097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Q2. </a:t>
            </a:r>
            <a:r>
              <a:rPr lang="fr-CA" dirty="0"/>
              <a:t>Et vous vous êtes fait prescrire combien de médicaments d’ordonnance?</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4103561703"/>
              </p:ext>
            </p:extLst>
          </p:nvPr>
        </p:nvGraphicFramePr>
        <p:xfrm>
          <a:off x="92279" y="1152604"/>
          <a:ext cx="10542411" cy="2530163"/>
        </p:xfrm>
        <a:graphic>
          <a:graphicData uri="http://schemas.openxmlformats.org/drawingml/2006/chart">
            <c:chart xmlns:c="http://schemas.openxmlformats.org/drawingml/2006/chart" xmlns:r="http://schemas.openxmlformats.org/officeDocument/2006/relationships" r:id="rId8"/>
          </a:graphicData>
        </a:graphic>
      </p:graphicFrame>
      <p:sp>
        <p:nvSpPr>
          <p:cNvPr id="10" name="Accolade fermante 9">
            <a:extLst>
              <a:ext uri="{FF2B5EF4-FFF2-40B4-BE49-F238E27FC236}">
                <a16:creationId xmlns:a16="http://schemas.microsoft.com/office/drawing/2014/main" id="{94563E2A-47C1-4625-AC4D-BD91B71FA189}"/>
              </a:ext>
            </a:extLst>
          </p:cNvPr>
          <p:cNvSpPr/>
          <p:nvPr/>
        </p:nvSpPr>
        <p:spPr>
          <a:xfrm>
            <a:off x="9446004" y="1152604"/>
            <a:ext cx="229769" cy="186743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dirty="0">
              <a:solidFill>
                <a:srgbClr val="6B6B6B"/>
              </a:solidFill>
            </a:endParaRPr>
          </a:p>
        </p:txBody>
      </p:sp>
      <p:sp>
        <p:nvSpPr>
          <p:cNvPr id="12" name="ZoneTexte 11">
            <a:extLst>
              <a:ext uri="{FF2B5EF4-FFF2-40B4-BE49-F238E27FC236}">
                <a16:creationId xmlns:a16="http://schemas.microsoft.com/office/drawing/2014/main" id="{86D2AE5D-93AD-4549-B8B1-6908AED1477A}"/>
              </a:ext>
            </a:extLst>
          </p:cNvPr>
          <p:cNvSpPr txBox="1"/>
          <p:nvPr/>
        </p:nvSpPr>
        <p:spPr>
          <a:xfrm>
            <a:off x="9971150" y="1824710"/>
            <a:ext cx="958917" cy="523220"/>
          </a:xfrm>
          <a:prstGeom prst="rect">
            <a:avLst/>
          </a:prstGeom>
          <a:noFill/>
          <a:ln>
            <a:solidFill>
              <a:srgbClr val="6B6B6B"/>
            </a:solidFill>
          </a:ln>
        </p:spPr>
        <p:txBody>
          <a:bodyPr wrap="none" rtlCol="0">
            <a:spAutoFit/>
          </a:bodyPr>
          <a:lstStyle/>
          <a:p>
            <a:pPr algn="ctr"/>
            <a:r>
              <a:rPr lang="fr-CA" sz="1400" b="1" dirty="0">
                <a:solidFill>
                  <a:srgbClr val="6B6B6B"/>
                </a:solidFill>
                <a:latin typeface="Arial" panose="020B0604020202020204" pitchFamily="34" charset="0"/>
                <a:cs typeface="Arial" panose="020B0604020202020204" pitchFamily="34" charset="0"/>
              </a:rPr>
              <a:t>Moyenne</a:t>
            </a:r>
          </a:p>
          <a:p>
            <a:pPr algn="ctr"/>
            <a:r>
              <a:rPr lang="fr-CA" sz="1400" b="1" dirty="0">
                <a:solidFill>
                  <a:srgbClr val="6B6B6B"/>
                </a:solidFill>
                <a:latin typeface="Arial" panose="020B0604020202020204" pitchFamily="34" charset="0"/>
                <a:cs typeface="Arial" panose="020B0604020202020204" pitchFamily="34" charset="0"/>
              </a:rPr>
              <a:t>5,1</a:t>
            </a:r>
          </a:p>
        </p:txBody>
      </p:sp>
      <p:sp>
        <p:nvSpPr>
          <p:cNvPr id="14" name="Titre 1">
            <a:extLst>
              <a:ext uri="{FF2B5EF4-FFF2-40B4-BE49-F238E27FC236}">
                <a16:creationId xmlns:a16="http://schemas.microsoft.com/office/drawing/2014/main" id="{A1143E1E-8751-4327-9FBF-30742EF08DC9}"/>
              </a:ext>
            </a:extLst>
          </p:cNvPr>
          <p:cNvSpPr txBox="1">
            <a:spLocks/>
          </p:cNvSpPr>
          <p:nvPr>
            <p:custDataLst>
              <p:tags r:id="rId5"/>
            </p:custDataLst>
          </p:nvPr>
        </p:nvSpPr>
        <p:spPr>
          <a:xfrm>
            <a:off x="496388" y="133891"/>
            <a:ext cx="11103427"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Nombre de médicaments d’ordonnance prescrit au cours des 12 derniers mois</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se sont fait prescrire des médicaments d’ordonnance, n=</a:t>
            </a:r>
            <a:r>
              <a:rPr lang="fr-CA" sz="1200" b="0" dirty="0">
                <a:solidFill>
                  <a:schemeClr val="bg1"/>
                </a:solidFill>
              </a:rPr>
              <a:t>1123</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9" name="Table 9">
            <a:extLst>
              <a:ext uri="{FF2B5EF4-FFF2-40B4-BE49-F238E27FC236}">
                <a16:creationId xmlns:a16="http://schemas.microsoft.com/office/drawing/2014/main" id="{B6280C1F-1BF1-4FAB-9E39-94D97A5DD28C}"/>
              </a:ext>
            </a:extLst>
          </p:cNvPr>
          <p:cNvGraphicFramePr>
            <a:graphicFrameLocks noGrp="1"/>
          </p:cNvGraphicFramePr>
          <p:nvPr>
            <p:custDataLst>
              <p:tags r:id="rId6"/>
            </p:custDataLst>
            <p:extLst>
              <p:ext uri="{D42A27DB-BD31-4B8C-83A1-F6EECF244321}">
                <p14:modId xmlns:p14="http://schemas.microsoft.com/office/powerpoint/2010/main" val="2009448880"/>
              </p:ext>
            </p:extLst>
          </p:nvPr>
        </p:nvGraphicFramePr>
        <p:xfrm>
          <a:off x="721453" y="4066366"/>
          <a:ext cx="10721132" cy="2222111"/>
        </p:xfrm>
        <a:graphic>
          <a:graphicData uri="http://schemas.openxmlformats.org/drawingml/2006/table">
            <a:tbl>
              <a:tblPr firstRow="1" bandRow="1">
                <a:tableStyleId>{2D5ABB26-0587-4C30-8999-92F81FD0307C}</a:tableStyleId>
              </a:tblPr>
              <a:tblGrid>
                <a:gridCol w="1296604">
                  <a:extLst>
                    <a:ext uri="{9D8B030D-6E8A-4147-A177-3AD203B41FA5}">
                      <a16:colId xmlns:a16="http://schemas.microsoft.com/office/drawing/2014/main" val="2274156090"/>
                    </a:ext>
                  </a:extLst>
                </a:gridCol>
                <a:gridCol w="554384">
                  <a:extLst>
                    <a:ext uri="{9D8B030D-6E8A-4147-A177-3AD203B41FA5}">
                      <a16:colId xmlns:a16="http://schemas.microsoft.com/office/drawing/2014/main" val="948555066"/>
                    </a:ext>
                  </a:extLst>
                </a:gridCol>
                <a:gridCol w="554384">
                  <a:extLst>
                    <a:ext uri="{9D8B030D-6E8A-4147-A177-3AD203B41FA5}">
                      <a16:colId xmlns:a16="http://schemas.microsoft.com/office/drawing/2014/main" val="970333322"/>
                    </a:ext>
                  </a:extLst>
                </a:gridCol>
                <a:gridCol w="554384">
                  <a:extLst>
                    <a:ext uri="{9D8B030D-6E8A-4147-A177-3AD203B41FA5}">
                      <a16:colId xmlns:a16="http://schemas.microsoft.com/office/drawing/2014/main" val="3027613543"/>
                    </a:ext>
                  </a:extLst>
                </a:gridCol>
                <a:gridCol w="554384">
                  <a:extLst>
                    <a:ext uri="{9D8B030D-6E8A-4147-A177-3AD203B41FA5}">
                      <a16:colId xmlns:a16="http://schemas.microsoft.com/office/drawing/2014/main" val="3830041666"/>
                    </a:ext>
                  </a:extLst>
                </a:gridCol>
                <a:gridCol w="554384">
                  <a:extLst>
                    <a:ext uri="{9D8B030D-6E8A-4147-A177-3AD203B41FA5}">
                      <a16:colId xmlns:a16="http://schemas.microsoft.com/office/drawing/2014/main" val="164771107"/>
                    </a:ext>
                  </a:extLst>
                </a:gridCol>
                <a:gridCol w="554384">
                  <a:extLst>
                    <a:ext uri="{9D8B030D-6E8A-4147-A177-3AD203B41FA5}">
                      <a16:colId xmlns:a16="http://schemas.microsoft.com/office/drawing/2014/main" val="1556584524"/>
                    </a:ext>
                  </a:extLst>
                </a:gridCol>
                <a:gridCol w="554384">
                  <a:extLst>
                    <a:ext uri="{9D8B030D-6E8A-4147-A177-3AD203B41FA5}">
                      <a16:colId xmlns:a16="http://schemas.microsoft.com/office/drawing/2014/main" val="3979265519"/>
                    </a:ext>
                  </a:extLst>
                </a:gridCol>
                <a:gridCol w="554384">
                  <a:extLst>
                    <a:ext uri="{9D8B030D-6E8A-4147-A177-3AD203B41FA5}">
                      <a16:colId xmlns:a16="http://schemas.microsoft.com/office/drawing/2014/main" val="4282114595"/>
                    </a:ext>
                  </a:extLst>
                </a:gridCol>
                <a:gridCol w="554384">
                  <a:extLst>
                    <a:ext uri="{9D8B030D-6E8A-4147-A177-3AD203B41FA5}">
                      <a16:colId xmlns:a16="http://schemas.microsoft.com/office/drawing/2014/main" val="264954222"/>
                    </a:ext>
                  </a:extLst>
                </a:gridCol>
                <a:gridCol w="554384">
                  <a:extLst>
                    <a:ext uri="{9D8B030D-6E8A-4147-A177-3AD203B41FA5}">
                      <a16:colId xmlns:a16="http://schemas.microsoft.com/office/drawing/2014/main" val="20000"/>
                    </a:ext>
                  </a:extLst>
                </a:gridCol>
                <a:gridCol w="554384">
                  <a:extLst>
                    <a:ext uri="{9D8B030D-6E8A-4147-A177-3AD203B41FA5}">
                      <a16:colId xmlns:a16="http://schemas.microsoft.com/office/drawing/2014/main" val="20001"/>
                    </a:ext>
                  </a:extLst>
                </a:gridCol>
                <a:gridCol w="554384">
                  <a:extLst>
                    <a:ext uri="{9D8B030D-6E8A-4147-A177-3AD203B41FA5}">
                      <a16:colId xmlns:a16="http://schemas.microsoft.com/office/drawing/2014/main" val="20002"/>
                    </a:ext>
                  </a:extLst>
                </a:gridCol>
                <a:gridCol w="554384">
                  <a:extLst>
                    <a:ext uri="{9D8B030D-6E8A-4147-A177-3AD203B41FA5}">
                      <a16:colId xmlns:a16="http://schemas.microsoft.com/office/drawing/2014/main" val="3133738057"/>
                    </a:ext>
                  </a:extLst>
                </a:gridCol>
                <a:gridCol w="554384">
                  <a:extLst>
                    <a:ext uri="{9D8B030D-6E8A-4147-A177-3AD203B41FA5}">
                      <a16:colId xmlns:a16="http://schemas.microsoft.com/office/drawing/2014/main" val="1220667466"/>
                    </a:ext>
                  </a:extLst>
                </a:gridCol>
                <a:gridCol w="554384">
                  <a:extLst>
                    <a:ext uri="{9D8B030D-6E8A-4147-A177-3AD203B41FA5}">
                      <a16:colId xmlns:a16="http://schemas.microsoft.com/office/drawing/2014/main" val="3098017832"/>
                    </a:ext>
                  </a:extLst>
                </a:gridCol>
                <a:gridCol w="554384">
                  <a:extLst>
                    <a:ext uri="{9D8B030D-6E8A-4147-A177-3AD203B41FA5}">
                      <a16:colId xmlns:a16="http://schemas.microsoft.com/office/drawing/2014/main" val="93798232"/>
                    </a:ext>
                  </a:extLst>
                </a:gridCol>
                <a:gridCol w="554384">
                  <a:extLst>
                    <a:ext uri="{9D8B030D-6E8A-4147-A177-3AD203B41FA5}">
                      <a16:colId xmlns:a16="http://schemas.microsoft.com/office/drawing/2014/main" val="3444514531"/>
                    </a:ext>
                  </a:extLst>
                </a:gridCol>
              </a:tblGrid>
              <a:tr h="234075">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345318">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453">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584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492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331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674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449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280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2853">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1 à 5</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71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00B0F0"/>
                          </a:solidFill>
                          <a:effectLst/>
                          <a:latin typeface="Arial" panose="020B0604020202020204" pitchFamily="34" charset="0"/>
                        </a:rPr>
                        <a:t>81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83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65</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70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80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64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68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75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00B0F0"/>
                          </a:solidFill>
                          <a:effectLst/>
                          <a:latin typeface="Arial" panose="020B0604020202020204" pitchFamily="34" charset="0"/>
                        </a:rPr>
                        <a:t>79</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292853">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6 à 10</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20</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17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00B0F0"/>
                          </a:solidFill>
                          <a:effectLst/>
                          <a:latin typeface="Arial" panose="020B0604020202020204" pitchFamily="34" charset="0"/>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281515809"/>
                  </a:ext>
                </a:extLst>
              </a:tr>
              <a:tr h="292853">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11 à 15</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a:solidFill>
                            <a:srgbClr val="00B0F0"/>
                          </a:solidFill>
                          <a:effectLst/>
                          <a:latin typeface="Arial" panose="020B0604020202020204" pitchFamily="34" charset="0"/>
                        </a:rPr>
                        <a:t>13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a:solidFill>
                            <a:srgbClr val="E31836"/>
                          </a:solidFill>
                          <a:effectLst/>
                          <a:latin typeface="Arial" panose="020B0604020202020204" pitchFamily="34" charset="0"/>
                        </a:rPr>
                        <a:t>6</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00B0F0"/>
                          </a:solidFill>
                          <a:effectLst/>
                          <a:latin typeface="Arial" panose="020B0604020202020204" pitchFamily="34" charset="0"/>
                        </a:rPr>
                        <a:t>12</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00B0F0"/>
                          </a:solidFill>
                          <a:effectLst/>
                          <a:latin typeface="Arial" panose="020B0604020202020204" pitchFamily="34" charset="0"/>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E31836"/>
                          </a:solidFill>
                          <a:effectLst/>
                          <a:latin typeface="Arial" panose="020B0604020202020204" pitchFamily="34" charset="0"/>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754390456"/>
                  </a:ext>
                </a:extLst>
              </a:tr>
              <a:tr h="292853">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16 à 20</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4128259662"/>
                  </a:ext>
                </a:extLst>
              </a:tr>
              <a:tr h="292853">
                <a:tc>
                  <a:txBody>
                    <a:bodyPr/>
                    <a:lstStyle/>
                    <a:p>
                      <a:pPr marL="0" algn="l" defTabSz="914400" rtl="0" eaLnBrk="1" fontAlgn="ctr" latinLnBrk="0" hangingPunct="1"/>
                      <a:r>
                        <a:rPr lang="fr-CA" sz="1200" b="0" i="0" u="none" strike="noStrike" kern="1200" dirty="0">
                          <a:solidFill>
                            <a:srgbClr val="595959"/>
                          </a:solidFill>
                          <a:effectLst/>
                          <a:latin typeface="Arial" panose="020B0604020202020204" pitchFamily="34" charset="0"/>
                          <a:ea typeface="+mn-ea"/>
                          <a:cs typeface="+mn-cs"/>
                        </a:rPr>
                        <a:t>21 et plus</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E31836"/>
                          </a:solidFill>
                          <a:effectLst/>
                          <a:latin typeface="Arial" panose="020B0604020202020204" pitchFamily="34" charset="0"/>
                        </a:rPr>
                        <a:t>1</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cxnSp>
        <p:nvCxnSpPr>
          <p:cNvPr id="11" name="Connecteur droit 10">
            <a:extLst>
              <a:ext uri="{FF2B5EF4-FFF2-40B4-BE49-F238E27FC236}">
                <a16:creationId xmlns:a16="http://schemas.microsoft.com/office/drawing/2014/main" id="{BC19BB64-C259-481C-B2EB-C73F106D9FA6}"/>
              </a:ext>
            </a:extLst>
          </p:cNvPr>
          <p:cNvCxnSpPr>
            <a:cxnSpLocks/>
          </p:cNvCxnSpPr>
          <p:nvPr/>
        </p:nvCxnSpPr>
        <p:spPr>
          <a:xfrm>
            <a:off x="704162" y="3727635"/>
            <a:ext cx="10727482" cy="0"/>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6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Q3. </a:t>
            </a:r>
            <a:r>
              <a:rPr lang="fr-CA" dirty="0"/>
              <a:t>Est-ce les (nb indiqué à Q2) médicaments d’ordonnance pour lesquels vous avez des prescriptions, le sont … ?  </a:t>
            </a:r>
            <a:r>
              <a:rPr lang="fr-CA" i="1" dirty="0"/>
              <a:t>Réponses multiples</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176499177"/>
              </p:ext>
            </p:extLst>
          </p:nvPr>
        </p:nvGraphicFramePr>
        <p:xfrm>
          <a:off x="870459" y="956506"/>
          <a:ext cx="10789920" cy="2592038"/>
        </p:xfrm>
        <a:graphic>
          <a:graphicData uri="http://schemas.openxmlformats.org/drawingml/2006/chart">
            <c:chart xmlns:c="http://schemas.openxmlformats.org/drawingml/2006/chart" xmlns:r="http://schemas.openxmlformats.org/officeDocument/2006/relationships" r:id="rId8"/>
          </a:graphicData>
        </a:graphic>
      </p:graphicFrame>
      <p:sp>
        <p:nvSpPr>
          <p:cNvPr id="12" name="Titre 1">
            <a:extLst>
              <a:ext uri="{FF2B5EF4-FFF2-40B4-BE49-F238E27FC236}">
                <a16:creationId xmlns:a16="http://schemas.microsoft.com/office/drawing/2014/main" id="{98A7BB01-BEEB-468B-BDE5-57171A49C04D}"/>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Raison(s) pour se faire prescrire des médicaments d’ordonnance</a:t>
            </a:r>
            <a:br>
              <a:rPr kumimoji="0" lang="fr-CA" sz="16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schemeClr val="bg1"/>
                </a:solidFill>
                <a:effectLst/>
                <a:uLnTx/>
                <a:uFillTx/>
                <a:latin typeface="Arial" pitchFamily="34" charset="0"/>
                <a:ea typeface="+mj-ea"/>
                <a:cs typeface="Arial" pitchFamily="34" charset="0"/>
              </a:rPr>
              <a:t>Base : répondants qui se sont fait prescrire des médicaments d’ordonnance, n=</a:t>
            </a:r>
            <a:r>
              <a:rPr lang="fr-CA" sz="1200" b="0" dirty="0">
                <a:solidFill>
                  <a:schemeClr val="bg1"/>
                </a:solidFill>
              </a:rPr>
              <a:t>1123</a:t>
            </a:r>
            <a:endParaRPr kumimoji="0" lang="en-CA" sz="1200" b="0" i="0" u="none" strike="noStrike" kern="1200" cap="none" spc="0" normalizeH="0" baseline="0" noProof="0" dirty="0">
              <a:ln>
                <a:noFill/>
              </a:ln>
              <a:solidFill>
                <a:schemeClr val="bg1"/>
              </a:solidFill>
              <a:effectLst/>
              <a:uLnTx/>
              <a:uFillTx/>
              <a:latin typeface="Arial Narrow" pitchFamily="34" charset="0"/>
              <a:ea typeface="+mj-ea"/>
              <a:cs typeface="Arial" pitchFamily="34" charset="0"/>
            </a:endParaRPr>
          </a:p>
        </p:txBody>
      </p:sp>
      <p:graphicFrame>
        <p:nvGraphicFramePr>
          <p:cNvPr id="7" name="Table 9">
            <a:extLst>
              <a:ext uri="{FF2B5EF4-FFF2-40B4-BE49-F238E27FC236}">
                <a16:creationId xmlns:a16="http://schemas.microsoft.com/office/drawing/2014/main" id="{77BEC1A0-8CC4-4CFC-A614-8E0C16157B6B}"/>
              </a:ext>
            </a:extLst>
          </p:cNvPr>
          <p:cNvGraphicFramePr>
            <a:graphicFrameLocks noGrp="1"/>
          </p:cNvGraphicFramePr>
          <p:nvPr>
            <p:custDataLst>
              <p:tags r:id="rId6"/>
            </p:custDataLst>
            <p:extLst>
              <p:ext uri="{D42A27DB-BD31-4B8C-83A1-F6EECF244321}">
                <p14:modId xmlns:p14="http://schemas.microsoft.com/office/powerpoint/2010/main" val="3896145325"/>
              </p:ext>
            </p:extLst>
          </p:nvPr>
        </p:nvGraphicFramePr>
        <p:xfrm>
          <a:off x="744970" y="3737016"/>
          <a:ext cx="10678292" cy="2707015"/>
        </p:xfrm>
        <a:graphic>
          <a:graphicData uri="http://schemas.openxmlformats.org/drawingml/2006/table">
            <a:tbl>
              <a:tblPr firstRow="1" bandRow="1">
                <a:tableStyleId>{2D5ABB26-0587-4C30-8999-92F81FD0307C}</a:tableStyleId>
              </a:tblPr>
              <a:tblGrid>
                <a:gridCol w="2411225">
                  <a:extLst>
                    <a:ext uri="{9D8B030D-6E8A-4147-A177-3AD203B41FA5}">
                      <a16:colId xmlns:a16="http://schemas.microsoft.com/office/drawing/2014/main" val="2274156090"/>
                    </a:ext>
                  </a:extLst>
                </a:gridCol>
                <a:gridCol w="667499">
                  <a:extLst>
                    <a:ext uri="{9D8B030D-6E8A-4147-A177-3AD203B41FA5}">
                      <a16:colId xmlns:a16="http://schemas.microsoft.com/office/drawing/2014/main" val="948555066"/>
                    </a:ext>
                  </a:extLst>
                </a:gridCol>
                <a:gridCol w="474973">
                  <a:extLst>
                    <a:ext uri="{9D8B030D-6E8A-4147-A177-3AD203B41FA5}">
                      <a16:colId xmlns:a16="http://schemas.microsoft.com/office/drawing/2014/main" val="970333322"/>
                    </a:ext>
                  </a:extLst>
                </a:gridCol>
                <a:gridCol w="474973">
                  <a:extLst>
                    <a:ext uri="{9D8B030D-6E8A-4147-A177-3AD203B41FA5}">
                      <a16:colId xmlns:a16="http://schemas.microsoft.com/office/drawing/2014/main" val="3027613543"/>
                    </a:ext>
                  </a:extLst>
                </a:gridCol>
                <a:gridCol w="474973">
                  <a:extLst>
                    <a:ext uri="{9D8B030D-6E8A-4147-A177-3AD203B41FA5}">
                      <a16:colId xmlns:a16="http://schemas.microsoft.com/office/drawing/2014/main" val="3830041666"/>
                    </a:ext>
                  </a:extLst>
                </a:gridCol>
                <a:gridCol w="474973">
                  <a:extLst>
                    <a:ext uri="{9D8B030D-6E8A-4147-A177-3AD203B41FA5}">
                      <a16:colId xmlns:a16="http://schemas.microsoft.com/office/drawing/2014/main" val="164771107"/>
                    </a:ext>
                  </a:extLst>
                </a:gridCol>
                <a:gridCol w="474973">
                  <a:extLst>
                    <a:ext uri="{9D8B030D-6E8A-4147-A177-3AD203B41FA5}">
                      <a16:colId xmlns:a16="http://schemas.microsoft.com/office/drawing/2014/main" val="1556584524"/>
                    </a:ext>
                  </a:extLst>
                </a:gridCol>
                <a:gridCol w="474973">
                  <a:extLst>
                    <a:ext uri="{9D8B030D-6E8A-4147-A177-3AD203B41FA5}">
                      <a16:colId xmlns:a16="http://schemas.microsoft.com/office/drawing/2014/main" val="3979265519"/>
                    </a:ext>
                  </a:extLst>
                </a:gridCol>
                <a:gridCol w="474973">
                  <a:extLst>
                    <a:ext uri="{9D8B030D-6E8A-4147-A177-3AD203B41FA5}">
                      <a16:colId xmlns:a16="http://schemas.microsoft.com/office/drawing/2014/main" val="4282114595"/>
                    </a:ext>
                  </a:extLst>
                </a:gridCol>
                <a:gridCol w="474973">
                  <a:extLst>
                    <a:ext uri="{9D8B030D-6E8A-4147-A177-3AD203B41FA5}">
                      <a16:colId xmlns:a16="http://schemas.microsoft.com/office/drawing/2014/main" val="264954222"/>
                    </a:ext>
                  </a:extLst>
                </a:gridCol>
                <a:gridCol w="474973">
                  <a:extLst>
                    <a:ext uri="{9D8B030D-6E8A-4147-A177-3AD203B41FA5}">
                      <a16:colId xmlns:a16="http://schemas.microsoft.com/office/drawing/2014/main" val="20000"/>
                    </a:ext>
                  </a:extLst>
                </a:gridCol>
                <a:gridCol w="474973">
                  <a:extLst>
                    <a:ext uri="{9D8B030D-6E8A-4147-A177-3AD203B41FA5}">
                      <a16:colId xmlns:a16="http://schemas.microsoft.com/office/drawing/2014/main" val="20001"/>
                    </a:ext>
                  </a:extLst>
                </a:gridCol>
                <a:gridCol w="474973">
                  <a:extLst>
                    <a:ext uri="{9D8B030D-6E8A-4147-A177-3AD203B41FA5}">
                      <a16:colId xmlns:a16="http://schemas.microsoft.com/office/drawing/2014/main" val="20002"/>
                    </a:ext>
                  </a:extLst>
                </a:gridCol>
                <a:gridCol w="474973">
                  <a:extLst>
                    <a:ext uri="{9D8B030D-6E8A-4147-A177-3AD203B41FA5}">
                      <a16:colId xmlns:a16="http://schemas.microsoft.com/office/drawing/2014/main" val="3133738057"/>
                    </a:ext>
                  </a:extLst>
                </a:gridCol>
                <a:gridCol w="474973">
                  <a:extLst>
                    <a:ext uri="{9D8B030D-6E8A-4147-A177-3AD203B41FA5}">
                      <a16:colId xmlns:a16="http://schemas.microsoft.com/office/drawing/2014/main" val="1220667466"/>
                    </a:ext>
                  </a:extLst>
                </a:gridCol>
                <a:gridCol w="474973">
                  <a:extLst>
                    <a:ext uri="{9D8B030D-6E8A-4147-A177-3AD203B41FA5}">
                      <a16:colId xmlns:a16="http://schemas.microsoft.com/office/drawing/2014/main" val="3098017832"/>
                    </a:ext>
                  </a:extLst>
                </a:gridCol>
                <a:gridCol w="474973">
                  <a:extLst>
                    <a:ext uri="{9D8B030D-6E8A-4147-A177-3AD203B41FA5}">
                      <a16:colId xmlns:a16="http://schemas.microsoft.com/office/drawing/2014/main" val="93798232"/>
                    </a:ext>
                  </a:extLst>
                </a:gridCol>
                <a:gridCol w="474973">
                  <a:extLst>
                    <a:ext uri="{9D8B030D-6E8A-4147-A177-3AD203B41FA5}">
                      <a16:colId xmlns:a16="http://schemas.microsoft.com/office/drawing/2014/main" val="3444514531"/>
                    </a:ext>
                  </a:extLst>
                </a:gridCol>
              </a:tblGrid>
              <a:tr h="141060">
                <a:tc rowSpan="2">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12698" marR="12698"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bg1"/>
                          </a:solidFill>
                          <a:latin typeface="Arial" panose="020B0604020202020204" pitchFamily="34" charset="0"/>
                          <a:ea typeface="+mn-ea"/>
                          <a:cs typeface="Arial" panose="020B0604020202020204" pitchFamily="34" charset="0"/>
                        </a:rPr>
                        <a:t>TOTAL</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0083A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RÉGION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SEXE</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200" b="1" kern="1200" dirty="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5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SCOLARITÉ</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Narrow" panose="020B0606020202030204" pitchFamily="34" charset="0"/>
                        <a:ea typeface="+mn-ea"/>
                        <a:cs typeface="Arial"/>
                      </a:endParaRPr>
                    </a:p>
                  </a:txBody>
                  <a:tcPr marL="12698" marR="12698"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SITUATION</a:t>
                      </a: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rPr>
                        <a:t>REVENU</a:t>
                      </a:r>
                    </a:p>
                  </a:txBody>
                  <a:tcPr marL="12698" marR="12698" marT="9525" marB="0"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CA"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2698" marR="12698"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0"/>
                  </a:ext>
                </a:extLst>
              </a:tr>
              <a:tr h="192635">
                <a:tc vMerge="1">
                  <a:txBody>
                    <a:bodyPr/>
                    <a:lstStyle/>
                    <a:p>
                      <a:pPr algn="l" fontAlgn="b"/>
                      <a:r>
                        <a:rPr lang="fr-CA" sz="1050" b="1" i="0" u="none" strike="noStrike" dirty="0">
                          <a:solidFill>
                            <a:schemeClr val="tx2"/>
                          </a:solidFill>
                          <a:effectLst/>
                          <a:latin typeface="Arial" panose="020B0604020202020204" pitchFamily="34" charset="0"/>
                        </a:rPr>
                        <a:t>(%)</a:t>
                      </a:r>
                      <a:endParaRPr lang="fr-CA" sz="900" b="1" i="0" u="none" strike="noStrike" dirty="0">
                        <a:solidFill>
                          <a:schemeClr val="tx2"/>
                        </a:solidFill>
                        <a:effectLst/>
                        <a:latin typeface="Arial" panose="020B0604020202020204" pitchFamily="34" charset="0"/>
                      </a:endParaRPr>
                    </a:p>
                  </a:txBody>
                  <a:tcPr marL="9525" marR="9525" marT="9525" marB="0" anchor="b">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CA" sz="900" b="1" i="0" u="none" strike="noStrike" dirty="0">
                        <a:solidFill>
                          <a:srgbClr val="595959"/>
                        </a:solidFill>
                        <a:effectLst/>
                        <a:latin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MTL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QC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RMR</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Reste </a:t>
                      </a:r>
                      <a:br>
                        <a:rPr lang="fr-CA" sz="900" b="0" i="0" u="none" strike="noStrike" dirty="0">
                          <a:solidFill>
                            <a:srgbClr val="595959"/>
                          </a:solidFill>
                          <a:effectLst/>
                          <a:latin typeface="Arial" panose="020B0604020202020204" pitchFamily="34" charset="0"/>
                        </a:rPr>
                      </a:br>
                      <a:r>
                        <a:rPr lang="fr-CA" sz="900" b="0" i="0" u="none" strike="noStrike" dirty="0">
                          <a:solidFill>
                            <a:srgbClr val="595959"/>
                          </a:solidFill>
                          <a:effectLst/>
                          <a:latin typeface="Arial" panose="020B0604020202020204" pitchFamily="34" charset="0"/>
                        </a:rPr>
                        <a:t>du QC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M</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F</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18-34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35-54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55+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Sec et -</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Coll.</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Uni.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Pop inactive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- 40K$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40-80K$</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900" b="0" i="0" u="none" strike="noStrike" dirty="0">
                          <a:solidFill>
                            <a:srgbClr val="595959"/>
                          </a:solidFill>
                          <a:effectLst/>
                          <a:latin typeface="Arial" panose="020B0604020202020204" pitchFamily="34" charset="0"/>
                        </a:rPr>
                        <a:t>80K$+</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550">
                <a:tc>
                  <a:txBody>
                    <a:bodyPr/>
                    <a:lstStyle/>
                    <a:p>
                      <a:pPr algn="r" fontAlgn="ctr"/>
                      <a:r>
                        <a:rPr lang="fr-CA" sz="900" b="0" i="0" u="none" strike="noStrike" dirty="0">
                          <a:solidFill>
                            <a:srgbClr val="595959"/>
                          </a:solidFill>
                          <a:effectLst/>
                          <a:latin typeface="Arial" panose="020B0604020202020204" pitchFamily="34" charset="0"/>
                        </a:rPr>
                        <a:t>n=</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1123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493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161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556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492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331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674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449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280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panose="020B0604020202020204" pitchFamily="34" charset="0"/>
                        </a:rPr>
                        <a:t>412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panose="020B0604020202020204" pitchFamily="34" charset="0"/>
                        </a:rPr>
                        <a:t>361</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7275">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Pour une maladie chronique comme maladies du cœur, hypertension, acc. vasculaires cérébraux, cancer, problèmes respiratoires chroniques, diabète etc.</a:t>
                      </a:r>
                      <a:endParaRPr lang="fr-CA" sz="1200" b="0" i="0" u="none" strike="noStrike" dirty="0">
                        <a:solidFill>
                          <a:srgbClr val="595959"/>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dirty="0">
                          <a:solidFill>
                            <a:schemeClr val="bg1"/>
                          </a:solidFill>
                          <a:effectLst/>
                          <a:latin typeface="Arial" panose="020B0604020202020204" pitchFamily="34" charset="0"/>
                        </a:rPr>
                        <a:t>62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dirty="0">
                          <a:solidFill>
                            <a:srgbClr val="00B0F0"/>
                          </a:solidFill>
                          <a:effectLst/>
                          <a:latin typeface="Arial" panose="020B0604020202020204" pitchFamily="34" charset="0"/>
                        </a:rPr>
                        <a:t>67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57</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65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60</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a:solidFill>
                            <a:srgbClr val="E31836"/>
                          </a:solidFill>
                          <a:effectLst/>
                          <a:latin typeface="Arial" panose="020B0604020202020204" pitchFamily="34" charset="0"/>
                        </a:rPr>
                        <a:t>38</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E31836"/>
                          </a:solidFill>
                          <a:effectLst/>
                          <a:latin typeface="Arial" panose="020B0604020202020204" pitchFamily="34" charset="0"/>
                        </a:rPr>
                        <a:t>58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77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a:solidFill>
                            <a:srgbClr val="595959"/>
                          </a:solidFill>
                          <a:effectLst/>
                          <a:latin typeface="Arial" panose="020B0604020202020204" pitchFamily="34" charset="0"/>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E31836"/>
                          </a:solidFill>
                          <a:effectLst/>
                          <a:latin typeface="Arial" panose="020B0604020202020204" pitchFamily="34" charset="0"/>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00B0F0"/>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63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58</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10003"/>
                  </a:ext>
                </a:extLst>
              </a:tr>
              <a:tr h="977275">
                <a:tc>
                  <a:txBody>
                    <a:bodyPr/>
                    <a:lstStyle/>
                    <a:p>
                      <a:pPr algn="l" fontAlgn="ctr"/>
                      <a:r>
                        <a:rPr lang="fr-CA" sz="1200" b="0" i="0" u="none" strike="noStrike" kern="1200" dirty="0">
                          <a:solidFill>
                            <a:srgbClr val="595959"/>
                          </a:solidFill>
                          <a:effectLst/>
                          <a:latin typeface="Arial" panose="020B0604020202020204" pitchFamily="34" charset="0"/>
                          <a:ea typeface="+mn-ea"/>
                          <a:cs typeface="+mn-cs"/>
                        </a:rPr>
                        <a:t>Ou pour un problème de santé qui va se résoudre à court terme, soit après avoir pris le ou les médicaments d’ordonnance</a:t>
                      </a:r>
                    </a:p>
                  </a:txBody>
                  <a:tcPr marL="9525" marR="9525" marT="9525"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CA" sz="1200" b="1" i="0" u="none" strike="noStrike" kern="1200" dirty="0">
                          <a:solidFill>
                            <a:schemeClr val="bg1"/>
                          </a:solidFill>
                          <a:effectLst/>
                          <a:latin typeface="Arial" panose="020B0604020202020204" pitchFamily="34" charset="0"/>
                          <a:ea typeface="+mn-ea"/>
                          <a:cs typeface="+mn-cs"/>
                        </a:rPr>
                        <a:t>49</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3A5"/>
                    </a:solidFill>
                  </a:tcPr>
                </a:tc>
                <a:tc>
                  <a:txBody>
                    <a:bodyPr/>
                    <a:lstStyle/>
                    <a:p>
                      <a:pPr algn="ctr" fontAlgn="ctr"/>
                      <a:r>
                        <a:rPr lang="fr-CA" sz="1200" b="1" i="0" u="none" strike="noStrike" dirty="0">
                          <a:solidFill>
                            <a:srgbClr val="E31836"/>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00B0F0"/>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a:solidFill>
                            <a:srgbClr val="E31836"/>
                          </a:solidFill>
                          <a:effectLst/>
                          <a:latin typeface="Arial" panose="020B0604020202020204" pitchFamily="34" charset="0"/>
                        </a:rPr>
                        <a:t>45</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52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1" i="0" u="none" strike="noStrike" dirty="0">
                          <a:solidFill>
                            <a:srgbClr val="00B0F0"/>
                          </a:solidFill>
                          <a:effectLst/>
                          <a:latin typeface="Arial" panose="020B0604020202020204" pitchFamily="34" charset="0"/>
                        </a:rPr>
                        <a:t>72</a:t>
                      </a:r>
                    </a:p>
                  </a:txBody>
                  <a:tcPr marL="9525" marR="9525" marT="9525" marB="0"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00B0F0"/>
                          </a:solidFill>
                          <a:effectLst/>
                          <a:latin typeface="Arial" panose="020B0604020202020204" pitchFamily="34" charset="0"/>
                        </a:rPr>
                        <a:t>54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dirty="0">
                          <a:solidFill>
                            <a:srgbClr val="E31836"/>
                          </a:solidFill>
                          <a:effectLst/>
                          <a:latin typeface="Arial" panose="020B0604020202020204" pitchFamily="34" charset="0"/>
                        </a:rPr>
                        <a:t>34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45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a:solidFill>
                            <a:srgbClr val="595959"/>
                          </a:solidFill>
                          <a:effectLst/>
                          <a:latin typeface="Arial" panose="020B0604020202020204" pitchFamily="34" charset="0"/>
                        </a:rPr>
                        <a:t>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1" i="0" u="none" strike="noStrike">
                          <a:solidFill>
                            <a:srgbClr val="00B0F0"/>
                          </a:solidFill>
                          <a:effectLst/>
                          <a:latin typeface="Arial" panose="020B0604020202020204" pitchFamily="34" charset="0"/>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1" i="0" u="none" strike="noStrike" dirty="0">
                          <a:solidFill>
                            <a:srgbClr val="E31836"/>
                          </a:solidFill>
                          <a:effectLst/>
                          <a:latin typeface="Arial" panose="020B0604020202020204" pitchFamily="34" charset="0"/>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200" b="0" i="0" u="none" strike="noStrike" dirty="0">
                          <a:solidFill>
                            <a:srgbClr val="595959"/>
                          </a:solidFill>
                          <a:effectLst/>
                          <a:latin typeface="Arial" panose="020B0604020202020204" pitchFamily="34" charset="0"/>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tc>
                  <a:txBody>
                    <a:bodyPr/>
                    <a:lstStyle/>
                    <a:p>
                      <a:pPr algn="ctr" fontAlgn="ctr"/>
                      <a:r>
                        <a:rPr lang="fr-CA" sz="1200" b="0" i="0" u="none" strike="noStrike" dirty="0">
                          <a:solidFill>
                            <a:srgbClr val="595959"/>
                          </a:solidFill>
                          <a:effectLst/>
                          <a:latin typeface="Arial" panose="020B0604020202020204" pitchFamily="34" charset="0"/>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30196"/>
                      </a:schemeClr>
                    </a:solidFill>
                  </a:tcPr>
                </a:tc>
                <a:tc>
                  <a:txBody>
                    <a:bodyPr/>
                    <a:lstStyle/>
                    <a:p>
                      <a:pPr algn="ctr" fontAlgn="ctr"/>
                      <a:r>
                        <a:rPr lang="fr-CA" sz="1200" b="0" i="0" u="none" strike="noStrike" dirty="0">
                          <a:solidFill>
                            <a:srgbClr val="595959"/>
                          </a:solidFill>
                          <a:effectLst/>
                          <a:latin typeface="Arial" panose="020B0604020202020204" pitchFamily="34" charset="0"/>
                        </a:rPr>
                        <a:t>53</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3FF">
                        <a:alpha val="30196"/>
                      </a:srgbClr>
                    </a:solidFill>
                  </a:tcPr>
                </a:tc>
                <a:extLst>
                  <a:ext uri="{0D108BD9-81ED-4DB2-BD59-A6C34878D82A}">
                    <a16:rowId xmlns:a16="http://schemas.microsoft.com/office/drawing/2014/main" val="2240242773"/>
                  </a:ext>
                </a:extLst>
              </a:tr>
            </a:tbl>
          </a:graphicData>
        </a:graphic>
      </p:graphicFrame>
      <p:cxnSp>
        <p:nvCxnSpPr>
          <p:cNvPr id="8" name="Connecteur droit 7">
            <a:extLst>
              <a:ext uri="{FF2B5EF4-FFF2-40B4-BE49-F238E27FC236}">
                <a16:creationId xmlns:a16="http://schemas.microsoft.com/office/drawing/2014/main" id="{D47EC6D8-8E8A-4011-BBD2-CB2E0547B627}"/>
              </a:ext>
            </a:extLst>
          </p:cNvPr>
          <p:cNvCxnSpPr>
            <a:cxnSpLocks/>
          </p:cNvCxnSpPr>
          <p:nvPr/>
        </p:nvCxnSpPr>
        <p:spPr>
          <a:xfrm>
            <a:off x="695773" y="3459187"/>
            <a:ext cx="10727482" cy="0"/>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7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719313" y="1772816"/>
            <a:ext cx="7141171" cy="2594674"/>
          </a:xfrm>
        </p:spPr>
        <p:txBody>
          <a:bodyPr/>
          <a:lstStyle/>
          <a:p>
            <a:r>
              <a:rPr lang="fr-CA" dirty="0"/>
              <a:t>Prise en charge de l’achat des médicaments d’ordonnance</a:t>
            </a:r>
          </a:p>
        </p:txBody>
      </p:sp>
    </p:spTree>
    <p:extLst>
      <p:ext uri="{BB962C8B-B14F-4D97-AF65-F5344CB8AC3E}">
        <p14:creationId xmlns:p14="http://schemas.microsoft.com/office/powerpoint/2010/main" val="121900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8D81-04C7-47EB-9B1C-20051A4D7758}" type="slidenum">
              <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000" b="0" i="0" u="none" strike="noStrike" kern="1200" cap="none" spc="0" normalizeH="0" baseline="0" noProof="0">
              <a:ln>
                <a:noFill/>
              </a:ln>
              <a:solidFill>
                <a:srgbClr val="000000">
                  <a:tint val="75000"/>
                </a:srgbClr>
              </a:solidFill>
              <a:effectLst/>
              <a:uLnTx/>
              <a:uFillTx/>
              <a:latin typeface="Arial Narrow" pitchFamily="34" charset="0"/>
              <a:ea typeface="+mn-ea"/>
              <a:cs typeface="+mn-cs"/>
            </a:endParaRPr>
          </a:p>
        </p:txBody>
      </p:sp>
      <p:sp>
        <p:nvSpPr>
          <p:cNvPr id="21" name="Espace réservé du pied de page 2">
            <a:extLst>
              <a:ext uri="{FF2B5EF4-FFF2-40B4-BE49-F238E27FC236}">
                <a16:creationId xmlns:a16="http://schemas.microsoft.com/office/drawing/2014/main" id="{4842E8B8-FC5D-4D99-ACB4-54601FB60035}"/>
              </a:ext>
            </a:extLst>
          </p:cNvPr>
          <p:cNvSpPr>
            <a:spLocks noGrp="1"/>
          </p:cNvSpPr>
          <p:nvPr>
            <p:ph type="ftr" sz="quarter" idx="11"/>
            <p:custDataLst>
              <p:tags r:id="rId2"/>
            </p:custDataLst>
          </p:nvPr>
        </p:nvSpPr>
        <p:spPr>
          <a:xfrm>
            <a:off x="744969" y="6550209"/>
            <a:ext cx="3413740" cy="2383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tint val="75000"/>
                  </a:srgbClr>
                </a:solidFill>
                <a:effectLst/>
                <a:uLnTx/>
                <a:uFillTx/>
                <a:latin typeface="Arial Narrow" pitchFamily="34" charset="0"/>
                <a:ea typeface="+mn-ea"/>
                <a:cs typeface="+mn-cs"/>
              </a:rPr>
              <a:t>CROP</a:t>
            </a:r>
          </a:p>
        </p:txBody>
      </p:sp>
      <p:sp>
        <p:nvSpPr>
          <p:cNvPr id="24" name="ZoneTexte 23">
            <a:extLst>
              <a:ext uri="{FF2B5EF4-FFF2-40B4-BE49-F238E27FC236}">
                <a16:creationId xmlns:a16="http://schemas.microsoft.com/office/drawing/2014/main" id="{9B014F65-B849-42A5-AB5D-86EC581BD1A8}"/>
              </a:ext>
            </a:extLst>
          </p:cNvPr>
          <p:cNvSpPr txBox="1"/>
          <p:nvPr>
            <p:custDataLst>
              <p:tags r:id="rId3"/>
            </p:custDataLst>
          </p:nvPr>
        </p:nvSpPr>
        <p:spPr>
          <a:xfrm>
            <a:off x="1099195" y="6558598"/>
            <a:ext cx="1033244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pPr>
              <a:defRPr/>
            </a:pPr>
            <a:r>
              <a:rPr lang="fr-CA" dirty="0"/>
              <a:t>Q4. Par rapport à vos achats de médicament d’ordonnance au cours des 12 derniers mois, laquelle de ces options représentent le mieux votre situation :</a:t>
            </a:r>
          </a:p>
        </p:txBody>
      </p:sp>
      <p:graphicFrame>
        <p:nvGraphicFramePr>
          <p:cNvPr id="27" name="Graphique 26">
            <a:extLst>
              <a:ext uri="{FF2B5EF4-FFF2-40B4-BE49-F238E27FC236}">
                <a16:creationId xmlns:a16="http://schemas.microsoft.com/office/drawing/2014/main" id="{9307D56C-D9D7-4411-939D-4A473F51DD6E}"/>
              </a:ext>
            </a:extLst>
          </p:cNvPr>
          <p:cNvGraphicFramePr/>
          <p:nvPr>
            <p:custDataLst>
              <p:tags r:id="rId4"/>
            </p:custDataLst>
            <p:extLst>
              <p:ext uri="{D42A27DB-BD31-4B8C-83A1-F6EECF244321}">
                <p14:modId xmlns:p14="http://schemas.microsoft.com/office/powerpoint/2010/main" val="3282043328"/>
              </p:ext>
            </p:extLst>
          </p:nvPr>
        </p:nvGraphicFramePr>
        <p:xfrm>
          <a:off x="327171" y="1520593"/>
          <a:ext cx="11091727" cy="4505738"/>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re 1">
            <a:extLst>
              <a:ext uri="{FF2B5EF4-FFF2-40B4-BE49-F238E27FC236}">
                <a16:creationId xmlns:a16="http://schemas.microsoft.com/office/drawing/2014/main" id="{6F0B2C4B-F209-47E4-9D19-C074840E00E7}"/>
              </a:ext>
            </a:extLst>
          </p:cNvPr>
          <p:cNvSpPr txBox="1">
            <a:spLocks/>
          </p:cNvSpPr>
          <p:nvPr>
            <p:custDataLst>
              <p:tags r:id="rId5"/>
            </p:custDataLst>
          </p:nvPr>
        </p:nvSpPr>
        <p:spPr>
          <a:xfrm>
            <a:off x="531222" y="133891"/>
            <a:ext cx="11068593" cy="635114"/>
          </a:xfrm>
          <a:prstGeom prst="rect">
            <a:avLst/>
          </a:prstGeom>
          <a:solidFill>
            <a:schemeClr val="tx2">
              <a:lumMod val="50000"/>
            </a:schemeClr>
          </a:solidFill>
        </p:spPr>
        <p:txBody>
          <a:bodyPr vert="horz" lIns="0" tIns="0" rIns="0" bIns="0" rtlCol="0" anchor="ctr">
            <a:normAutofit/>
          </a:bodyPr>
          <a:lst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Option qui représente le mieux la situation d’achat de médicaments d’ordonnance </a:t>
            </a:r>
            <a:r>
              <a:rPr kumimoji="0" lang="fr-CA" sz="1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(1/2)</a:t>
            </a:r>
            <a:br>
              <a:rPr kumimoji="0" lang="fr-CA" sz="16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br>
            <a:r>
              <a:rPr kumimoji="0" lang="fr-CA" sz="1200" b="0" i="0" u="none" strike="noStrike" kern="1200" cap="none" spc="0" normalizeH="0" baseline="0" noProof="0" dirty="0">
                <a:ln>
                  <a:noFill/>
                </a:ln>
                <a:solidFill>
                  <a:prstClr val="white"/>
                </a:solidFill>
                <a:effectLst/>
                <a:uLnTx/>
                <a:uFillTx/>
                <a:latin typeface="Arial" pitchFamily="34" charset="0"/>
                <a:ea typeface="+mj-ea"/>
                <a:cs typeface="Arial" pitchFamily="34" charset="0"/>
              </a:rPr>
              <a:t>Base : répondants qui se sont fait prescrire des médicaments d’ordonnance, n=1123</a:t>
            </a:r>
            <a:endParaRPr kumimoji="0" lang="en-CA" sz="1200" b="0" i="0" u="none" strike="noStrike" kern="1200" cap="none" spc="0" normalizeH="0" baseline="0" noProof="0" dirty="0">
              <a:ln>
                <a:noFill/>
              </a:ln>
              <a:solidFill>
                <a:prstClr val="white"/>
              </a:solidFill>
              <a:effectLst/>
              <a:uLnTx/>
              <a:uFillTx/>
              <a:latin typeface="Arial Narrow" pitchFamily="34" charset="0"/>
              <a:ea typeface="+mj-ea"/>
              <a:cs typeface="Arial" pitchFamily="34" charset="0"/>
            </a:endParaRPr>
          </a:p>
        </p:txBody>
      </p:sp>
    </p:spTree>
    <p:extLst>
      <p:ext uri="{BB962C8B-B14F-4D97-AF65-F5344CB8AC3E}">
        <p14:creationId xmlns:p14="http://schemas.microsoft.com/office/powerpoint/2010/main" val="2766478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Page de transition Blue Conc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 de transition Blue Conc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es Transition P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ansition pages shopp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ges de transitions petite fil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22629</TotalTime>
  <Words>9758</Words>
  <Application>Microsoft Office PowerPoint</Application>
  <PresentationFormat>Personnalisé</PresentationFormat>
  <Paragraphs>4839</Paragraphs>
  <Slides>57</Slides>
  <Notes>3</Notes>
  <HiddenSlides>0</HiddenSlides>
  <MMClips>0</MMClips>
  <ScaleCrop>false</ScaleCrop>
  <HeadingPairs>
    <vt:vector size="6" baseType="variant">
      <vt:variant>
        <vt:lpstr>Polices utilisées</vt:lpstr>
      </vt:variant>
      <vt:variant>
        <vt:i4>3</vt:i4>
      </vt:variant>
      <vt:variant>
        <vt:lpstr>Thème</vt:lpstr>
      </vt:variant>
      <vt:variant>
        <vt:i4>10</vt:i4>
      </vt:variant>
      <vt:variant>
        <vt:lpstr>Titres des diapositives</vt:lpstr>
      </vt:variant>
      <vt:variant>
        <vt:i4>57</vt:i4>
      </vt:variant>
    </vt:vector>
  </HeadingPairs>
  <TitlesOfParts>
    <vt:vector size="70" baseType="lpstr">
      <vt:lpstr>Arial</vt:lpstr>
      <vt:lpstr>Arial Narrow</vt:lpstr>
      <vt:lpstr>Calibri</vt:lpstr>
      <vt:lpstr>1_Page de transition Blue Concert</vt:lpstr>
      <vt:lpstr>Page de transition Blue Concert</vt:lpstr>
      <vt:lpstr>Pages Transition Plage</vt:lpstr>
      <vt:lpstr>Transition pages shopping</vt:lpstr>
      <vt:lpstr>Pages de transitions petite fille</vt:lpstr>
      <vt:lpstr>1_Thème Office</vt:lpstr>
      <vt:lpstr>3_Thème Office</vt:lpstr>
      <vt:lpstr>2_Thème Office</vt:lpstr>
      <vt:lpstr>5_Thème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Nadine</dc:creator>
  <cp:lastModifiedBy>Nicolas-Dominic Audet</cp:lastModifiedBy>
  <cp:revision>1288</cp:revision>
  <cp:lastPrinted>2018-11-19T18:49:08Z</cp:lastPrinted>
  <dcterms:created xsi:type="dcterms:W3CDTF">2010-04-01T18:46:08Z</dcterms:created>
  <dcterms:modified xsi:type="dcterms:W3CDTF">2023-01-12T16:35:35Z</dcterms:modified>
</cp:coreProperties>
</file>