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2.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3.xml" ContentType="application/vnd.openxmlformats-officedocument.drawingml.chart+xml"/>
  <Override PartName="/ppt/drawings/drawing1.xml" ContentType="application/vnd.openxmlformats-officedocument.drawingml.chartshape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4.xml" ContentType="application/vnd.openxmlformats-officedocument.drawingml.chart+xml"/>
  <Override PartName="/ppt/drawings/drawing2.xml" ContentType="application/vnd.openxmlformats-officedocument.drawingml.chartshape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rts/chart5.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6.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charts/chart7.xml" ContentType="application/vnd.openxmlformats-officedocument.drawingml.chart+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charts/chart8.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9.xml" ContentType="application/vnd.openxmlformats-officedocument.drawingml.chart+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10.xml" ContentType="application/vnd.openxmlformats-officedocument.drawingml.chart+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charts/chart11.xml" ContentType="application/vnd.openxmlformats-officedocument.drawingml.chart+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charts/chart12.xml" ContentType="application/vnd.openxmlformats-officedocument.drawingml.chart+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charts/chart13.xml" ContentType="application/vnd.openxmlformats-officedocument.drawingml.chart+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charts/chart14.xml" ContentType="application/vnd.openxmlformats-officedocument.drawingml.chart+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charts/chart15.xml" ContentType="application/vnd.openxmlformats-officedocument.drawingml.chart+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charts/chart16.xml" ContentType="application/vnd.openxmlformats-officedocument.drawingml.chart+xml"/>
  <Override PartName="/ppt/drawings/drawing3.xml" ContentType="application/vnd.openxmlformats-officedocument.drawingml.chartshape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charts/chart17.xml" ContentType="application/vnd.openxmlformats-officedocument.drawingml.chart+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charts/chart22.xml" ContentType="application/vnd.openxmlformats-officedocument.drawingml.chart+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1" r:id="rId2"/>
    <p:sldMasterId id="2147483717" r:id="rId3"/>
    <p:sldMasterId id="2147483723" r:id="rId4"/>
    <p:sldMasterId id="2147484142" r:id="rId5"/>
    <p:sldMasterId id="2147484319" r:id="rId6"/>
    <p:sldMasterId id="2147484360" r:id="rId7"/>
    <p:sldMasterId id="2147484424" r:id="rId8"/>
    <p:sldMasterId id="2147484455" r:id="rId9"/>
  </p:sldMasterIdLst>
  <p:notesMasterIdLst>
    <p:notesMasterId r:id="rId50"/>
  </p:notesMasterIdLst>
  <p:handoutMasterIdLst>
    <p:handoutMasterId r:id="rId51"/>
  </p:handoutMasterIdLst>
  <p:sldIdLst>
    <p:sldId id="809" r:id="rId10"/>
    <p:sldId id="788" r:id="rId11"/>
    <p:sldId id="789" r:id="rId12"/>
    <p:sldId id="844" r:id="rId13"/>
    <p:sldId id="881" r:id="rId14"/>
    <p:sldId id="891" r:id="rId15"/>
    <p:sldId id="855" r:id="rId16"/>
    <p:sldId id="854" r:id="rId17"/>
    <p:sldId id="815" r:id="rId18"/>
    <p:sldId id="857" r:id="rId19"/>
    <p:sldId id="858" r:id="rId20"/>
    <p:sldId id="859" r:id="rId21"/>
    <p:sldId id="892" r:id="rId22"/>
    <p:sldId id="833" r:id="rId23"/>
    <p:sldId id="865" r:id="rId24"/>
    <p:sldId id="830" r:id="rId25"/>
    <p:sldId id="869" r:id="rId26"/>
    <p:sldId id="896" r:id="rId27"/>
    <p:sldId id="870" r:id="rId28"/>
    <p:sldId id="897" r:id="rId29"/>
    <p:sldId id="871" r:id="rId30"/>
    <p:sldId id="898" r:id="rId31"/>
    <p:sldId id="872" r:id="rId32"/>
    <p:sldId id="873" r:id="rId33"/>
    <p:sldId id="874" r:id="rId34"/>
    <p:sldId id="899" r:id="rId35"/>
    <p:sldId id="875" r:id="rId36"/>
    <p:sldId id="876" r:id="rId37"/>
    <p:sldId id="900" r:id="rId38"/>
    <p:sldId id="877" r:id="rId39"/>
    <p:sldId id="901" r:id="rId40"/>
    <p:sldId id="878" r:id="rId41"/>
    <p:sldId id="902" r:id="rId42"/>
    <p:sldId id="879" r:id="rId43"/>
    <p:sldId id="888" r:id="rId44"/>
    <p:sldId id="882" r:id="rId45"/>
    <p:sldId id="883" r:id="rId46"/>
    <p:sldId id="890" r:id="rId47"/>
    <p:sldId id="791" r:id="rId48"/>
    <p:sldId id="609" r:id="rId49"/>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C5A1740F-09F8-411A-A55E-3F50FB1E53DE}">
          <p14:sldIdLst>
            <p14:sldId id="809"/>
            <p14:sldId id="788"/>
            <p14:sldId id="789"/>
            <p14:sldId id="844"/>
            <p14:sldId id="881"/>
            <p14:sldId id="891"/>
            <p14:sldId id="855"/>
            <p14:sldId id="854"/>
            <p14:sldId id="815"/>
            <p14:sldId id="857"/>
            <p14:sldId id="858"/>
            <p14:sldId id="859"/>
            <p14:sldId id="892"/>
            <p14:sldId id="833"/>
            <p14:sldId id="865"/>
            <p14:sldId id="830"/>
            <p14:sldId id="869"/>
            <p14:sldId id="896"/>
            <p14:sldId id="870"/>
            <p14:sldId id="897"/>
            <p14:sldId id="871"/>
            <p14:sldId id="898"/>
            <p14:sldId id="872"/>
            <p14:sldId id="873"/>
            <p14:sldId id="874"/>
            <p14:sldId id="899"/>
            <p14:sldId id="875"/>
            <p14:sldId id="876"/>
            <p14:sldId id="900"/>
            <p14:sldId id="877"/>
            <p14:sldId id="901"/>
            <p14:sldId id="878"/>
            <p14:sldId id="902"/>
            <p14:sldId id="879"/>
            <p14:sldId id="888"/>
            <p14:sldId id="882"/>
            <p14:sldId id="883"/>
            <p14:sldId id="890"/>
            <p14:sldId id="791"/>
            <p14:sldId id="609"/>
          </p14:sldIdLst>
        </p14:section>
      </p14:sectionLst>
    </p:ext>
    <p:ext uri="{EFAFB233-063F-42B5-8137-9DF3F51BA10A}">
      <p15:sldGuideLst xmlns:p15="http://schemas.microsoft.com/office/powerpoint/2012/main">
        <p15:guide id="1" orient="horz" pos="1508">
          <p15:clr>
            <a:srgbClr val="A4A3A4"/>
          </p15:clr>
        </p15:guide>
        <p15:guide id="2" orient="horz" pos="2791">
          <p15:clr>
            <a:srgbClr val="A4A3A4"/>
          </p15:clr>
        </p15:guide>
        <p15:guide id="3" orient="horz" pos="870">
          <p15:clr>
            <a:srgbClr val="A4A3A4"/>
          </p15:clr>
        </p15:guide>
        <p15:guide id="4" orient="horz" pos="2148">
          <p15:clr>
            <a:srgbClr val="A4A3A4"/>
          </p15:clr>
        </p15:guide>
        <p15:guide id="5" orient="horz" pos="3437">
          <p15:clr>
            <a:srgbClr val="A4A3A4"/>
          </p15:clr>
        </p15:guide>
        <p15:guide id="6" orient="horz" pos="4082">
          <p15:clr>
            <a:srgbClr val="A4A3A4"/>
          </p15:clr>
        </p15:guide>
        <p15:guide id="7" orient="horz" pos="235">
          <p15:clr>
            <a:srgbClr val="A4A3A4"/>
          </p15:clr>
        </p15:guide>
        <p15:guide id="8" orient="horz">
          <p15:clr>
            <a:srgbClr val="A4A3A4"/>
          </p15:clr>
        </p15:guide>
        <p15:guide id="9" pos="352">
          <p15:clr>
            <a:srgbClr val="A4A3A4"/>
          </p15:clr>
        </p15:guide>
        <p15:guide id="10" pos="1987">
          <p15:clr>
            <a:srgbClr val="A4A3A4"/>
          </p15:clr>
        </p15:guide>
        <p15:guide id="11" pos="2062">
          <p15:clr>
            <a:srgbClr val="A4A3A4"/>
          </p15:clr>
        </p15:guide>
        <p15:guide id="12" pos="3698">
          <p15:clr>
            <a:srgbClr val="A4A3A4"/>
          </p15:clr>
        </p15:guide>
        <p15:guide id="13" pos="3773">
          <p15:clr>
            <a:srgbClr val="A4A3A4"/>
          </p15:clr>
        </p15:guide>
        <p15:guide id="14" pos="5409">
          <p15:clr>
            <a:srgbClr val="A4A3A4"/>
          </p15:clr>
        </p15:guide>
        <p15:guide id="15" pos="2846">
          <p15:clr>
            <a:srgbClr val="A4A3A4"/>
          </p15:clr>
        </p15:guide>
        <p15:guide id="16" pos="2920">
          <p15:clr>
            <a:srgbClr val="A4A3A4"/>
          </p15:clr>
        </p15:guide>
        <p15:guide id="17" pos="4553">
          <p15:clr>
            <a:srgbClr val="A4A3A4"/>
          </p15:clr>
        </p15:guide>
        <p15:guide id="18" pos="4628">
          <p15:clr>
            <a:srgbClr val="A4A3A4"/>
          </p15:clr>
        </p15:guide>
        <p15:guide id="19" pos="1210">
          <p15:clr>
            <a:srgbClr val="A4A3A4"/>
          </p15:clr>
        </p15:guide>
        <p15:guide id="20" pos="11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83A5"/>
    <a:srgbClr val="6B6B6B"/>
    <a:srgbClr val="C5F3FF"/>
    <a:srgbClr val="BDF1FF"/>
    <a:srgbClr val="E7EAEC"/>
    <a:srgbClr val="EBFBFF"/>
    <a:srgbClr val="00A5D2"/>
    <a:srgbClr val="00AFDC"/>
    <a:srgbClr val="E1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09" autoAdjust="0"/>
    <p:restoredTop sz="94718" autoAdjust="0"/>
  </p:normalViewPr>
  <p:slideViewPr>
    <p:cSldViewPr snapToGrid="0" snapToObjects="1" showGuides="1">
      <p:cViewPr varScale="1">
        <p:scale>
          <a:sx n="67" d="100"/>
          <a:sy n="67" d="100"/>
        </p:scale>
        <p:origin x="1060" y="44"/>
      </p:cViewPr>
      <p:guideLst>
        <p:guide orient="horz" pos="1508"/>
        <p:guide orient="horz" pos="2791"/>
        <p:guide orient="horz" pos="870"/>
        <p:guide orient="horz" pos="2148"/>
        <p:guide orient="horz" pos="3437"/>
        <p:guide orient="horz" pos="4082"/>
        <p:guide orient="horz" pos="235"/>
        <p:guide orient="horz"/>
        <p:guide pos="352"/>
        <p:guide pos="1987"/>
        <p:guide pos="2062"/>
        <p:guide pos="3698"/>
        <p:guide pos="3773"/>
        <p:guide pos="5409"/>
        <p:guide pos="2846"/>
        <p:guide pos="2920"/>
        <p:guide pos="4553"/>
        <p:guide pos="4628"/>
        <p:guide pos="1210"/>
        <p:guide pos="1136"/>
      </p:guideLst>
    </p:cSldViewPr>
  </p:slideViewPr>
  <p:outlineViewPr>
    <p:cViewPr>
      <p:scale>
        <a:sx n="33" d="100"/>
        <a:sy n="33" d="100"/>
      </p:scale>
      <p:origin x="0" y="4416"/>
    </p:cViewPr>
  </p:outlineViewPr>
  <p:notesTextViewPr>
    <p:cViewPr>
      <p:scale>
        <a:sx n="100" d="100"/>
        <a:sy n="100" d="100"/>
      </p:scale>
      <p:origin x="0" y="0"/>
    </p:cViewPr>
  </p:notesTextViewPr>
  <p:sorterViewPr>
    <p:cViewPr>
      <p:scale>
        <a:sx n="97" d="100"/>
        <a:sy n="97" d="100"/>
      </p:scale>
      <p:origin x="0" y="0"/>
    </p:cViewPr>
  </p:sorterViewPr>
  <p:notesViewPr>
    <p:cSldViewPr snapToGrid="0" snapToObjects="1">
      <p:cViewPr varScale="1">
        <p:scale>
          <a:sx n="85" d="100"/>
          <a:sy n="85" d="100"/>
        </p:scale>
        <p:origin x="-390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2350986342649"/>
          <c:y val="2.3173752270236235E-2"/>
          <c:w val="0.41334478917547174"/>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rgbClr val="0083A5"/>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inquiet</c:v>
                </c:pt>
                <c:pt idx="1">
                  <c:v>Assez inquiet</c:v>
                </c:pt>
                <c:pt idx="2">
                  <c:v>Peu inquiet</c:v>
                </c:pt>
                <c:pt idx="3">
                  <c:v>Pas du tout inquiet</c:v>
                </c:pt>
              </c:strCache>
            </c:strRef>
          </c:cat>
          <c:val>
            <c:numRef>
              <c:f>Feuil1!$B$2:$B$5</c:f>
              <c:numCache>
                <c:formatCode>0%</c:formatCode>
                <c:ptCount val="4"/>
                <c:pt idx="0">
                  <c:v>0.26</c:v>
                </c:pt>
                <c:pt idx="1">
                  <c:v>0.49</c:v>
                </c:pt>
                <c:pt idx="2">
                  <c:v>0.2</c:v>
                </c:pt>
                <c:pt idx="3">
                  <c:v>0.06</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62567168"/>
        <c:axId val="62568704"/>
      </c:barChart>
      <c:catAx>
        <c:axId val="6256716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62568704"/>
        <c:crosses val="autoZero"/>
        <c:auto val="1"/>
        <c:lblAlgn val="ctr"/>
        <c:lblOffset val="100"/>
        <c:noMultiLvlLbl val="0"/>
      </c:catAx>
      <c:valAx>
        <c:axId val="62568704"/>
        <c:scaling>
          <c:orientation val="minMax"/>
          <c:min val="0"/>
        </c:scaling>
        <c:delete val="1"/>
        <c:axPos val="t"/>
        <c:numFmt formatCode="0%" sourceLinked="1"/>
        <c:majorTickMark val="out"/>
        <c:minorTickMark val="none"/>
        <c:tickLblPos val="nextTo"/>
        <c:crossAx val="6256716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2350986342649"/>
          <c:y val="2.3173752270236235E-2"/>
          <c:w val="0.41334478917547174"/>
          <c:h val="0.8918930180825894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Tout à fait d'accord</c:v>
                </c:pt>
                <c:pt idx="1">
                  <c:v>Plutôt d'accord</c:v>
                </c:pt>
                <c:pt idx="2">
                  <c:v>Plutôt en désaccord</c:v>
                </c:pt>
                <c:pt idx="3">
                  <c:v>Tout à fait en désaccord</c:v>
                </c:pt>
              </c:strCache>
            </c:strRef>
          </c:cat>
          <c:val>
            <c:numRef>
              <c:f>Feuil1!$B$2:$B$5</c:f>
              <c:numCache>
                <c:formatCode>0%</c:formatCode>
                <c:ptCount val="4"/>
                <c:pt idx="0">
                  <c:v>0.37</c:v>
                </c:pt>
                <c:pt idx="1">
                  <c:v>0.47</c:v>
                </c:pt>
                <c:pt idx="2">
                  <c:v>0.14000000000000001</c:v>
                </c:pt>
                <c:pt idx="3">
                  <c:v>0.03</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03415168"/>
        <c:axId val="103416960"/>
      </c:barChart>
      <c:catAx>
        <c:axId val="10341516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03416960"/>
        <c:crosses val="autoZero"/>
        <c:auto val="1"/>
        <c:lblAlgn val="ctr"/>
        <c:lblOffset val="100"/>
        <c:noMultiLvlLbl val="0"/>
      </c:catAx>
      <c:valAx>
        <c:axId val="103416960"/>
        <c:scaling>
          <c:orientation val="minMax"/>
          <c:min val="0"/>
        </c:scaling>
        <c:delete val="1"/>
        <c:axPos val="t"/>
        <c:numFmt formatCode="0%" sourceLinked="1"/>
        <c:majorTickMark val="out"/>
        <c:minorTickMark val="none"/>
        <c:tickLblPos val="nextTo"/>
        <c:crossAx val="10341516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2646427121241"/>
          <c:y val="2.3173752270236235E-2"/>
          <c:w val="0.49556871706642558"/>
          <c:h val="0.8552723639175656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Investir dans des projets d’infrastructure pour relancer l’économie</c:v>
                </c:pt>
                <c:pt idx="1">
                  <c:v>
Finaliser la négociation du contrat de travail des employés du secteur      </c:v>
                </c:pt>
                <c:pt idx="2">
                  <c:v>Avoir ces 2 priorités</c:v>
                </c:pt>
              </c:strCache>
            </c:strRef>
          </c:cat>
          <c:val>
            <c:numRef>
              <c:f>Feuil1!$B$2:$B$4</c:f>
              <c:numCache>
                <c:formatCode>0%</c:formatCode>
                <c:ptCount val="3"/>
                <c:pt idx="0">
                  <c:v>0.12</c:v>
                </c:pt>
                <c:pt idx="1">
                  <c:v>0.35</c:v>
                </c:pt>
                <c:pt idx="2">
                  <c:v>0.53</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2074112"/>
        <c:axId val="132075904"/>
      </c:barChart>
      <c:catAx>
        <c:axId val="132074112"/>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2075904"/>
        <c:crosses val="autoZero"/>
        <c:auto val="1"/>
        <c:lblAlgn val="ctr"/>
        <c:lblOffset val="100"/>
        <c:noMultiLvlLbl val="0"/>
      </c:catAx>
      <c:valAx>
        <c:axId val="132075904"/>
        <c:scaling>
          <c:orientation val="minMax"/>
          <c:min val="0"/>
        </c:scaling>
        <c:delete val="1"/>
        <c:axPos val="t"/>
        <c:numFmt formatCode="0%" sourceLinked="1"/>
        <c:majorTickMark val="out"/>
        <c:minorTickMark val="none"/>
        <c:tickLblPos val="nextTo"/>
        <c:crossAx val="132074112"/>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6646851694505"/>
          <c:y val="0"/>
          <c:w val="0.41585726362663278"/>
          <c:h val="0.97345561863039354"/>
        </c:manualLayout>
      </c:layout>
      <c:doughnutChart>
        <c:varyColors val="1"/>
        <c:ser>
          <c:idx val="0"/>
          <c:order val="0"/>
          <c:tx>
            <c:strRef>
              <c:f>Feuil1!$B$1</c:f>
              <c:strCache>
                <c:ptCount val="1"/>
                <c:pt idx="0">
                  <c:v>Ventes</c:v>
                </c:pt>
              </c:strCache>
            </c:strRef>
          </c:tx>
          <c:explosion val="7"/>
          <c:dPt>
            <c:idx val="0"/>
            <c:bubble3D val="0"/>
            <c:spPr>
              <a:solidFill>
                <a:schemeClr val="tx2">
                  <a:lumMod val="75000"/>
                </a:schemeClr>
              </a:solidFill>
            </c:spPr>
            <c:extLst>
              <c:ext xmlns:c16="http://schemas.microsoft.com/office/drawing/2014/chart" uri="{C3380CC4-5D6E-409C-BE32-E72D297353CC}">
                <c16:uniqueId val="{00000001-4013-4B3A-B5EF-42F8CA9689F1}"/>
              </c:ext>
            </c:extLst>
          </c:dPt>
          <c:dPt>
            <c:idx val="1"/>
            <c:bubble3D val="0"/>
            <c:spPr>
              <a:solidFill>
                <a:schemeClr val="tx2">
                  <a:lumMod val="50000"/>
                </a:schemeClr>
              </a:solidFill>
            </c:spPr>
            <c:extLst>
              <c:ext xmlns:c16="http://schemas.microsoft.com/office/drawing/2014/chart" uri="{C3380CC4-5D6E-409C-BE32-E72D297353CC}">
                <c16:uniqueId val="{00000003-4013-4B3A-B5EF-42F8CA9689F1}"/>
              </c:ext>
            </c:extLst>
          </c:dPt>
          <c:dLbls>
            <c:dLbl>
              <c:idx val="0"/>
              <c:layout>
                <c:manualLayout>
                  <c:x val="0.1746310497185081"/>
                  <c:y val="-2.654438136960652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013-4B3A-B5EF-42F8CA9689F1}"/>
                </c:ext>
              </c:extLst>
            </c:dLbl>
            <c:dLbl>
              <c:idx val="1"/>
              <c:layout>
                <c:manualLayout>
                  <c:x val="-0.17463104971850812"/>
                  <c:y val="-3.716213391744901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013-4B3A-B5EF-42F8CA9689F1}"/>
                </c:ext>
              </c:extLst>
            </c:dLbl>
            <c:dLbl>
              <c:idx val="2"/>
              <c:layout>
                <c:manualLayout>
                  <c:x val="0"/>
                  <c:y val="-9.994857202246349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4013-4B3A-B5EF-42F8CA9689F1}"/>
                </c:ext>
              </c:extLst>
            </c:dLbl>
            <c:spPr>
              <a:noFill/>
              <a:ln>
                <a:noFill/>
              </a:ln>
              <a:effectLst/>
            </c:spPr>
            <c:txPr>
              <a:bodyPr/>
              <a:lstStyle/>
              <a:p>
                <a:pPr>
                  <a:defRPr lang="fr-CA" sz="1200" b="1">
                    <a:solidFill>
                      <a:srgbClr val="0083A5"/>
                    </a:solidFill>
                    <a:latin typeface="Arial" panose="020B0604020202020204" pitchFamily="34" charset="0"/>
                    <a:cs typeface="Arial" panose="020B0604020202020204" pitchFamily="34" charset="0"/>
                  </a:defRPr>
                </a:pPr>
                <a:endParaRPr lang="fr-FR"/>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Feuil1!$A$2:$A$3</c:f>
              <c:strCache>
                <c:ptCount val="2"/>
                <c:pt idx="0">
                  <c:v>Une dépense</c:v>
                </c:pt>
                <c:pt idx="1">
                  <c:v>Un investissement</c:v>
                </c:pt>
              </c:strCache>
            </c:strRef>
          </c:cat>
          <c:val>
            <c:numRef>
              <c:f>Feuil1!$B$2:$B$3</c:f>
              <c:numCache>
                <c:formatCode>0%</c:formatCode>
                <c:ptCount val="2"/>
                <c:pt idx="0">
                  <c:v>0.23</c:v>
                </c:pt>
                <c:pt idx="1">
                  <c:v>0.77</c:v>
                </c:pt>
              </c:numCache>
            </c:numRef>
          </c:val>
          <c:extLst>
            <c:ext xmlns:c16="http://schemas.microsoft.com/office/drawing/2014/chart" uri="{C3380CC4-5D6E-409C-BE32-E72D297353CC}">
              <c16:uniqueId val="{00000005-4013-4B3A-B5EF-42F8CA9689F1}"/>
            </c:ext>
          </c:extLst>
        </c:ser>
        <c:dLbls>
          <c:showLegendKey val="0"/>
          <c:showVal val="0"/>
          <c:showCatName val="0"/>
          <c:showSerName val="0"/>
          <c:showPercent val="0"/>
          <c:showBubbleSize val="0"/>
          <c:showLeaderLines val="1"/>
        </c:dLbls>
        <c:firstSliceAng val="0"/>
        <c:holeSize val="35"/>
      </c:doughnutChart>
    </c:plotArea>
    <c:plotVisOnly val="1"/>
    <c:dispBlanksAs val="zero"/>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2350986342649"/>
          <c:y val="2.3173752270236235E-2"/>
          <c:w val="0.41334478917547174"/>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certainement</c:v>
                </c:pt>
                <c:pt idx="1">
                  <c:v>Oui, probablement</c:v>
                </c:pt>
                <c:pt idx="2">
                  <c:v>Non, probablement pas</c:v>
                </c:pt>
                <c:pt idx="3">
                  <c:v>Non, certainement pas</c:v>
                </c:pt>
              </c:strCache>
            </c:strRef>
          </c:cat>
          <c:val>
            <c:numRef>
              <c:f>Feuil1!$B$2:$B$5</c:f>
              <c:numCache>
                <c:formatCode>0%</c:formatCode>
                <c:ptCount val="4"/>
                <c:pt idx="0">
                  <c:v>0.25</c:v>
                </c:pt>
                <c:pt idx="1">
                  <c:v>0.5</c:v>
                </c:pt>
                <c:pt idx="2">
                  <c:v>0.23</c:v>
                </c:pt>
                <c:pt idx="3">
                  <c:v>0.03</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2503040"/>
        <c:axId val="132504576"/>
      </c:barChart>
      <c:catAx>
        <c:axId val="13250304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2504576"/>
        <c:crosses val="autoZero"/>
        <c:auto val="1"/>
        <c:lblAlgn val="ctr"/>
        <c:lblOffset val="100"/>
        <c:noMultiLvlLbl val="0"/>
      </c:catAx>
      <c:valAx>
        <c:axId val="132504576"/>
        <c:scaling>
          <c:orientation val="minMax"/>
          <c:min val="0"/>
        </c:scaling>
        <c:delete val="1"/>
        <c:axPos val="t"/>
        <c:numFmt formatCode="0%" sourceLinked="1"/>
        <c:majorTickMark val="out"/>
        <c:minorTickMark val="none"/>
        <c:tickLblPos val="nextTo"/>
        <c:crossAx val="13250304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2350986342649"/>
          <c:y val="2.3173752270236235E-2"/>
          <c:w val="0.41334478917547174"/>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Tout à fait d'accord</c:v>
                </c:pt>
                <c:pt idx="1">
                  <c:v>Plutôt d'accord</c:v>
                </c:pt>
                <c:pt idx="2">
                  <c:v>Plutôt en désaccord</c:v>
                </c:pt>
                <c:pt idx="3">
                  <c:v>Tout à fait en désaccord</c:v>
                </c:pt>
              </c:strCache>
            </c:strRef>
          </c:cat>
          <c:val>
            <c:numRef>
              <c:f>Feuil1!$B$2:$B$5</c:f>
              <c:numCache>
                <c:formatCode>0%</c:formatCode>
                <c:ptCount val="4"/>
                <c:pt idx="0">
                  <c:v>0.46</c:v>
                </c:pt>
                <c:pt idx="1">
                  <c:v>0.43</c:v>
                </c:pt>
                <c:pt idx="2">
                  <c:v>0.1</c:v>
                </c:pt>
                <c:pt idx="3">
                  <c:v>0.02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3456640"/>
        <c:axId val="133458176"/>
      </c:barChart>
      <c:catAx>
        <c:axId val="13345664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3458176"/>
        <c:crosses val="autoZero"/>
        <c:auto val="1"/>
        <c:lblAlgn val="ctr"/>
        <c:lblOffset val="100"/>
        <c:noMultiLvlLbl val="0"/>
      </c:catAx>
      <c:valAx>
        <c:axId val="133458176"/>
        <c:scaling>
          <c:orientation val="minMax"/>
          <c:min val="0"/>
        </c:scaling>
        <c:delete val="1"/>
        <c:axPos val="t"/>
        <c:numFmt formatCode="0%" sourceLinked="1"/>
        <c:majorTickMark val="out"/>
        <c:minorTickMark val="none"/>
        <c:tickLblPos val="nextTo"/>
        <c:crossAx val="13345664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2350986342649"/>
          <c:y val="2.3173752270236235E-2"/>
          <c:w val="0.41334478917547174"/>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certainement</c:v>
                </c:pt>
                <c:pt idx="1">
                  <c:v>Oui, probablement</c:v>
                </c:pt>
                <c:pt idx="2">
                  <c:v>Non, probablement pas</c:v>
                </c:pt>
                <c:pt idx="3">
                  <c:v>Non, certainement pas</c:v>
                </c:pt>
              </c:strCache>
            </c:strRef>
          </c:cat>
          <c:val>
            <c:numRef>
              <c:f>Feuil1!$B$2:$B$5</c:f>
              <c:numCache>
                <c:formatCode>0%</c:formatCode>
                <c:ptCount val="4"/>
                <c:pt idx="0">
                  <c:v>0.16</c:v>
                </c:pt>
                <c:pt idx="1">
                  <c:v>0.52</c:v>
                </c:pt>
                <c:pt idx="2">
                  <c:v>0.28000000000000003</c:v>
                </c:pt>
                <c:pt idx="3">
                  <c:v>0.05</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1306240"/>
        <c:axId val="131307776"/>
      </c:barChart>
      <c:catAx>
        <c:axId val="13130624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1307776"/>
        <c:crosses val="autoZero"/>
        <c:auto val="1"/>
        <c:lblAlgn val="ctr"/>
        <c:lblOffset val="100"/>
        <c:noMultiLvlLbl val="0"/>
      </c:catAx>
      <c:valAx>
        <c:axId val="131307776"/>
        <c:scaling>
          <c:orientation val="minMax"/>
          <c:min val="0"/>
        </c:scaling>
        <c:delete val="1"/>
        <c:axPos val="t"/>
        <c:numFmt formatCode="0%" sourceLinked="1"/>
        <c:majorTickMark val="out"/>
        <c:minorTickMark val="none"/>
        <c:tickLblPos val="nextTo"/>
        <c:crossAx val="13130624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071120142240287"/>
          <c:y val="7.5332776243096908E-2"/>
          <c:w val="0.63928879857759713"/>
          <c:h val="0.75871080042918693"/>
        </c:manualLayout>
      </c:layout>
      <c:barChart>
        <c:barDir val="bar"/>
        <c:grouping val="stacked"/>
        <c:varyColors val="0"/>
        <c:ser>
          <c:idx val="0"/>
          <c:order val="0"/>
          <c:tx>
            <c:strRef>
              <c:f>Feuil1!$B$1</c:f>
              <c:strCache>
                <c:ptCount val="1"/>
                <c:pt idx="0">
                  <c:v>Complètement</c:v>
                </c:pt>
              </c:strCache>
            </c:strRef>
          </c:tx>
          <c:spPr>
            <a:solidFill>
              <a:schemeClr val="tx2">
                <a:lumMod val="50000"/>
              </a:schemeClr>
            </a:solidFill>
          </c:spPr>
          <c:invertIfNegative val="0"/>
          <c:dLbls>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Dans le domaine de l'éducation</c:v>
                </c:pt>
                <c:pt idx="1">
                  <c:v>Dans le domaine de la santé</c:v>
                </c:pt>
              </c:strCache>
            </c:strRef>
          </c:cat>
          <c:val>
            <c:numRef>
              <c:f>Feuil1!$B$2:$B$3</c:f>
              <c:numCache>
                <c:formatCode>0%</c:formatCode>
                <c:ptCount val="2"/>
                <c:pt idx="0">
                  <c:v>0.1</c:v>
                </c:pt>
                <c:pt idx="1">
                  <c:v>0.09</c:v>
                </c:pt>
              </c:numCache>
            </c:numRef>
          </c:val>
          <c:extLst>
            <c:ext xmlns:c16="http://schemas.microsoft.com/office/drawing/2014/chart" uri="{C3380CC4-5D6E-409C-BE32-E72D297353CC}">
              <c16:uniqueId val="{00000000-CA6E-480B-B272-B75B8F36AA31}"/>
            </c:ext>
          </c:extLst>
        </c:ser>
        <c:ser>
          <c:idx val="1"/>
          <c:order val="1"/>
          <c:tx>
            <c:strRef>
              <c:f>Feuil1!$C$1</c:f>
              <c:strCache>
                <c:ptCount val="1"/>
                <c:pt idx="0">
                  <c:v>En partie</c:v>
                </c:pt>
              </c:strCache>
            </c:strRef>
          </c:tx>
          <c:spPr>
            <a:solidFill>
              <a:schemeClr val="tx2">
                <a:lumMod val="75000"/>
              </a:schemeClr>
            </a:solidFill>
          </c:spPr>
          <c:invertIfNegative val="0"/>
          <c:dLbls>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Dans le domaine de l'éducation</c:v>
                </c:pt>
                <c:pt idx="1">
                  <c:v>Dans le domaine de la santé</c:v>
                </c:pt>
              </c:strCache>
            </c:strRef>
          </c:cat>
          <c:val>
            <c:numRef>
              <c:f>Feuil1!$C$2:$C$3</c:f>
              <c:numCache>
                <c:formatCode>0%</c:formatCode>
                <c:ptCount val="2"/>
                <c:pt idx="0">
                  <c:v>0.56999999999999995</c:v>
                </c:pt>
                <c:pt idx="1">
                  <c:v>0.54</c:v>
                </c:pt>
              </c:numCache>
            </c:numRef>
          </c:val>
          <c:extLst>
            <c:ext xmlns:c16="http://schemas.microsoft.com/office/drawing/2014/chart" uri="{C3380CC4-5D6E-409C-BE32-E72D297353CC}">
              <c16:uniqueId val="{00000001-CA6E-480B-B272-B75B8F36AA31}"/>
            </c:ext>
          </c:extLst>
        </c:ser>
        <c:ser>
          <c:idx val="2"/>
          <c:order val="2"/>
          <c:tx>
            <c:strRef>
              <c:f>Feuil1!$D$1</c:f>
              <c:strCache>
                <c:ptCount val="1"/>
                <c:pt idx="0">
                  <c:v>Peu</c:v>
                </c:pt>
              </c:strCache>
            </c:strRef>
          </c:tx>
          <c:spPr>
            <a:solidFill>
              <a:schemeClr val="tx2">
                <a:lumMod val="40000"/>
                <a:lumOff val="60000"/>
              </a:schemeClr>
            </a:solidFill>
          </c:spPr>
          <c:invertIfNegative val="0"/>
          <c:dLbls>
            <c:dLbl>
              <c:idx val="8"/>
              <c:layout>
                <c:manualLayout>
                  <c:x val="-8.36473511979486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A8-4FF7-B4D8-3C5519933F7D}"/>
                </c:ext>
              </c:extLst>
            </c:dLbl>
            <c:spPr>
              <a:noFill/>
              <a:ln>
                <a:noFill/>
              </a:ln>
              <a:effectLst/>
            </c:spPr>
            <c:txPr>
              <a:bodyPr/>
              <a:lstStyle/>
              <a:p>
                <a:pPr>
                  <a:defRPr lang="fr-CA" sz="1200" b="1" kern="1200">
                    <a:solidFill>
                      <a:srgbClr val="6B6B6B"/>
                    </a:solidFill>
                    <a:effectLst/>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Dans le domaine de l'éducation</c:v>
                </c:pt>
                <c:pt idx="1">
                  <c:v>Dans le domaine de la santé</c:v>
                </c:pt>
              </c:strCache>
            </c:strRef>
          </c:cat>
          <c:val>
            <c:numRef>
              <c:f>Feuil1!$D$2:$D$3</c:f>
              <c:numCache>
                <c:formatCode>0%</c:formatCode>
                <c:ptCount val="2"/>
                <c:pt idx="0">
                  <c:v>0.25</c:v>
                </c:pt>
                <c:pt idx="1">
                  <c:v>0.26</c:v>
                </c:pt>
              </c:numCache>
            </c:numRef>
          </c:val>
          <c:extLst>
            <c:ext xmlns:c16="http://schemas.microsoft.com/office/drawing/2014/chart" uri="{C3380CC4-5D6E-409C-BE32-E72D297353CC}">
              <c16:uniqueId val="{00000002-CA6E-480B-B272-B75B8F36AA31}"/>
            </c:ext>
          </c:extLst>
        </c:ser>
        <c:ser>
          <c:idx val="3"/>
          <c:order val="3"/>
          <c:tx>
            <c:strRef>
              <c:f>Feuil1!$E$1</c:f>
              <c:strCache>
                <c:ptCount val="1"/>
                <c:pt idx="0">
                  <c:v>Pas du tout</c:v>
                </c:pt>
              </c:strCache>
            </c:strRef>
          </c:tx>
          <c:spPr>
            <a:solidFill>
              <a:schemeClr val="tx2">
                <a:lumMod val="20000"/>
                <a:lumOff val="80000"/>
              </a:schemeClr>
            </a:solidFill>
          </c:spPr>
          <c:invertIfNegative val="0"/>
          <c:dLbls>
            <c:spPr>
              <a:noFill/>
              <a:ln>
                <a:noFill/>
              </a:ln>
              <a:effectLst/>
            </c:spPr>
            <c:txPr>
              <a:bodyPr/>
              <a:lstStyle/>
              <a:p>
                <a:pPr>
                  <a:defRPr sz="1200" b="1">
                    <a:solidFill>
                      <a:srgbClr val="6B6B6B"/>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Dans le domaine de l'éducation</c:v>
                </c:pt>
                <c:pt idx="1">
                  <c:v>Dans le domaine de la santé</c:v>
                </c:pt>
              </c:strCache>
            </c:strRef>
          </c:cat>
          <c:val>
            <c:numRef>
              <c:f>Feuil1!$E$2:$E$3</c:f>
              <c:numCache>
                <c:formatCode>0%</c:formatCode>
                <c:ptCount val="2"/>
                <c:pt idx="0">
                  <c:v>7.0000000000000007E-2</c:v>
                </c:pt>
                <c:pt idx="1">
                  <c:v>0.1</c:v>
                </c:pt>
              </c:numCache>
            </c:numRef>
          </c:val>
          <c:extLst>
            <c:ext xmlns:c16="http://schemas.microsoft.com/office/drawing/2014/chart" uri="{C3380CC4-5D6E-409C-BE32-E72D297353CC}">
              <c16:uniqueId val="{00000000-495B-4681-AB76-7A59A5B0ABE0}"/>
            </c:ext>
          </c:extLst>
        </c:ser>
        <c:dLbls>
          <c:showLegendKey val="0"/>
          <c:showVal val="0"/>
          <c:showCatName val="0"/>
          <c:showSerName val="0"/>
          <c:showPercent val="0"/>
          <c:showBubbleSize val="0"/>
        </c:dLbls>
        <c:gapWidth val="75"/>
        <c:overlap val="100"/>
        <c:axId val="134459392"/>
        <c:axId val="134460928"/>
      </c:barChart>
      <c:catAx>
        <c:axId val="134459392"/>
        <c:scaling>
          <c:orientation val="maxMin"/>
        </c:scaling>
        <c:delete val="0"/>
        <c:axPos val="l"/>
        <c:numFmt formatCode="General" sourceLinked="1"/>
        <c:majorTickMark val="out"/>
        <c:minorTickMark val="none"/>
        <c:tickLblPos val="nextTo"/>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fr-FR"/>
          </a:p>
        </c:txPr>
        <c:crossAx val="134460928"/>
        <c:crosses val="autoZero"/>
        <c:auto val="1"/>
        <c:lblAlgn val="ctr"/>
        <c:lblOffset val="100"/>
        <c:noMultiLvlLbl val="0"/>
      </c:catAx>
      <c:valAx>
        <c:axId val="134460928"/>
        <c:scaling>
          <c:orientation val="minMax"/>
          <c:max val="1"/>
          <c:min val="0"/>
        </c:scaling>
        <c:delete val="1"/>
        <c:axPos val="t"/>
        <c:numFmt formatCode="0%" sourceLinked="1"/>
        <c:majorTickMark val="out"/>
        <c:minorTickMark val="none"/>
        <c:tickLblPos val="nextTo"/>
        <c:crossAx val="134459392"/>
        <c:crosses val="autoZero"/>
        <c:crossBetween val="between"/>
        <c:majorUnit val="0.2"/>
        <c:minorUnit val="2.0000000000000004E-2"/>
      </c:valAx>
    </c:plotArea>
    <c:legend>
      <c:legendPos val="b"/>
      <c:layout>
        <c:manualLayout>
          <c:xMode val="edge"/>
          <c:yMode val="edge"/>
          <c:x val="0.37510318770637541"/>
          <c:y val="0.86475020014328374"/>
          <c:w val="0.60225647701295404"/>
          <c:h val="0.13524979985671623"/>
        </c:manualLayout>
      </c:layout>
      <c:overlay val="0"/>
      <c:txPr>
        <a:bodyPr/>
        <a:lstStyle/>
        <a:p>
          <a:pPr>
            <a:defRPr sz="1050">
              <a:solidFill>
                <a:schemeClr val="tx1">
                  <a:lumMod val="65000"/>
                  <a:lumOff val="35000"/>
                </a:schemeClr>
              </a:solidFill>
              <a:latin typeface="Arial" panose="020B0604020202020204" pitchFamily="34" charset="0"/>
              <a:cs typeface="Arial" panose="020B0604020202020204"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073328005897458"/>
          <c:y val="2.3173752270236235E-2"/>
          <c:w val="0.24343510780240865"/>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Réduire les dépenses pour retrouver le déficit zéro</c:v>
                </c:pt>
                <c:pt idx="1">
                  <c:v>Maintenir un bon niveau de dépenses publiques pour assurer la relance </c:v>
                </c:pt>
                <c:pt idx="2">
                  <c:v>Ne sais pas</c:v>
                </c:pt>
              </c:strCache>
            </c:strRef>
          </c:cat>
          <c:val>
            <c:numRef>
              <c:f>Feuil1!$B$2:$B$4</c:f>
              <c:numCache>
                <c:formatCode>0%</c:formatCode>
                <c:ptCount val="3"/>
                <c:pt idx="0">
                  <c:v>0.13</c:v>
                </c:pt>
                <c:pt idx="1">
                  <c:v>0.7</c:v>
                </c:pt>
                <c:pt idx="2">
                  <c:v>0.17</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3668224"/>
        <c:axId val="133670016"/>
      </c:barChart>
      <c:catAx>
        <c:axId val="13366822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3670016"/>
        <c:crosses val="autoZero"/>
        <c:auto val="1"/>
        <c:lblAlgn val="ctr"/>
        <c:lblOffset val="100"/>
        <c:noMultiLvlLbl val="0"/>
      </c:catAx>
      <c:valAx>
        <c:axId val="133670016"/>
        <c:scaling>
          <c:orientation val="minMax"/>
          <c:min val="0"/>
        </c:scaling>
        <c:delete val="1"/>
        <c:axPos val="t"/>
        <c:numFmt formatCode="0%" sourceLinked="1"/>
        <c:majorTickMark val="out"/>
        <c:minorTickMark val="none"/>
        <c:tickLblPos val="nextTo"/>
        <c:crossAx val="13366822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714203734167922"/>
          <c:y val="7.5332776243096908E-2"/>
          <c:w val="0.69285796265832078"/>
          <c:h val="0.66811946946256484"/>
        </c:manualLayout>
      </c:layout>
      <c:barChart>
        <c:barDir val="bar"/>
        <c:grouping val="stacked"/>
        <c:varyColors val="0"/>
        <c:ser>
          <c:idx val="0"/>
          <c:order val="0"/>
          <c:tx>
            <c:strRef>
              <c:f>Feuil1!$B$1</c:f>
              <c:strCache>
                <c:ptCount val="1"/>
                <c:pt idx="0">
                  <c:v>Oui</c:v>
                </c:pt>
              </c:strCache>
            </c:strRef>
          </c:tx>
          <c:spPr>
            <a:solidFill>
              <a:schemeClr val="tx2">
                <a:lumMod val="75000"/>
              </a:schemeClr>
            </a:solidFill>
          </c:spPr>
          <c:invertIfNegative val="0"/>
          <c:dLbls>
            <c:dLbl>
              <c:idx val="0"/>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AEF-4917-AAE9-063BCE994473}"/>
                </c:ext>
              </c:extLst>
            </c:dLbl>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Feuil1!$A$2</c:f>
              <c:strCache>
                <c:ptCount val="1"/>
                <c:pt idx="0">
                  <c:v>Travaillez-vous dans le secteur public ?</c:v>
                </c:pt>
              </c:strCache>
            </c:strRef>
          </c:cat>
          <c:val>
            <c:numRef>
              <c:f>Feuil1!$B$2</c:f>
              <c:numCache>
                <c:formatCode>0%</c:formatCode>
                <c:ptCount val="1"/>
                <c:pt idx="0">
                  <c:v>0.24</c:v>
                </c:pt>
              </c:numCache>
            </c:numRef>
          </c:val>
          <c:extLst>
            <c:ext xmlns:c16="http://schemas.microsoft.com/office/drawing/2014/chart" uri="{C3380CC4-5D6E-409C-BE32-E72D297353CC}">
              <c16:uniqueId val="{00000000-CA6E-480B-B272-B75B8F36AA31}"/>
            </c:ext>
          </c:extLst>
        </c:ser>
        <c:ser>
          <c:idx val="1"/>
          <c:order val="1"/>
          <c:tx>
            <c:strRef>
              <c:f>Feuil1!$C$1</c:f>
              <c:strCache>
                <c:ptCount val="1"/>
                <c:pt idx="0">
                  <c:v>Non</c:v>
                </c:pt>
              </c:strCache>
            </c:strRef>
          </c:tx>
          <c:spPr>
            <a:solidFill>
              <a:schemeClr val="tx2">
                <a:lumMod val="20000"/>
                <a:lumOff val="80000"/>
              </a:schemeClr>
            </a:solidFill>
          </c:spPr>
          <c:invertIfNegative val="0"/>
          <c:dLbls>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Feuil1!$A$2</c:f>
              <c:strCache>
                <c:ptCount val="1"/>
                <c:pt idx="0">
                  <c:v>Travaillez-vous dans le secteur public ?</c:v>
                </c:pt>
              </c:strCache>
            </c:strRef>
          </c:cat>
          <c:val>
            <c:numRef>
              <c:f>Feuil1!$C$2</c:f>
              <c:numCache>
                <c:formatCode>0%</c:formatCode>
                <c:ptCount val="1"/>
                <c:pt idx="0">
                  <c:v>0.76</c:v>
                </c:pt>
              </c:numCache>
            </c:numRef>
          </c:val>
          <c:extLst>
            <c:ext xmlns:c16="http://schemas.microsoft.com/office/drawing/2014/chart" uri="{C3380CC4-5D6E-409C-BE32-E72D297353CC}">
              <c16:uniqueId val="{00000001-CA6E-480B-B272-B75B8F36AA31}"/>
            </c:ext>
          </c:extLst>
        </c:ser>
        <c:dLbls>
          <c:showLegendKey val="0"/>
          <c:showVal val="0"/>
          <c:showCatName val="0"/>
          <c:showSerName val="0"/>
          <c:showPercent val="0"/>
          <c:showBubbleSize val="0"/>
        </c:dLbls>
        <c:gapWidth val="75"/>
        <c:overlap val="100"/>
        <c:axId val="135045120"/>
        <c:axId val="135046656"/>
      </c:barChart>
      <c:catAx>
        <c:axId val="135045120"/>
        <c:scaling>
          <c:orientation val="maxMin"/>
        </c:scaling>
        <c:delete val="1"/>
        <c:axPos val="l"/>
        <c:numFmt formatCode="General" sourceLinked="1"/>
        <c:majorTickMark val="out"/>
        <c:minorTickMark val="none"/>
        <c:tickLblPos val="nextTo"/>
        <c:crossAx val="135046656"/>
        <c:crosses val="autoZero"/>
        <c:auto val="1"/>
        <c:lblAlgn val="ctr"/>
        <c:lblOffset val="100"/>
        <c:noMultiLvlLbl val="0"/>
      </c:catAx>
      <c:valAx>
        <c:axId val="135046656"/>
        <c:scaling>
          <c:orientation val="minMax"/>
          <c:max val="1"/>
          <c:min val="0"/>
        </c:scaling>
        <c:delete val="1"/>
        <c:axPos val="t"/>
        <c:numFmt formatCode="0%" sourceLinked="1"/>
        <c:majorTickMark val="out"/>
        <c:minorTickMark val="none"/>
        <c:tickLblPos val="nextTo"/>
        <c:crossAx val="135045120"/>
        <c:crosses val="autoZero"/>
        <c:crossBetween val="between"/>
        <c:majorUnit val="0.2"/>
        <c:minorUnit val="2.0000000000000004E-2"/>
      </c:valAx>
    </c:plotArea>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80697556757363"/>
          <c:y val="2.3173752270236235E-2"/>
          <c:w val="0.41264188081910408"/>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Dans le domaine de l'éducation</c:v>
                </c:pt>
                <c:pt idx="1">
                  <c:v>Dans le domaine de la santé</c:v>
                </c:pt>
                <c:pt idx="2">
                  <c:v>Autres domaines public</c:v>
                </c:pt>
              </c:strCache>
            </c:strRef>
          </c:cat>
          <c:val>
            <c:numRef>
              <c:f>Feuil1!$B$2:$B$4</c:f>
              <c:numCache>
                <c:formatCode>0%</c:formatCode>
                <c:ptCount val="3"/>
                <c:pt idx="0">
                  <c:v>0.2</c:v>
                </c:pt>
                <c:pt idx="1">
                  <c:v>0.28000000000000003</c:v>
                </c:pt>
                <c:pt idx="2">
                  <c:v>0.52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4948736"/>
        <c:axId val="134950272"/>
      </c:barChart>
      <c:catAx>
        <c:axId val="134948736"/>
        <c:scaling>
          <c:orientation val="maxMin"/>
        </c:scaling>
        <c:delete val="0"/>
        <c:axPos val="l"/>
        <c:numFmt formatCode="General" sourceLinked="1"/>
        <c:majorTickMark val="out"/>
        <c:minorTickMark val="none"/>
        <c:tickLblPos val="nextTo"/>
        <c:txPr>
          <a:bodyPr/>
          <a:lstStyle/>
          <a:p>
            <a:pPr>
              <a:defRPr sz="1050">
                <a:solidFill>
                  <a:srgbClr val="595959"/>
                </a:solidFill>
                <a:latin typeface="Arial" panose="020B0604020202020204" pitchFamily="34" charset="0"/>
                <a:cs typeface="Arial" panose="020B0604020202020204" pitchFamily="34" charset="0"/>
              </a:defRPr>
            </a:pPr>
            <a:endParaRPr lang="fr-FR"/>
          </a:p>
        </c:txPr>
        <c:crossAx val="134950272"/>
        <c:crosses val="autoZero"/>
        <c:auto val="1"/>
        <c:lblAlgn val="ctr"/>
        <c:lblOffset val="100"/>
        <c:noMultiLvlLbl val="0"/>
      </c:catAx>
      <c:valAx>
        <c:axId val="134950272"/>
        <c:scaling>
          <c:orientation val="minMax"/>
          <c:min val="0"/>
        </c:scaling>
        <c:delete val="1"/>
        <c:axPos val="t"/>
        <c:numFmt formatCode="0%" sourceLinked="1"/>
        <c:majorTickMark val="out"/>
        <c:minorTickMark val="none"/>
        <c:tickLblPos val="nextTo"/>
        <c:crossAx val="134948736"/>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391484761188362"/>
          <c:y val="2.3173752270236235E-2"/>
          <c:w val="0.31025354024949958"/>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rgbClr val="0083A5"/>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j’ai contracté la COVID-19</c:v>
                </c:pt>
                <c:pt idx="1">
                  <c:v>Oui, quelqu’un de mon entourage proche l’a contracté</c:v>
                </c:pt>
                <c:pt idx="2">
                  <c:v>Oui, quelqu’un de mon entourage plus éloigné l’a contracté</c:v>
                </c:pt>
                <c:pt idx="3">
                  <c:v>Non, personne de mon entourage ne l’a contracté</c:v>
                </c:pt>
              </c:strCache>
            </c:strRef>
          </c:cat>
          <c:val>
            <c:numRef>
              <c:f>Feuil1!$B$2:$B$5</c:f>
              <c:numCache>
                <c:formatCode>0%</c:formatCode>
                <c:ptCount val="4"/>
                <c:pt idx="0">
                  <c:v>0.02</c:v>
                </c:pt>
                <c:pt idx="1">
                  <c:v>0.08</c:v>
                </c:pt>
                <c:pt idx="2">
                  <c:v>0.17</c:v>
                </c:pt>
                <c:pt idx="3">
                  <c:v>0.75</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25537536"/>
        <c:axId val="27438464"/>
      </c:barChart>
      <c:catAx>
        <c:axId val="25537536"/>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27438464"/>
        <c:crosses val="autoZero"/>
        <c:auto val="1"/>
        <c:lblAlgn val="ctr"/>
        <c:lblOffset val="100"/>
        <c:noMultiLvlLbl val="0"/>
      </c:catAx>
      <c:valAx>
        <c:axId val="27438464"/>
        <c:scaling>
          <c:orientation val="minMax"/>
          <c:min val="0"/>
        </c:scaling>
        <c:delete val="1"/>
        <c:axPos val="t"/>
        <c:numFmt formatCode="0%" sourceLinked="1"/>
        <c:majorTickMark val="out"/>
        <c:minorTickMark val="none"/>
        <c:tickLblPos val="nextTo"/>
        <c:crossAx val="25537536"/>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500607665767919"/>
          <c:y val="2.3173752270236235E-2"/>
          <c:w val="0.37076228090681107"/>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Dans le domaine de l'éducation</c:v>
                </c:pt>
                <c:pt idx="1">
                  <c:v>Dans le domaine de la santé</c:v>
                </c:pt>
                <c:pt idx="2">
                  <c:v>Autres domaines public</c:v>
                </c:pt>
              </c:strCache>
            </c:strRef>
          </c:cat>
          <c:val>
            <c:numRef>
              <c:f>Feuil1!$B$2:$B$4</c:f>
              <c:numCache>
                <c:formatCode>0%</c:formatCode>
                <c:ptCount val="3"/>
                <c:pt idx="0">
                  <c:v>0.36</c:v>
                </c:pt>
                <c:pt idx="1">
                  <c:v>0.63</c:v>
                </c:pt>
                <c:pt idx="2">
                  <c:v>0.27</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5069696"/>
        <c:axId val="135071232"/>
      </c:barChart>
      <c:catAx>
        <c:axId val="135069696"/>
        <c:scaling>
          <c:orientation val="maxMin"/>
        </c:scaling>
        <c:delete val="0"/>
        <c:axPos val="l"/>
        <c:numFmt formatCode="General" sourceLinked="1"/>
        <c:majorTickMark val="out"/>
        <c:minorTickMark val="none"/>
        <c:tickLblPos val="nextTo"/>
        <c:txPr>
          <a:bodyPr/>
          <a:lstStyle/>
          <a:p>
            <a:pPr>
              <a:defRPr sz="1050">
                <a:solidFill>
                  <a:srgbClr val="595959"/>
                </a:solidFill>
                <a:latin typeface="Arial" panose="020B0604020202020204" pitchFamily="34" charset="0"/>
                <a:cs typeface="Arial" panose="020B0604020202020204" pitchFamily="34" charset="0"/>
              </a:defRPr>
            </a:pPr>
            <a:endParaRPr lang="fr-FR"/>
          </a:p>
        </c:txPr>
        <c:crossAx val="135071232"/>
        <c:crosses val="autoZero"/>
        <c:auto val="1"/>
        <c:lblAlgn val="ctr"/>
        <c:lblOffset val="100"/>
        <c:noMultiLvlLbl val="0"/>
      </c:catAx>
      <c:valAx>
        <c:axId val="135071232"/>
        <c:scaling>
          <c:orientation val="minMax"/>
          <c:min val="0"/>
        </c:scaling>
        <c:delete val="1"/>
        <c:axPos val="t"/>
        <c:numFmt formatCode="0%" sourceLinked="1"/>
        <c:majorTickMark val="out"/>
        <c:minorTickMark val="none"/>
        <c:tickLblPos val="nextTo"/>
        <c:crossAx val="135069696"/>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22409334337344E-3"/>
          <c:y val="7.5332776243096908E-2"/>
          <c:w val="0.99691775906656621"/>
          <c:h val="0.66811946946256484"/>
        </c:manualLayout>
      </c:layout>
      <c:barChart>
        <c:barDir val="bar"/>
        <c:grouping val="stacked"/>
        <c:varyColors val="0"/>
        <c:ser>
          <c:idx val="0"/>
          <c:order val="0"/>
          <c:tx>
            <c:strRef>
              <c:f>Feuil1!$B$1</c:f>
              <c:strCache>
                <c:ptCount val="1"/>
                <c:pt idx="0">
                  <c:v>Oui</c:v>
                </c:pt>
              </c:strCache>
            </c:strRef>
          </c:tx>
          <c:spPr>
            <a:solidFill>
              <a:schemeClr val="tx2">
                <a:lumMod val="75000"/>
              </a:schemeClr>
            </a:solidFill>
          </c:spPr>
          <c:invertIfNegative val="0"/>
          <c:dLbls>
            <c:dLbl>
              <c:idx val="0"/>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BDA-40AD-AB3C-0A8C5E9BEDAB}"/>
                </c:ext>
              </c:extLst>
            </c:dLbl>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Feuil1!$A$2</c:f>
              <c:strCache>
                <c:ptCount val="1"/>
                <c:pt idx="0">
                  <c:v>Travaillez-vous dans le secteur public ?</c:v>
                </c:pt>
              </c:strCache>
            </c:strRef>
          </c:cat>
          <c:val>
            <c:numRef>
              <c:f>Feuil1!$B$2</c:f>
              <c:numCache>
                <c:formatCode>0%</c:formatCode>
                <c:ptCount val="1"/>
                <c:pt idx="0">
                  <c:v>0.34</c:v>
                </c:pt>
              </c:numCache>
            </c:numRef>
          </c:val>
          <c:extLst>
            <c:ext xmlns:c16="http://schemas.microsoft.com/office/drawing/2014/chart" uri="{C3380CC4-5D6E-409C-BE32-E72D297353CC}">
              <c16:uniqueId val="{00000000-CA6E-480B-B272-B75B8F36AA31}"/>
            </c:ext>
          </c:extLst>
        </c:ser>
        <c:ser>
          <c:idx val="1"/>
          <c:order val="1"/>
          <c:tx>
            <c:strRef>
              <c:f>Feuil1!$C$1</c:f>
              <c:strCache>
                <c:ptCount val="1"/>
                <c:pt idx="0">
                  <c:v>Non</c:v>
                </c:pt>
              </c:strCache>
            </c:strRef>
          </c:tx>
          <c:spPr>
            <a:solidFill>
              <a:schemeClr val="tx2">
                <a:lumMod val="20000"/>
                <a:lumOff val="80000"/>
              </a:schemeClr>
            </a:solidFill>
          </c:spPr>
          <c:invertIfNegative val="0"/>
          <c:dLbls>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Feuil1!$A$2</c:f>
              <c:strCache>
                <c:ptCount val="1"/>
                <c:pt idx="0">
                  <c:v>Travaillez-vous dans le secteur public ?</c:v>
                </c:pt>
              </c:strCache>
            </c:strRef>
          </c:cat>
          <c:val>
            <c:numRef>
              <c:f>Feuil1!$C$2</c:f>
              <c:numCache>
                <c:formatCode>0%</c:formatCode>
                <c:ptCount val="1"/>
                <c:pt idx="0">
                  <c:v>0.66</c:v>
                </c:pt>
              </c:numCache>
            </c:numRef>
          </c:val>
          <c:extLst>
            <c:ext xmlns:c16="http://schemas.microsoft.com/office/drawing/2014/chart" uri="{C3380CC4-5D6E-409C-BE32-E72D297353CC}">
              <c16:uniqueId val="{00000001-CA6E-480B-B272-B75B8F36AA31}"/>
            </c:ext>
          </c:extLst>
        </c:ser>
        <c:dLbls>
          <c:showLegendKey val="0"/>
          <c:showVal val="0"/>
          <c:showCatName val="0"/>
          <c:showSerName val="0"/>
          <c:showPercent val="0"/>
          <c:showBubbleSize val="0"/>
        </c:dLbls>
        <c:gapWidth val="75"/>
        <c:overlap val="100"/>
        <c:axId val="135122944"/>
        <c:axId val="135124480"/>
      </c:barChart>
      <c:catAx>
        <c:axId val="135122944"/>
        <c:scaling>
          <c:orientation val="maxMin"/>
        </c:scaling>
        <c:delete val="1"/>
        <c:axPos val="l"/>
        <c:numFmt formatCode="General" sourceLinked="1"/>
        <c:majorTickMark val="out"/>
        <c:minorTickMark val="none"/>
        <c:tickLblPos val="nextTo"/>
        <c:crossAx val="135124480"/>
        <c:crosses val="autoZero"/>
        <c:auto val="1"/>
        <c:lblAlgn val="ctr"/>
        <c:lblOffset val="100"/>
        <c:noMultiLvlLbl val="0"/>
      </c:catAx>
      <c:valAx>
        <c:axId val="135124480"/>
        <c:scaling>
          <c:orientation val="minMax"/>
          <c:max val="1"/>
          <c:min val="0"/>
        </c:scaling>
        <c:delete val="1"/>
        <c:axPos val="t"/>
        <c:numFmt formatCode="0%" sourceLinked="1"/>
        <c:majorTickMark val="out"/>
        <c:minorTickMark val="none"/>
        <c:tickLblPos val="nextTo"/>
        <c:crossAx val="135122944"/>
        <c:crosses val="autoZero"/>
        <c:crossBetween val="between"/>
        <c:majorUnit val="0.2"/>
        <c:minorUnit val="2.0000000000000004E-2"/>
      </c:valAx>
    </c:plotArea>
    <c:plotVisOnly val="1"/>
    <c:dispBlanksAs val="gap"/>
    <c:showDLblsOverMax val="0"/>
  </c:chart>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41922830445337"/>
          <c:y val="2.3173752270236235E-2"/>
          <c:w val="0.41582862407353793"/>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Oui, certainement</c:v>
                </c:pt>
                <c:pt idx="1">
                  <c:v>Oui, probablement</c:v>
                </c:pt>
                <c:pt idx="2">
                  <c:v>Non</c:v>
                </c:pt>
              </c:strCache>
            </c:strRef>
          </c:cat>
          <c:val>
            <c:numRef>
              <c:f>Feuil1!$B$2:$B$4</c:f>
              <c:numCache>
                <c:formatCode>0%</c:formatCode>
                <c:ptCount val="3"/>
                <c:pt idx="0">
                  <c:v>0.19</c:v>
                </c:pt>
                <c:pt idx="1">
                  <c:v>0.22</c:v>
                </c:pt>
                <c:pt idx="2">
                  <c:v>0.59</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5803264"/>
        <c:axId val="135804800"/>
      </c:barChart>
      <c:catAx>
        <c:axId val="135803264"/>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5804800"/>
        <c:crosses val="autoZero"/>
        <c:auto val="1"/>
        <c:lblAlgn val="ctr"/>
        <c:lblOffset val="100"/>
        <c:noMultiLvlLbl val="0"/>
      </c:catAx>
      <c:valAx>
        <c:axId val="135804800"/>
        <c:scaling>
          <c:orientation val="minMax"/>
          <c:min val="0"/>
        </c:scaling>
        <c:delete val="1"/>
        <c:axPos val="t"/>
        <c:numFmt formatCode="0%" sourceLinked="1"/>
        <c:majorTickMark val="out"/>
        <c:minorTickMark val="none"/>
        <c:tickLblPos val="nextTo"/>
        <c:crossAx val="135803264"/>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31472055530991E-2"/>
          <c:y val="8.0568150763803442E-2"/>
          <c:w val="0.94281461345278716"/>
          <c:h val="0.50025749954845244"/>
        </c:manualLayout>
      </c:layout>
      <c:barChart>
        <c:barDir val="bar"/>
        <c:grouping val="stacked"/>
        <c:varyColors val="0"/>
        <c:ser>
          <c:idx val="0"/>
          <c:order val="0"/>
          <c:tx>
            <c:strRef>
              <c:f>Feuil1!$B$1</c:f>
              <c:strCache>
                <c:ptCount val="1"/>
                <c:pt idx="0">
                  <c:v>0 à 6</c:v>
                </c:pt>
              </c:strCache>
            </c:strRef>
          </c:tx>
          <c:spPr>
            <a:solidFill>
              <a:srgbClr val="C5F3FF"/>
            </a:solidFill>
          </c:spPr>
          <c:invertIfNegative val="0"/>
          <c:dLbls>
            <c:dLbl>
              <c:idx val="0"/>
              <c:layout>
                <c:manualLayout>
                  <c:x val="-2.1725636996012885E-3"/>
                  <c:y val="3.8103729783589865E-6"/>
                </c:manualLayout>
              </c:layout>
              <c:spPr>
                <a:noFill/>
                <a:ln>
                  <a:noFill/>
                </a:ln>
                <a:effectLst/>
              </c:spPr>
              <c:txPr>
                <a:bodyPr/>
                <a:lstStyle/>
                <a:p>
                  <a:pPr>
                    <a:defRPr sz="1200" b="1">
                      <a:solidFill>
                        <a:srgbClr val="6B6B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45-443A-81BA-8AB3CE08A03C}"/>
                </c:ext>
              </c:extLst>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Feuil1!$B$2</c:f>
              <c:numCache>
                <c:formatCode>0%</c:formatCode>
                <c:ptCount val="1"/>
                <c:pt idx="0">
                  <c:v>0.39</c:v>
                </c:pt>
              </c:numCache>
            </c:numRef>
          </c:val>
          <c:extLst>
            <c:ext xmlns:c16="http://schemas.microsoft.com/office/drawing/2014/chart" uri="{C3380CC4-5D6E-409C-BE32-E72D297353CC}">
              <c16:uniqueId val="{00000000-CA6E-480B-B272-B75B8F36AA31}"/>
            </c:ext>
          </c:extLst>
        </c:ser>
        <c:ser>
          <c:idx val="1"/>
          <c:order val="1"/>
          <c:tx>
            <c:strRef>
              <c:f>Feuil1!$C$1</c:f>
              <c:strCache>
                <c:ptCount val="1"/>
                <c:pt idx="0">
                  <c:v>7 et 8</c:v>
                </c:pt>
              </c:strCache>
            </c:strRef>
          </c:tx>
          <c:spPr>
            <a:solidFill>
              <a:schemeClr val="tx2">
                <a:lumMod val="75000"/>
              </a:schemeClr>
            </a:solidFill>
          </c:spPr>
          <c:invertIfNegative val="0"/>
          <c:dLbls>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Feuil1!$C$2</c:f>
              <c:numCache>
                <c:formatCode>0%</c:formatCode>
                <c:ptCount val="1"/>
                <c:pt idx="0">
                  <c:v>0.38</c:v>
                </c:pt>
              </c:numCache>
            </c:numRef>
          </c:val>
          <c:extLst>
            <c:ext xmlns:c16="http://schemas.microsoft.com/office/drawing/2014/chart" uri="{C3380CC4-5D6E-409C-BE32-E72D297353CC}">
              <c16:uniqueId val="{00000001-CA6E-480B-B272-B75B8F36AA31}"/>
            </c:ext>
          </c:extLst>
        </c:ser>
        <c:ser>
          <c:idx val="2"/>
          <c:order val="2"/>
          <c:tx>
            <c:strRef>
              <c:f>Feuil1!$D$1</c:f>
              <c:strCache>
                <c:ptCount val="1"/>
                <c:pt idx="0">
                  <c:v>9 et 10</c:v>
                </c:pt>
              </c:strCache>
            </c:strRef>
          </c:tx>
          <c:spPr>
            <a:solidFill>
              <a:schemeClr val="tx2">
                <a:lumMod val="50000"/>
              </a:schemeClr>
            </a:solidFill>
          </c:spPr>
          <c:invertIfNegative val="0"/>
          <c:dLbls>
            <c:dLbl>
              <c:idx val="0"/>
              <c:layout>
                <c:manualLayout>
                  <c:x val="-2.0355848841979062E-2"/>
                  <c:y val="-1.2097934206289783E-2"/>
                </c:manualLayout>
              </c:layout>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45-443A-81BA-8AB3CE08A03C}"/>
                </c:ext>
              </c:extLst>
            </c:dLbl>
            <c:dLbl>
              <c:idx val="8"/>
              <c:layout>
                <c:manualLayout>
                  <c:x val="-8.36473511979486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A8-4FF7-B4D8-3C5519933F7D}"/>
                </c:ext>
              </c:extLst>
            </c:dLbl>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Feuil1!$D$2</c:f>
              <c:numCache>
                <c:formatCode>0%</c:formatCode>
                <c:ptCount val="1"/>
                <c:pt idx="0">
                  <c:v>0.23</c:v>
                </c:pt>
              </c:numCache>
            </c:numRef>
          </c:val>
          <c:extLst>
            <c:ext xmlns:c16="http://schemas.microsoft.com/office/drawing/2014/chart" uri="{C3380CC4-5D6E-409C-BE32-E72D297353CC}">
              <c16:uniqueId val="{00000002-CA6E-480B-B272-B75B8F36AA31}"/>
            </c:ext>
          </c:extLst>
        </c:ser>
        <c:dLbls>
          <c:showLegendKey val="0"/>
          <c:showVal val="0"/>
          <c:showCatName val="0"/>
          <c:showSerName val="0"/>
          <c:showPercent val="0"/>
          <c:showBubbleSize val="0"/>
        </c:dLbls>
        <c:gapWidth val="75"/>
        <c:overlap val="100"/>
        <c:axId val="102626048"/>
        <c:axId val="102627584"/>
      </c:barChart>
      <c:catAx>
        <c:axId val="102626048"/>
        <c:scaling>
          <c:orientation val="maxMin"/>
        </c:scaling>
        <c:delete val="1"/>
        <c:axPos val="l"/>
        <c:numFmt formatCode="General" sourceLinked="1"/>
        <c:majorTickMark val="out"/>
        <c:minorTickMark val="none"/>
        <c:tickLblPos val="nextTo"/>
        <c:crossAx val="102627584"/>
        <c:crosses val="autoZero"/>
        <c:auto val="1"/>
        <c:lblAlgn val="ctr"/>
        <c:lblOffset val="100"/>
        <c:noMultiLvlLbl val="0"/>
      </c:catAx>
      <c:valAx>
        <c:axId val="102627584"/>
        <c:scaling>
          <c:orientation val="minMax"/>
          <c:max val="1"/>
          <c:min val="0"/>
        </c:scaling>
        <c:delete val="1"/>
        <c:axPos val="t"/>
        <c:numFmt formatCode="0%" sourceLinked="1"/>
        <c:majorTickMark val="out"/>
        <c:minorTickMark val="none"/>
        <c:tickLblPos val="nextTo"/>
        <c:crossAx val="102626048"/>
        <c:crosses val="autoZero"/>
        <c:crossBetween val="between"/>
        <c:majorUnit val="0.2"/>
        <c:minorUnit val="2.0000000000000004E-2"/>
      </c:valAx>
      <c:spPr>
        <a:noFill/>
        <a:ln w="25400">
          <a:noFill/>
        </a:ln>
      </c:spPr>
    </c:plotArea>
    <c:legend>
      <c:legendPos val="t"/>
      <c:legendEntry>
        <c:idx val="0"/>
        <c:txPr>
          <a:bodyPr/>
          <a:lstStyle/>
          <a:p>
            <a:pPr>
              <a:defRPr sz="1050">
                <a:solidFill>
                  <a:srgbClr val="595959"/>
                </a:solidFill>
                <a:latin typeface="Arial" panose="020B0604020202020204" pitchFamily="34" charset="0"/>
                <a:cs typeface="Arial" panose="020B0604020202020204" pitchFamily="34" charset="0"/>
              </a:defRPr>
            </a:pPr>
            <a:endParaRPr lang="fr-FR"/>
          </a:p>
        </c:txPr>
      </c:legendEntry>
      <c:layout>
        <c:manualLayout>
          <c:xMode val="edge"/>
          <c:yMode val="edge"/>
          <c:x val="1.5124728583544859E-2"/>
          <c:y val="0.599201155305087"/>
          <c:w val="0.98328317525596787"/>
          <c:h val="0.21307700954307912"/>
        </c:manualLayout>
      </c:layout>
      <c:overlay val="0"/>
      <c:spPr>
        <a:noFill/>
        <a:effectLst>
          <a:glow rad="127000">
            <a:srgbClr val="C5F3FF"/>
          </a:glow>
        </a:effectLst>
      </c:spPr>
      <c:txPr>
        <a:bodyPr/>
        <a:lstStyle/>
        <a:p>
          <a:pPr>
            <a:defRPr sz="1050">
              <a:solidFill>
                <a:schemeClr val="tx1">
                  <a:lumMod val="65000"/>
                  <a:lumOff val="35000"/>
                </a:schemeClr>
              </a:solidFill>
              <a:latin typeface="Arial" panose="020B0604020202020204" pitchFamily="34" charset="0"/>
              <a:cs typeface="Arial" panose="020B0604020202020204"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951723172671986"/>
          <c:y val="7.5332776243096908E-2"/>
          <c:w val="0.50048276827328009"/>
          <c:h val="0.84308656285790318"/>
        </c:manualLayout>
      </c:layout>
      <c:barChart>
        <c:barDir val="bar"/>
        <c:grouping val="stacked"/>
        <c:varyColors val="0"/>
        <c:ser>
          <c:idx val="0"/>
          <c:order val="0"/>
          <c:tx>
            <c:strRef>
              <c:f>Feuil1!$B$1</c:f>
              <c:strCache>
                <c:ptCount val="1"/>
                <c:pt idx="0">
                  <c:v>0 à 6</c:v>
                </c:pt>
              </c:strCache>
            </c:strRef>
          </c:tx>
          <c:spPr>
            <a:solidFill>
              <a:srgbClr val="C5F3FF"/>
            </a:solidFill>
          </c:spPr>
          <c:invertIfNegative val="0"/>
          <c:dLbls>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Le premier ministre Legault</c:v>
                </c:pt>
                <c:pt idx="1">
                  <c:v>Le ministre de la santé et des services sociaux, Christian Dubé</c:v>
                </c:pt>
                <c:pt idx="2">
                  <c:v>Le ministre de l'éducation, Jean-François Roberge</c:v>
                </c:pt>
              </c:strCache>
            </c:strRef>
          </c:cat>
          <c:val>
            <c:numRef>
              <c:f>Feuil1!$B$2:$B$4</c:f>
              <c:numCache>
                <c:formatCode>0%</c:formatCode>
                <c:ptCount val="3"/>
                <c:pt idx="0">
                  <c:v>0.37</c:v>
                </c:pt>
                <c:pt idx="1">
                  <c:v>0.44</c:v>
                </c:pt>
                <c:pt idx="2">
                  <c:v>0.56999999999999995</c:v>
                </c:pt>
              </c:numCache>
            </c:numRef>
          </c:val>
          <c:extLst>
            <c:ext xmlns:c16="http://schemas.microsoft.com/office/drawing/2014/chart" uri="{C3380CC4-5D6E-409C-BE32-E72D297353CC}">
              <c16:uniqueId val="{00000000-CA6E-480B-B272-B75B8F36AA31}"/>
            </c:ext>
          </c:extLst>
        </c:ser>
        <c:ser>
          <c:idx val="1"/>
          <c:order val="1"/>
          <c:tx>
            <c:strRef>
              <c:f>Feuil1!$C$1</c:f>
              <c:strCache>
                <c:ptCount val="1"/>
                <c:pt idx="0">
                  <c:v>7 et 8</c:v>
                </c:pt>
              </c:strCache>
            </c:strRef>
          </c:tx>
          <c:spPr>
            <a:solidFill>
              <a:schemeClr val="tx2">
                <a:lumMod val="75000"/>
              </a:schemeClr>
            </a:solidFill>
          </c:spPr>
          <c:invertIfNegative val="0"/>
          <c:dLbls>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Le premier ministre Legault</c:v>
                </c:pt>
                <c:pt idx="1">
                  <c:v>Le ministre de la santé et des services sociaux, Christian Dubé</c:v>
                </c:pt>
                <c:pt idx="2">
                  <c:v>Le ministre de l'éducation, Jean-François Roberge</c:v>
                </c:pt>
              </c:strCache>
            </c:strRef>
          </c:cat>
          <c:val>
            <c:numRef>
              <c:f>Feuil1!$C$2:$C$4</c:f>
              <c:numCache>
                <c:formatCode>0%</c:formatCode>
                <c:ptCount val="3"/>
                <c:pt idx="0">
                  <c:v>0.35</c:v>
                </c:pt>
                <c:pt idx="1">
                  <c:v>0.35</c:v>
                </c:pt>
                <c:pt idx="2">
                  <c:v>0.3</c:v>
                </c:pt>
              </c:numCache>
            </c:numRef>
          </c:val>
          <c:extLst>
            <c:ext xmlns:c16="http://schemas.microsoft.com/office/drawing/2014/chart" uri="{C3380CC4-5D6E-409C-BE32-E72D297353CC}">
              <c16:uniqueId val="{00000001-CA6E-480B-B272-B75B8F36AA31}"/>
            </c:ext>
          </c:extLst>
        </c:ser>
        <c:ser>
          <c:idx val="2"/>
          <c:order val="2"/>
          <c:tx>
            <c:strRef>
              <c:f>Feuil1!$D$1</c:f>
              <c:strCache>
                <c:ptCount val="1"/>
                <c:pt idx="0">
                  <c:v>9 et 10</c:v>
                </c:pt>
              </c:strCache>
            </c:strRef>
          </c:tx>
          <c:spPr>
            <a:solidFill>
              <a:schemeClr val="tx2">
                <a:lumMod val="50000"/>
              </a:schemeClr>
            </a:solidFill>
          </c:spPr>
          <c:invertIfNegative val="0"/>
          <c:dLbls>
            <c:dLbl>
              <c:idx val="8"/>
              <c:layout>
                <c:manualLayout>
                  <c:x val="-8.36473511979486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A8-4FF7-B4D8-3C5519933F7D}"/>
                </c:ext>
              </c:extLst>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Le premier ministre Legault</c:v>
                </c:pt>
                <c:pt idx="1">
                  <c:v>Le ministre de la santé et des services sociaux, Christian Dubé</c:v>
                </c:pt>
                <c:pt idx="2">
                  <c:v>Le ministre de l'éducation, Jean-François Roberge</c:v>
                </c:pt>
              </c:strCache>
            </c:strRef>
          </c:cat>
          <c:val>
            <c:numRef>
              <c:f>Feuil1!$D$2:$D$4</c:f>
              <c:numCache>
                <c:formatCode>0%</c:formatCode>
                <c:ptCount val="3"/>
                <c:pt idx="0">
                  <c:v>0.28000000000000003</c:v>
                </c:pt>
                <c:pt idx="1">
                  <c:v>0.21</c:v>
                </c:pt>
                <c:pt idx="2">
                  <c:v>0.13</c:v>
                </c:pt>
              </c:numCache>
            </c:numRef>
          </c:val>
          <c:extLst>
            <c:ext xmlns:c16="http://schemas.microsoft.com/office/drawing/2014/chart" uri="{C3380CC4-5D6E-409C-BE32-E72D297353CC}">
              <c16:uniqueId val="{00000002-CA6E-480B-B272-B75B8F36AA31}"/>
            </c:ext>
          </c:extLst>
        </c:ser>
        <c:dLbls>
          <c:showLegendKey val="0"/>
          <c:showVal val="0"/>
          <c:showCatName val="0"/>
          <c:showSerName val="0"/>
          <c:showPercent val="0"/>
          <c:showBubbleSize val="0"/>
        </c:dLbls>
        <c:gapWidth val="75"/>
        <c:overlap val="100"/>
        <c:axId val="102812672"/>
        <c:axId val="102818560"/>
      </c:barChart>
      <c:catAx>
        <c:axId val="102812672"/>
        <c:scaling>
          <c:orientation val="maxMin"/>
        </c:scaling>
        <c:delete val="0"/>
        <c:axPos val="l"/>
        <c:numFmt formatCode="General" sourceLinked="1"/>
        <c:majorTickMark val="out"/>
        <c:minorTickMark val="none"/>
        <c:tickLblPos val="nextTo"/>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fr-FR"/>
          </a:p>
        </c:txPr>
        <c:crossAx val="102818560"/>
        <c:crosses val="autoZero"/>
        <c:auto val="1"/>
        <c:lblAlgn val="ctr"/>
        <c:lblOffset val="100"/>
        <c:noMultiLvlLbl val="0"/>
      </c:catAx>
      <c:valAx>
        <c:axId val="102818560"/>
        <c:scaling>
          <c:orientation val="minMax"/>
          <c:max val="1"/>
          <c:min val="0"/>
        </c:scaling>
        <c:delete val="1"/>
        <c:axPos val="t"/>
        <c:numFmt formatCode="0%" sourceLinked="1"/>
        <c:majorTickMark val="out"/>
        <c:minorTickMark val="none"/>
        <c:tickLblPos val="nextTo"/>
        <c:crossAx val="102812672"/>
        <c:crosses val="autoZero"/>
        <c:crossBetween val="between"/>
        <c:majorUnit val="0.2"/>
        <c:minorUnit val="2.0000000000000004E-2"/>
      </c:valAx>
    </c:plotArea>
    <c:legend>
      <c:legendPos val="b"/>
      <c:layout>
        <c:manualLayout>
          <c:xMode val="edge"/>
          <c:yMode val="edge"/>
          <c:x val="0.56865157480314965"/>
          <c:y val="0.93506318585600001"/>
          <c:w val="0.43052451104902212"/>
          <c:h val="4.8436318154681537E-2"/>
        </c:manualLayout>
      </c:layout>
      <c:overlay val="0"/>
      <c:txPr>
        <a:bodyPr/>
        <a:lstStyle/>
        <a:p>
          <a:pPr>
            <a:defRPr sz="1050">
              <a:solidFill>
                <a:schemeClr val="tx1">
                  <a:lumMod val="65000"/>
                  <a:lumOff val="35000"/>
                </a:schemeClr>
              </a:solidFill>
              <a:latin typeface="Arial" panose="020B0604020202020204" pitchFamily="34" charset="0"/>
              <a:cs typeface="Arial" panose="020B0604020202020204"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2350986342649"/>
          <c:y val="2.3173752270236235E-2"/>
          <c:w val="0.41334478917547174"/>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rgbClr val="0083A5"/>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Plus en contrôle que lors de la 1ère vague</c:v>
                </c:pt>
                <c:pt idx="1">
                  <c:v>Autant en contrôle que lors de la 1ère vague</c:v>
                </c:pt>
                <c:pt idx="2">
                  <c:v>Moins en contrôle que lors de la 1ère vague</c:v>
                </c:pt>
              </c:strCache>
            </c:strRef>
          </c:cat>
          <c:val>
            <c:numRef>
              <c:f>Feuil1!$B$2:$B$4</c:f>
              <c:numCache>
                <c:formatCode>0%</c:formatCode>
                <c:ptCount val="3"/>
                <c:pt idx="0">
                  <c:v>0.24</c:v>
                </c:pt>
                <c:pt idx="1">
                  <c:v>0.41</c:v>
                </c:pt>
                <c:pt idx="2">
                  <c:v>0.34</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04205312"/>
        <c:axId val="104215296"/>
      </c:barChart>
      <c:catAx>
        <c:axId val="104205312"/>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04215296"/>
        <c:crosses val="autoZero"/>
        <c:auto val="1"/>
        <c:lblAlgn val="ctr"/>
        <c:lblOffset val="100"/>
        <c:noMultiLvlLbl val="0"/>
      </c:catAx>
      <c:valAx>
        <c:axId val="104215296"/>
        <c:scaling>
          <c:orientation val="minMax"/>
          <c:min val="0"/>
        </c:scaling>
        <c:delete val="1"/>
        <c:axPos val="t"/>
        <c:numFmt formatCode="0%" sourceLinked="1"/>
        <c:majorTickMark val="out"/>
        <c:minorTickMark val="none"/>
        <c:tickLblPos val="nextTo"/>
        <c:crossAx val="104205312"/>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2350986342649"/>
          <c:y val="2.3173752270236235E-2"/>
          <c:w val="0.41334478917547174"/>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rgbClr val="0083A5"/>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claires</c:v>
                </c:pt>
                <c:pt idx="1">
                  <c:v>Assez claires</c:v>
                </c:pt>
                <c:pt idx="2">
                  <c:v>Peu claires</c:v>
                </c:pt>
                <c:pt idx="3">
                  <c:v>Pas du tout claires</c:v>
                </c:pt>
              </c:strCache>
            </c:strRef>
          </c:cat>
          <c:val>
            <c:numRef>
              <c:f>Feuil1!$B$2:$B$5</c:f>
              <c:numCache>
                <c:formatCode>0%</c:formatCode>
                <c:ptCount val="4"/>
                <c:pt idx="0">
                  <c:v>0.22</c:v>
                </c:pt>
                <c:pt idx="1">
                  <c:v>0.49</c:v>
                </c:pt>
                <c:pt idx="2">
                  <c:v>0.22</c:v>
                </c:pt>
                <c:pt idx="3">
                  <c:v>7.0000000000000007E-2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04268160"/>
        <c:axId val="104269696"/>
      </c:barChart>
      <c:catAx>
        <c:axId val="10426816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04269696"/>
        <c:crosses val="autoZero"/>
        <c:auto val="1"/>
        <c:lblAlgn val="ctr"/>
        <c:lblOffset val="100"/>
        <c:noMultiLvlLbl val="0"/>
      </c:catAx>
      <c:valAx>
        <c:axId val="104269696"/>
        <c:scaling>
          <c:orientation val="minMax"/>
          <c:min val="0"/>
        </c:scaling>
        <c:delete val="1"/>
        <c:axPos val="t"/>
        <c:numFmt formatCode="0%" sourceLinked="1"/>
        <c:majorTickMark val="out"/>
        <c:minorTickMark val="none"/>
        <c:tickLblPos val="nextTo"/>
        <c:crossAx val="10426816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6646851694505"/>
          <c:y val="0"/>
          <c:w val="0.41585726362663278"/>
          <c:h val="0.97345561863039354"/>
        </c:manualLayout>
      </c:layout>
      <c:doughnutChart>
        <c:varyColors val="1"/>
        <c:ser>
          <c:idx val="0"/>
          <c:order val="0"/>
          <c:tx>
            <c:strRef>
              <c:f>Feuil1!$B$1</c:f>
              <c:strCache>
                <c:ptCount val="1"/>
                <c:pt idx="0">
                  <c:v>Ventes</c:v>
                </c:pt>
              </c:strCache>
            </c:strRef>
          </c:tx>
          <c:explosion val="7"/>
          <c:dPt>
            <c:idx val="0"/>
            <c:bubble3D val="0"/>
            <c:spPr>
              <a:solidFill>
                <a:schemeClr val="tx2">
                  <a:lumMod val="50000"/>
                </a:schemeClr>
              </a:solidFill>
            </c:spPr>
            <c:extLst>
              <c:ext xmlns:c16="http://schemas.microsoft.com/office/drawing/2014/chart" uri="{C3380CC4-5D6E-409C-BE32-E72D297353CC}">
                <c16:uniqueId val="{00000001-4013-4B3A-B5EF-42F8CA9689F1}"/>
              </c:ext>
            </c:extLst>
          </c:dPt>
          <c:dPt>
            <c:idx val="1"/>
            <c:bubble3D val="0"/>
            <c:spPr>
              <a:solidFill>
                <a:schemeClr val="tx2">
                  <a:lumMod val="75000"/>
                </a:schemeClr>
              </a:solidFill>
            </c:spPr>
            <c:extLst>
              <c:ext xmlns:c16="http://schemas.microsoft.com/office/drawing/2014/chart" uri="{C3380CC4-5D6E-409C-BE32-E72D297353CC}">
                <c16:uniqueId val="{00000003-4013-4B3A-B5EF-42F8CA9689F1}"/>
              </c:ext>
            </c:extLst>
          </c:dPt>
          <c:dLbls>
            <c:dLbl>
              <c:idx val="2"/>
              <c:layout>
                <c:manualLayout>
                  <c:x val="0"/>
                  <c:y val="-9.9948572022463492E-3"/>
                </c:manualLayout>
              </c:layout>
              <c:spPr>
                <a:noFill/>
                <a:ln>
                  <a:noFill/>
                </a:ln>
                <a:effectLst/>
              </c:spPr>
              <c:txPr>
                <a:bodyPr/>
                <a:lstStyle/>
                <a:p>
                  <a:pPr>
                    <a:defRPr lang="fr-CA" sz="1050" b="1">
                      <a:solidFill>
                        <a:srgbClr val="595959"/>
                      </a:solidFill>
                      <a:latin typeface="Arial" panose="020B0604020202020204" pitchFamily="34" charset="0"/>
                      <a:cs typeface="Arial" panose="020B0604020202020204" pitchFamily="34" charset="0"/>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4013-4B3A-B5EF-42F8CA9689F1}"/>
                </c:ext>
              </c:extLst>
            </c:dLbl>
            <c:spPr>
              <a:noFill/>
              <a:ln>
                <a:noFill/>
              </a:ln>
              <a:effectLst/>
            </c:spPr>
            <c:txPr>
              <a:bodyPr/>
              <a:lstStyle/>
              <a:p>
                <a:pPr>
                  <a:defRPr lang="fr-CA" sz="1050" b="1">
                    <a:solidFill>
                      <a:srgbClr val="EBFBFF"/>
                    </a:solidFill>
                    <a:latin typeface="Arial" panose="020B0604020202020204" pitchFamily="34" charset="0"/>
                    <a:cs typeface="Arial" panose="020B0604020202020204" pitchFamily="34" charset="0"/>
                  </a:defRPr>
                </a:pPr>
                <a:endParaRPr lang="fr-FR"/>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0.56999999999999995</c:v>
                </c:pt>
                <c:pt idx="1">
                  <c:v>0.43</c:v>
                </c:pt>
              </c:numCache>
            </c:numRef>
          </c:val>
          <c:extLst>
            <c:ext xmlns:c16="http://schemas.microsoft.com/office/drawing/2014/chart" uri="{C3380CC4-5D6E-409C-BE32-E72D297353CC}">
              <c16:uniqueId val="{00000005-4013-4B3A-B5EF-42F8CA9689F1}"/>
            </c:ext>
          </c:extLst>
        </c:ser>
        <c:dLbls>
          <c:showLegendKey val="0"/>
          <c:showVal val="0"/>
          <c:showCatName val="0"/>
          <c:showSerName val="0"/>
          <c:showPercent val="0"/>
          <c:showBubbleSize val="0"/>
          <c:showLeaderLines val="1"/>
        </c:dLbls>
        <c:firstSliceAng val="0"/>
        <c:holeSize val="35"/>
      </c:doughnutChart>
    </c:plotArea>
    <c:plotVisOnly val="1"/>
    <c:dispBlanksAs val="zero"/>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2350986342649"/>
          <c:y val="2.3173752270236235E-2"/>
          <c:w val="0.41334478917547174"/>
          <c:h val="0.93393605368353771"/>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certainement</c:v>
                </c:pt>
                <c:pt idx="1">
                  <c:v>Oui, probablement</c:v>
                </c:pt>
                <c:pt idx="2">
                  <c:v>Non, probablement pas</c:v>
                </c:pt>
                <c:pt idx="3">
                  <c:v>Non, certainement pas</c:v>
                </c:pt>
              </c:strCache>
            </c:strRef>
          </c:cat>
          <c:val>
            <c:numRef>
              <c:f>Feuil1!$B$2:$B$5</c:f>
              <c:numCache>
                <c:formatCode>0%</c:formatCode>
                <c:ptCount val="4"/>
                <c:pt idx="0">
                  <c:v>0.36</c:v>
                </c:pt>
                <c:pt idx="1">
                  <c:v>0.49</c:v>
                </c:pt>
                <c:pt idx="2">
                  <c:v>0.13</c:v>
                </c:pt>
                <c:pt idx="3">
                  <c:v>0.02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0696320"/>
        <c:axId val="130697856"/>
      </c:barChart>
      <c:catAx>
        <c:axId val="130696320"/>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0697856"/>
        <c:crosses val="autoZero"/>
        <c:auto val="1"/>
        <c:lblAlgn val="ctr"/>
        <c:lblOffset val="100"/>
        <c:noMultiLvlLbl val="0"/>
      </c:catAx>
      <c:valAx>
        <c:axId val="130697856"/>
        <c:scaling>
          <c:orientation val="minMax"/>
          <c:min val="0"/>
        </c:scaling>
        <c:delete val="1"/>
        <c:axPos val="t"/>
        <c:numFmt formatCode="0%" sourceLinked="1"/>
        <c:majorTickMark val="out"/>
        <c:minorTickMark val="none"/>
        <c:tickLblPos val="nextTo"/>
        <c:crossAx val="130696320"/>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2350986342649"/>
          <c:y val="2.3173752270236235E-2"/>
          <c:w val="0.41334478917547174"/>
          <c:h val="0.95521560587432297"/>
        </c:manualLayout>
      </c:layout>
      <c:barChart>
        <c:barDir val="bar"/>
        <c:grouping val="clustered"/>
        <c:varyColors val="0"/>
        <c:ser>
          <c:idx val="0"/>
          <c:order val="0"/>
          <c:tx>
            <c:strRef>
              <c:f>Feuil1!$B$1</c:f>
              <c:strCache>
                <c:ptCount val="1"/>
                <c:pt idx="0">
                  <c:v>% Oui</c:v>
                </c:pt>
              </c:strCache>
            </c:strRef>
          </c:tx>
          <c:spPr>
            <a:solidFill>
              <a:schemeClr val="tx2">
                <a:lumMod val="50000"/>
              </a:schemeClr>
            </a:solidFill>
          </c:spPr>
          <c:invertIfNegative val="0"/>
          <c:dPt>
            <c:idx val="11"/>
            <c:invertIfNegative val="0"/>
            <c:bubble3D val="0"/>
            <c:extLst>
              <c:ext xmlns:c16="http://schemas.microsoft.com/office/drawing/2014/chart" uri="{C3380CC4-5D6E-409C-BE32-E72D297353CC}">
                <c16:uniqueId val="{00000001-ADA1-4DE8-990D-56EB294E43E2}"/>
              </c:ext>
            </c:extLst>
          </c:dPt>
          <c:dLbls>
            <c:spPr>
              <a:noFill/>
              <a:ln>
                <a:noFill/>
              </a:ln>
              <a:effectLst/>
            </c:spPr>
            <c:txPr>
              <a:bodyPr/>
              <a:lstStyle/>
              <a:p>
                <a:pPr>
                  <a:defRPr sz="1200" b="1">
                    <a:solidFill>
                      <a:schemeClr val="tx2">
                        <a:lumMod val="7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Oui, certainement</c:v>
                </c:pt>
                <c:pt idx="1">
                  <c:v>Oui, probablement</c:v>
                </c:pt>
                <c:pt idx="2">
                  <c:v>Non, probablement pas</c:v>
                </c:pt>
                <c:pt idx="3">
                  <c:v>Non, certainement pas</c:v>
                </c:pt>
              </c:strCache>
            </c:strRef>
          </c:cat>
          <c:val>
            <c:numRef>
              <c:f>Feuil1!$B$2:$B$5</c:f>
              <c:numCache>
                <c:formatCode>0%</c:formatCode>
                <c:ptCount val="4"/>
                <c:pt idx="0">
                  <c:v>0.27</c:v>
                </c:pt>
                <c:pt idx="1">
                  <c:v>0.52</c:v>
                </c:pt>
                <c:pt idx="2">
                  <c:v>0.19</c:v>
                </c:pt>
                <c:pt idx="3">
                  <c:v>0.02</c:v>
                </c:pt>
              </c:numCache>
            </c:numRef>
          </c:val>
          <c:extLst>
            <c:ext xmlns:c16="http://schemas.microsoft.com/office/drawing/2014/chart" uri="{C3380CC4-5D6E-409C-BE32-E72D297353CC}">
              <c16:uniqueId val="{00000003-F0E0-4897-A926-C547751D5796}"/>
            </c:ext>
          </c:extLst>
        </c:ser>
        <c:dLbls>
          <c:showLegendKey val="0"/>
          <c:showVal val="0"/>
          <c:showCatName val="0"/>
          <c:showSerName val="0"/>
          <c:showPercent val="0"/>
          <c:showBubbleSize val="0"/>
        </c:dLbls>
        <c:gapWidth val="60"/>
        <c:axId val="130770048"/>
        <c:axId val="130771584"/>
      </c:barChart>
      <c:catAx>
        <c:axId val="130770048"/>
        <c:scaling>
          <c:orientation val="maxMin"/>
        </c:scaling>
        <c:delete val="0"/>
        <c:axPos val="l"/>
        <c:numFmt formatCode="General" sourceLinked="1"/>
        <c:majorTickMark val="out"/>
        <c:minorTickMark val="none"/>
        <c:tickLblPos val="nextTo"/>
        <c:txPr>
          <a:bodyPr/>
          <a:lstStyle/>
          <a:p>
            <a:pPr>
              <a:defRPr sz="1200">
                <a:solidFill>
                  <a:srgbClr val="595959"/>
                </a:solidFill>
                <a:latin typeface="Arial" panose="020B0604020202020204" pitchFamily="34" charset="0"/>
                <a:cs typeface="Arial" panose="020B0604020202020204" pitchFamily="34" charset="0"/>
              </a:defRPr>
            </a:pPr>
            <a:endParaRPr lang="fr-FR"/>
          </a:p>
        </c:txPr>
        <c:crossAx val="130771584"/>
        <c:crosses val="autoZero"/>
        <c:auto val="1"/>
        <c:lblAlgn val="ctr"/>
        <c:lblOffset val="100"/>
        <c:noMultiLvlLbl val="0"/>
      </c:catAx>
      <c:valAx>
        <c:axId val="130771584"/>
        <c:scaling>
          <c:orientation val="minMax"/>
          <c:min val="0"/>
        </c:scaling>
        <c:delete val="1"/>
        <c:axPos val="t"/>
        <c:numFmt formatCode="0%" sourceLinked="1"/>
        <c:majorTickMark val="out"/>
        <c:minorTickMark val="none"/>
        <c:tickLblPos val="nextTo"/>
        <c:crossAx val="130770048"/>
        <c:crosses val="autoZero"/>
        <c:crossBetween val="between"/>
        <c:majorUnit val="0.2"/>
        <c:minorUnit val="0.02"/>
      </c:valAx>
    </c:plotArea>
    <c:plotVisOnly val="1"/>
    <c:dispBlanksAs val="gap"/>
    <c:showDLblsOverMax val="0"/>
  </c:chart>
  <c:txPr>
    <a:bodyPr/>
    <a:lstStyle/>
    <a:p>
      <a:pPr>
        <a:defRPr sz="1050">
          <a:solidFill>
            <a:srgbClr val="7F7F7F"/>
          </a:solidFill>
          <a:latin typeface="Arial" panose="020B0604020202020204" pitchFamily="34" charset="0"/>
          <a:cs typeface="Arial" panose="020B0604020202020204" pitchFamily="34" charset="0"/>
        </a:defRPr>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37" tIns="46570" rIns="93137" bIns="46570" rtlCol="0"/>
          <a:lstStyle>
            <a:lvl1pPr algn="l">
              <a:defRPr sz="1200"/>
            </a:lvl1pPr>
          </a:lstStyle>
          <a:p>
            <a:endParaRPr lang="fr-CA"/>
          </a:p>
        </p:txBody>
      </p:sp>
      <p:sp>
        <p:nvSpPr>
          <p:cNvPr id="3" name="Espace réservé de la date 2"/>
          <p:cNvSpPr>
            <a:spLocks noGrp="1"/>
          </p:cNvSpPr>
          <p:nvPr>
            <p:ph type="dt" sz="quarter" idx="1"/>
          </p:nvPr>
        </p:nvSpPr>
        <p:spPr>
          <a:xfrm>
            <a:off x="3970939" y="0"/>
            <a:ext cx="3037840" cy="464820"/>
          </a:xfrm>
          <a:prstGeom prst="rect">
            <a:avLst/>
          </a:prstGeom>
        </p:spPr>
        <p:txBody>
          <a:bodyPr vert="horz" lIns="93137" tIns="46570" rIns="93137" bIns="46570" rtlCol="0"/>
          <a:lstStyle>
            <a:lvl1pPr algn="r">
              <a:defRPr sz="1200"/>
            </a:lvl1pPr>
          </a:lstStyle>
          <a:p>
            <a:fld id="{7A8ECDD2-EB41-40B4-B1D9-27949A3B1A6E}" type="datetimeFigureOut">
              <a:rPr lang="fr-CA" smtClean="0"/>
              <a:pPr/>
              <a:t>2020-10-25</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37" tIns="46570" rIns="93137" bIns="4657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9" y="8829967"/>
            <a:ext cx="3037840" cy="464820"/>
          </a:xfrm>
          <a:prstGeom prst="rect">
            <a:avLst/>
          </a:prstGeom>
        </p:spPr>
        <p:txBody>
          <a:bodyPr vert="horz" lIns="93137" tIns="46570" rIns="93137" bIns="46570" rtlCol="0" anchor="b"/>
          <a:lstStyle>
            <a:lvl1pPr algn="r">
              <a:defRPr sz="1200"/>
            </a:lvl1pPr>
          </a:lstStyle>
          <a:p>
            <a:fld id="{4EFFA5EE-AEB3-47AE-B418-4605EE38B555}" type="slidenum">
              <a:rPr lang="fr-CA" smtClean="0"/>
              <a:pPr/>
              <a:t>‹N°›</a:t>
            </a:fld>
            <a:endParaRPr lang="fr-CA"/>
          </a:p>
        </p:txBody>
      </p:sp>
    </p:spTree>
    <p:extLst>
      <p:ext uri="{BB962C8B-B14F-4D97-AF65-F5344CB8AC3E}">
        <p14:creationId xmlns:p14="http://schemas.microsoft.com/office/powerpoint/2010/main" val="597800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37" tIns="46570" rIns="93137" bIns="46570" rtlCol="0"/>
          <a:lstStyle>
            <a:lvl1pPr algn="l">
              <a:defRPr sz="1200"/>
            </a:lvl1pPr>
          </a:lstStyle>
          <a:p>
            <a:endParaRPr lang="en-CA"/>
          </a:p>
        </p:txBody>
      </p:sp>
      <p:sp>
        <p:nvSpPr>
          <p:cNvPr id="3" name="Espace réservé de la date 2"/>
          <p:cNvSpPr>
            <a:spLocks noGrp="1"/>
          </p:cNvSpPr>
          <p:nvPr>
            <p:ph type="dt" idx="1"/>
          </p:nvPr>
        </p:nvSpPr>
        <p:spPr>
          <a:xfrm>
            <a:off x="3970939" y="0"/>
            <a:ext cx="3037840" cy="464820"/>
          </a:xfrm>
          <a:prstGeom prst="rect">
            <a:avLst/>
          </a:prstGeom>
        </p:spPr>
        <p:txBody>
          <a:bodyPr vert="horz" lIns="93137" tIns="46570" rIns="93137" bIns="46570" rtlCol="0"/>
          <a:lstStyle>
            <a:lvl1pPr algn="r">
              <a:defRPr sz="1200"/>
            </a:lvl1pPr>
          </a:lstStyle>
          <a:p>
            <a:fld id="{BA7F2565-242B-421D-995B-308C89660AEB}" type="datetimeFigureOut">
              <a:rPr lang="fr-FR" smtClean="0"/>
              <a:pPr/>
              <a:t>25/10/2020</a:t>
            </a:fld>
            <a:endParaRPr lang="en-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70" rIns="93137" bIns="46570" rtlCol="0" anchor="ctr"/>
          <a:lstStyle/>
          <a:p>
            <a:endParaRPr lang="en-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37" tIns="46570" rIns="93137" bIns="4657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37" tIns="46570" rIns="93137" bIns="4657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970939" y="8829967"/>
            <a:ext cx="3037840" cy="464820"/>
          </a:xfrm>
          <a:prstGeom prst="rect">
            <a:avLst/>
          </a:prstGeom>
        </p:spPr>
        <p:txBody>
          <a:bodyPr vert="horz" lIns="93137" tIns="46570" rIns="93137" bIns="46570" rtlCol="0" anchor="b"/>
          <a:lstStyle>
            <a:lvl1pPr algn="r">
              <a:defRPr sz="1200"/>
            </a:lvl1pPr>
          </a:lstStyle>
          <a:p>
            <a:fld id="{A3614C61-0C1E-43C5-985F-A88557E067AB}" type="slidenum">
              <a:rPr lang="en-CA" smtClean="0"/>
              <a:pPr/>
              <a:t>‹N°›</a:t>
            </a:fld>
            <a:endParaRPr lang="en-CA"/>
          </a:p>
        </p:txBody>
      </p:sp>
    </p:spTree>
    <p:extLst>
      <p:ext uri="{BB962C8B-B14F-4D97-AF65-F5344CB8AC3E}">
        <p14:creationId xmlns:p14="http://schemas.microsoft.com/office/powerpoint/2010/main" val="342471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8C0D071-E6AC-49D6-8A2C-B9E1BFAD1E48}" type="slidenum">
              <a:rPr lang="fr-CA">
                <a:solidFill>
                  <a:prstClr val="black"/>
                </a:solidFill>
              </a:rPr>
              <a:pPr/>
              <a:t>39</a:t>
            </a:fld>
            <a:endParaRPr lang="fr-CA">
              <a:solidFill>
                <a:prstClr val="black"/>
              </a:solidFill>
            </a:endParaRPr>
          </a:p>
        </p:txBody>
      </p:sp>
    </p:spTree>
    <p:extLst>
      <p:ext uri="{BB962C8B-B14F-4D97-AF65-F5344CB8AC3E}">
        <p14:creationId xmlns:p14="http://schemas.microsoft.com/office/powerpoint/2010/main" val="1930825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page  Bleu">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273425" y="6483350"/>
            <a:ext cx="2560638" cy="236538"/>
          </a:xfrm>
          <a:prstGeom prst="rect">
            <a:avLst/>
          </a:prstGeom>
        </p:spPr>
        <p:txBody>
          <a:bodyPr/>
          <a:lstStyle>
            <a:lvl1pPr>
              <a:defRPr/>
            </a:lvl1pPr>
          </a:lstStyle>
          <a:p>
            <a:pPr>
              <a:defRPr/>
            </a:pPr>
            <a:fld id="{DF4CC268-CF37-4205-AFF6-6794BF1F31A4}" type="datetime1">
              <a:rPr lang="fr-FR"/>
              <a:pPr>
                <a:defRPr/>
              </a:pPr>
              <a:t>25/10/2020</a:t>
            </a:fld>
            <a:endParaRPr lang="en-CA"/>
          </a:p>
        </p:txBody>
      </p:sp>
      <p:sp>
        <p:nvSpPr>
          <p:cNvPr id="3" name="Espace réservé du numéro de diapositive 2"/>
          <p:cNvSpPr>
            <a:spLocks noGrp="1"/>
          </p:cNvSpPr>
          <p:nvPr>
            <p:ph type="sldNum" sz="quarter" idx="11"/>
          </p:nvPr>
        </p:nvSpPr>
        <p:spPr>
          <a:xfrm>
            <a:off x="5989638" y="6483350"/>
            <a:ext cx="2597150" cy="238125"/>
          </a:xfrm>
          <a:prstGeom prst="rect">
            <a:avLst/>
          </a:prstGeom>
        </p:spPr>
        <p:txBody>
          <a:bodyPr/>
          <a:lstStyle>
            <a:lvl1pPr>
              <a:defRPr/>
            </a:lvl1pPr>
          </a:lstStyle>
          <a:p>
            <a:pPr>
              <a:defRPr/>
            </a:pPr>
            <a:fld id="{58BB28B7-E46D-4979-B967-C920588B092F}" type="slidenum">
              <a:rPr lang="en-CA"/>
              <a:pPr>
                <a:defRPr/>
              </a:pPr>
              <a:t>‹N°›</a:t>
            </a:fld>
            <a:endParaRPr lang="en-CA"/>
          </a:p>
        </p:txBody>
      </p:sp>
      <p:sp>
        <p:nvSpPr>
          <p:cNvPr id="4" name="Espace réservé du pied de page 3"/>
          <p:cNvSpPr>
            <a:spLocks noGrp="1"/>
          </p:cNvSpPr>
          <p:nvPr>
            <p:ph type="ftr" sz="quarter" idx="12"/>
          </p:nvPr>
        </p:nvSpPr>
        <p:spPr>
          <a:xfrm>
            <a:off x="558800" y="6483350"/>
            <a:ext cx="2560638" cy="238125"/>
          </a:xfrm>
          <a:prstGeom prst="rect">
            <a:avLst/>
          </a:prstGeom>
        </p:spPr>
        <p:txBody>
          <a:bodyPr/>
          <a:lstStyle>
            <a:lvl1pPr>
              <a:defRPr/>
            </a:lvl1pPr>
          </a:lstStyle>
          <a:p>
            <a:pPr>
              <a:defRPr/>
            </a:pPr>
            <a:r>
              <a:rPr lang="en-CA"/>
              <a:t>CROP</a:t>
            </a:r>
            <a:endParaRPr lang="en-CA" dirty="0"/>
          </a:p>
        </p:txBody>
      </p:sp>
      <p:sp>
        <p:nvSpPr>
          <p:cNvPr id="5" name="Rectangle 4"/>
          <p:cNvSpPr/>
          <p:nvPr userDrawn="1"/>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Espace réservé du texte 20"/>
          <p:cNvSpPr>
            <a:spLocks noGrp="1"/>
          </p:cNvSpPr>
          <p:nvPr>
            <p:ph type="body" sz="quarter" idx="14"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7692108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2">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989638" y="4430713"/>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7" name="Rectangle 6"/>
          <p:cNvSpPr/>
          <p:nvPr userDrawn="1"/>
        </p:nvSpPr>
        <p:spPr>
          <a:xfrm>
            <a:off x="558800" y="2243138"/>
            <a:ext cx="531177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8" name="Rectangle 7"/>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Espace réservé de la date 3"/>
          <p:cNvSpPr>
            <a:spLocks noGrp="1"/>
          </p:cNvSpPr>
          <p:nvPr>
            <p:ph type="dt" sz="half" idx="16"/>
          </p:nvPr>
        </p:nvSpPr>
        <p:spPr>
          <a:xfrm>
            <a:off x="3273425" y="6483350"/>
            <a:ext cx="2560638" cy="236538"/>
          </a:xfrm>
        </p:spPr>
        <p:txBody>
          <a:bodyPr/>
          <a:lstStyle>
            <a:lvl1pPr>
              <a:defRPr/>
            </a:lvl1pPr>
          </a:lstStyle>
          <a:p>
            <a:pPr>
              <a:defRPr/>
            </a:pPr>
            <a:fld id="{3AD56D6B-AF76-4A09-8100-5CA8E7BFC3FA}" type="datetime1">
              <a:rPr lang="fr-FR">
                <a:solidFill>
                  <a:srgbClr val="000000">
                    <a:tint val="75000"/>
                  </a:srgbClr>
                </a:solidFill>
              </a:rPr>
              <a:pPr>
                <a:defRPr/>
              </a:pPr>
              <a:t>25/10/2020</a:t>
            </a:fld>
            <a:endParaRPr lang="en-CA">
              <a:solidFill>
                <a:srgbClr val="000000">
                  <a:tint val="75000"/>
                </a:srgbClr>
              </a:solidFill>
            </a:endParaRPr>
          </a:p>
        </p:txBody>
      </p:sp>
      <p:sp>
        <p:nvSpPr>
          <p:cNvPr id="12"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3" name="Espace réservé du numéro de diapositive 5"/>
          <p:cNvSpPr>
            <a:spLocks noGrp="1"/>
          </p:cNvSpPr>
          <p:nvPr>
            <p:ph type="sldNum" sz="quarter" idx="18"/>
          </p:nvPr>
        </p:nvSpPr>
        <p:spPr/>
        <p:txBody>
          <a:bodyPr/>
          <a:lstStyle>
            <a:lvl1pPr>
              <a:defRPr/>
            </a:lvl1pPr>
          </a:lstStyle>
          <a:p>
            <a:pPr>
              <a:defRPr/>
            </a:pPr>
            <a:fld id="{6638BFAE-A893-4B00-8787-5454A3AAB1B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8246154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re et contenu tableau 2">
    <p:spTree>
      <p:nvGrpSpPr>
        <p:cNvPr id="1" name=""/>
        <p:cNvGrpSpPr/>
        <p:nvPr/>
      </p:nvGrpSpPr>
      <p:grpSpPr>
        <a:xfrm>
          <a:off x="0" y="0"/>
          <a:ext cx="0" cy="0"/>
          <a:chOff x="0" y="0"/>
          <a:chExt cx="0" cy="0"/>
        </a:xfrm>
      </p:grpSpPr>
      <p:sp>
        <p:nvSpPr>
          <p:cNvPr id="7" name="Rectangle 6"/>
          <p:cNvSpPr/>
          <p:nvPr userDrawn="1"/>
        </p:nvSpPr>
        <p:spPr>
          <a:xfrm>
            <a:off x="3273425" y="58245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15" name="Espace réservé du tableau 14"/>
          <p:cNvSpPr>
            <a:spLocks noGrp="1"/>
          </p:cNvSpPr>
          <p:nvPr>
            <p:ph type="tbl" sz="quarter" idx="16"/>
          </p:nvPr>
        </p:nvSpPr>
        <p:spPr>
          <a:xfrm>
            <a:off x="558801" y="3319273"/>
            <a:ext cx="8027988" cy="2377440"/>
          </a:xfrm>
        </p:spPr>
        <p:txBody>
          <a:bodyPr rtlCol="0">
            <a:normAutofit/>
          </a:bodyPr>
          <a:lstStyle>
            <a:lvl1pPr>
              <a:defRPr sz="1200"/>
            </a:lvl1pPr>
          </a:lstStyle>
          <a:p>
            <a:pPr lvl="0"/>
            <a:endParaRPr lang="en-CA" noProof="0"/>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rtlCol="0">
            <a:normAutofit/>
          </a:bodyPr>
          <a:lstStyle>
            <a:lvl1pPr marL="0" indent="0">
              <a:buNone/>
              <a:defRPr/>
            </a:lvl1pPr>
          </a:lstStyle>
          <a:p>
            <a:pPr lvl="0"/>
            <a:endParaRPr lang="en-CA" noProof="0" dirty="0"/>
          </a:p>
        </p:txBody>
      </p:sp>
      <p:sp>
        <p:nvSpPr>
          <p:cNvPr id="8" name="Espace réservé de la date 3"/>
          <p:cNvSpPr>
            <a:spLocks noGrp="1"/>
          </p:cNvSpPr>
          <p:nvPr>
            <p:ph type="dt" sz="half" idx="18"/>
          </p:nvPr>
        </p:nvSpPr>
        <p:spPr>
          <a:xfrm>
            <a:off x="3273425" y="6483350"/>
            <a:ext cx="2560638" cy="236538"/>
          </a:xfrm>
        </p:spPr>
        <p:txBody>
          <a:bodyPr/>
          <a:lstStyle>
            <a:lvl1pPr>
              <a:defRPr/>
            </a:lvl1pPr>
          </a:lstStyle>
          <a:p>
            <a:pPr>
              <a:defRPr/>
            </a:pPr>
            <a:fld id="{13A9CA61-A0B4-442E-80CA-D35762F0D74E}" type="datetime1">
              <a:rPr lang="fr-FR">
                <a:solidFill>
                  <a:srgbClr val="000000">
                    <a:tint val="75000"/>
                  </a:srgbClr>
                </a:solidFill>
              </a:rPr>
              <a:pPr>
                <a:defRPr/>
              </a:pPr>
              <a:t>25/10/2020</a:t>
            </a:fld>
            <a:endParaRPr lang="en-CA">
              <a:solidFill>
                <a:srgbClr val="000000">
                  <a:tint val="75000"/>
                </a:srgbClr>
              </a:solidFill>
            </a:endParaRPr>
          </a:p>
        </p:txBody>
      </p:sp>
      <p:sp>
        <p:nvSpPr>
          <p:cNvPr id="9"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DBB4B539-6662-4366-82C1-17467BBB37B4}"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08608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tableau Grand">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rme en L 4"/>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Forme en L 5"/>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15" name="Espace réservé du tableau 14"/>
          <p:cNvSpPr>
            <a:spLocks noGrp="1"/>
          </p:cNvSpPr>
          <p:nvPr>
            <p:ph type="tbl" sz="quarter" idx="16"/>
          </p:nvPr>
        </p:nvSpPr>
        <p:spPr>
          <a:xfrm>
            <a:off x="558799" y="2386012"/>
            <a:ext cx="8027989" cy="4097083"/>
          </a:xfrm>
        </p:spPr>
        <p:txBody>
          <a:bodyPr rtlCol="0">
            <a:normAutofit/>
          </a:bodyPr>
          <a:lstStyle>
            <a:lvl1pPr>
              <a:defRPr sz="1200"/>
            </a:lvl1pPr>
          </a:lstStyle>
          <a:p>
            <a:pPr lvl="0"/>
            <a:endParaRPr lang="en-CA" noProof="0"/>
          </a:p>
        </p:txBody>
      </p:sp>
      <p:sp>
        <p:nvSpPr>
          <p:cNvPr id="7" name="Espace réservé de la date 3"/>
          <p:cNvSpPr>
            <a:spLocks noGrp="1"/>
          </p:cNvSpPr>
          <p:nvPr>
            <p:ph type="dt" sz="half" idx="17"/>
          </p:nvPr>
        </p:nvSpPr>
        <p:spPr>
          <a:xfrm>
            <a:off x="3273425" y="6483350"/>
            <a:ext cx="2560638" cy="236538"/>
          </a:xfrm>
        </p:spPr>
        <p:txBody>
          <a:bodyPr/>
          <a:lstStyle>
            <a:lvl1pPr>
              <a:defRPr/>
            </a:lvl1pPr>
          </a:lstStyle>
          <a:p>
            <a:pPr>
              <a:defRPr/>
            </a:pPr>
            <a:fld id="{33DCD14B-44DE-4B3E-8973-810D46EE8896}" type="datetime1">
              <a:rPr lang="fr-FR">
                <a:solidFill>
                  <a:srgbClr val="000000">
                    <a:tint val="75000"/>
                  </a:srgbClr>
                </a:solidFill>
              </a:rPr>
              <a:pPr>
                <a:defRPr/>
              </a:pPr>
              <a:t>25/10/2020</a:t>
            </a:fld>
            <a:endParaRPr lang="en-CA">
              <a:solidFill>
                <a:srgbClr val="000000">
                  <a:tint val="75000"/>
                </a:srgbClr>
              </a:solidFill>
            </a:endParaRPr>
          </a:p>
        </p:txBody>
      </p:sp>
      <p:sp>
        <p:nvSpPr>
          <p:cNvPr id="8" name="Espace réservé du pied de page 4"/>
          <p:cNvSpPr>
            <a:spLocks noGrp="1"/>
          </p:cNvSpPr>
          <p:nvPr>
            <p:ph type="ftr" sz="quarter" idx="18"/>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19"/>
          </p:nvPr>
        </p:nvSpPr>
        <p:spPr/>
        <p:txBody>
          <a:bodyPr/>
          <a:lstStyle>
            <a:lvl1pPr>
              <a:defRPr/>
            </a:lvl1pPr>
          </a:lstStyle>
          <a:p>
            <a:pPr>
              <a:defRPr/>
            </a:pPr>
            <a:fld id="{7847983A-26C5-440E-A564-1A3FB65B6626}"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9736138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exte 1 photo">
    <p:spTree>
      <p:nvGrpSpPr>
        <p:cNvPr id="1" name=""/>
        <p:cNvGrpSpPr/>
        <p:nvPr/>
      </p:nvGrpSpPr>
      <p:grpSpPr>
        <a:xfrm>
          <a:off x="0" y="0"/>
          <a:ext cx="0" cy="0"/>
          <a:chOff x="0" y="0"/>
          <a:chExt cx="0" cy="0"/>
        </a:xfrm>
      </p:grpSpPr>
      <p:sp>
        <p:nvSpPr>
          <p:cNvPr id="6" name="Rectangle 5"/>
          <p:cNvSpPr/>
          <p:nvPr userDrawn="1"/>
        </p:nvSpPr>
        <p:spPr>
          <a:xfrm>
            <a:off x="5989638" y="45593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7" y="2291275"/>
            <a:ext cx="2597151" cy="2127978"/>
          </a:xfrm>
        </p:spPr>
        <p:txBody>
          <a:bodyPr rtlCol="0">
            <a:normAutofit/>
          </a:bodyPr>
          <a:lstStyle>
            <a:lvl1pPr marL="0" indent="0">
              <a:buNone/>
              <a:defRPr/>
            </a:lvl1pPr>
          </a:lstStyle>
          <a:p>
            <a:pPr lvl="0"/>
            <a:endParaRPr lang="en-CA" noProof="0" dirty="0"/>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rtlCol="0">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e la date 3"/>
          <p:cNvSpPr>
            <a:spLocks noGrp="1"/>
          </p:cNvSpPr>
          <p:nvPr>
            <p:ph type="dt" sz="half" idx="16"/>
          </p:nvPr>
        </p:nvSpPr>
        <p:spPr>
          <a:xfrm>
            <a:off x="3273425" y="6483350"/>
            <a:ext cx="2560638" cy="236538"/>
          </a:xfrm>
        </p:spPr>
        <p:txBody>
          <a:bodyPr/>
          <a:lstStyle>
            <a:lvl1pPr>
              <a:defRPr/>
            </a:lvl1pPr>
          </a:lstStyle>
          <a:p>
            <a:pPr>
              <a:defRPr/>
            </a:pPr>
            <a:fld id="{EC143E6C-7448-4A4D-9BC6-08794C0C2CC8}" type="datetime1">
              <a:rPr lang="fr-FR">
                <a:solidFill>
                  <a:srgbClr val="000000">
                    <a:tint val="75000"/>
                  </a:srgbClr>
                </a:solidFill>
              </a:rPr>
              <a:pPr>
                <a:defRPr/>
              </a:pPr>
              <a:t>25/10/2020</a:t>
            </a:fld>
            <a:endParaRPr lang="en-CA">
              <a:solidFill>
                <a:srgbClr val="000000">
                  <a:tint val="75000"/>
                </a:srgbClr>
              </a:solidFill>
            </a:endParaRPr>
          </a:p>
        </p:txBody>
      </p:sp>
      <p:sp>
        <p:nvSpPr>
          <p:cNvPr id="8"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3034D628-32DB-4B5F-978C-C44A4ED05073}"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0513304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Three-column">
    <p:spTree>
      <p:nvGrpSpPr>
        <p:cNvPr id="1" name=""/>
        <p:cNvGrpSpPr/>
        <p:nvPr/>
      </p:nvGrpSpPr>
      <p:grpSpPr>
        <a:xfrm>
          <a:off x="0" y="0"/>
          <a:ext cx="0" cy="0"/>
          <a:chOff x="0" y="0"/>
          <a:chExt cx="0" cy="0"/>
        </a:xfrm>
      </p:grpSpPr>
      <p:sp>
        <p:nvSpPr>
          <p:cNvPr id="11" name="Rectangle 10"/>
          <p:cNvSpPr/>
          <p:nvPr userDrawn="1"/>
        </p:nvSpPr>
        <p:spPr>
          <a:xfrm>
            <a:off x="5989638"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558800"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 name="Rectangle 12"/>
          <p:cNvSpPr/>
          <p:nvPr userDrawn="1"/>
        </p:nvSpPr>
        <p:spPr>
          <a:xfrm>
            <a:off x="3273425" y="4175125"/>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5" name="Connecteur droit 1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5989638"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8" name="Rectangle 17"/>
          <p:cNvSpPr/>
          <p:nvPr userDrawn="1"/>
        </p:nvSpPr>
        <p:spPr>
          <a:xfrm>
            <a:off x="558800"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9" name="Rectangle 18"/>
          <p:cNvSpPr/>
          <p:nvPr userDrawn="1"/>
        </p:nvSpPr>
        <p:spPr>
          <a:xfrm>
            <a:off x="3273425" y="1335088"/>
            <a:ext cx="2600325"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a:p>
            <a:pPr lvl="1"/>
            <a:r>
              <a:rPr lang="fr-FR"/>
              <a:t>Deuxième niveau</a:t>
            </a:r>
          </a:p>
        </p:txBody>
      </p:sp>
      <p:sp>
        <p:nvSpPr>
          <p:cNvPr id="31" name="Espace réservé du texte 13"/>
          <p:cNvSpPr>
            <a:spLocks noGrp="1"/>
          </p:cNvSpPr>
          <p:nvPr>
            <p:ph type="body" sz="quarter" idx="23"/>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a:t>Modifiez les styles du texte du masque</a:t>
            </a:r>
          </a:p>
        </p:txBody>
      </p:sp>
      <p:sp>
        <p:nvSpPr>
          <p:cNvPr id="32" name="Espace réservé du texte 13"/>
          <p:cNvSpPr>
            <a:spLocks noGrp="1"/>
          </p:cNvSpPr>
          <p:nvPr>
            <p:ph type="body" sz="quarter" idx="24"/>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a:p>
            <a:pPr lvl="1"/>
            <a:r>
              <a:rPr lang="fr-FR"/>
              <a:t>Deuxième niveau</a:t>
            </a:r>
          </a:p>
        </p:txBody>
      </p:sp>
      <p:sp>
        <p:nvSpPr>
          <p:cNvPr id="21" name="Espace réservé de la date 3"/>
          <p:cNvSpPr>
            <a:spLocks noGrp="1"/>
          </p:cNvSpPr>
          <p:nvPr>
            <p:ph type="dt" sz="half" idx="25"/>
          </p:nvPr>
        </p:nvSpPr>
        <p:spPr>
          <a:xfrm>
            <a:off x="3273425" y="6483350"/>
            <a:ext cx="2560638" cy="236538"/>
          </a:xfrm>
        </p:spPr>
        <p:txBody>
          <a:bodyPr/>
          <a:lstStyle>
            <a:lvl1pPr>
              <a:defRPr/>
            </a:lvl1pPr>
          </a:lstStyle>
          <a:p>
            <a:pPr>
              <a:defRPr/>
            </a:pPr>
            <a:fld id="{D2270B5C-E26A-4CA1-9807-1E7522BF9F31}" type="datetime1">
              <a:rPr lang="fr-FR">
                <a:solidFill>
                  <a:srgbClr val="000000">
                    <a:tint val="75000"/>
                  </a:srgbClr>
                </a:solidFill>
              </a:rPr>
              <a:pPr>
                <a:defRPr/>
              </a:pPr>
              <a:t>25/10/2020</a:t>
            </a:fld>
            <a:endParaRPr lang="en-CA">
              <a:solidFill>
                <a:srgbClr val="000000">
                  <a:tint val="75000"/>
                </a:srgbClr>
              </a:solidFill>
            </a:endParaRPr>
          </a:p>
        </p:txBody>
      </p:sp>
      <p:sp>
        <p:nvSpPr>
          <p:cNvPr id="22"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23" name="Espace réservé du numéro de diapositive 5"/>
          <p:cNvSpPr>
            <a:spLocks noGrp="1"/>
          </p:cNvSpPr>
          <p:nvPr>
            <p:ph type="sldNum" sz="quarter" idx="27"/>
          </p:nvPr>
        </p:nvSpPr>
        <p:spPr/>
        <p:txBody>
          <a:bodyPr/>
          <a:lstStyle>
            <a:lvl1pPr>
              <a:defRPr/>
            </a:lvl1pPr>
          </a:lstStyle>
          <a:p>
            <a:pPr>
              <a:defRPr/>
            </a:pPr>
            <a:fld id="{18D3121D-A165-4810-863B-C3454DB06D38}"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8604185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Three-column title">
    <p:spTree>
      <p:nvGrpSpPr>
        <p:cNvPr id="1" name=""/>
        <p:cNvGrpSpPr/>
        <p:nvPr/>
      </p:nvGrpSpPr>
      <p:grpSpPr>
        <a:xfrm>
          <a:off x="0" y="0"/>
          <a:ext cx="0" cy="0"/>
          <a:chOff x="0" y="0"/>
          <a:chExt cx="0" cy="0"/>
        </a:xfrm>
      </p:grpSpPr>
      <p:sp>
        <p:nvSpPr>
          <p:cNvPr id="12" name="Rectangle 11"/>
          <p:cNvSpPr/>
          <p:nvPr userDrawn="1"/>
        </p:nvSpPr>
        <p:spPr>
          <a:xfrm>
            <a:off x="5989638"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 name="Rectangle 12"/>
          <p:cNvSpPr/>
          <p:nvPr userDrawn="1"/>
        </p:nvSpPr>
        <p:spPr>
          <a:xfrm>
            <a:off x="558800"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Rectangle 14"/>
          <p:cNvSpPr/>
          <p:nvPr userDrawn="1"/>
        </p:nvSpPr>
        <p:spPr>
          <a:xfrm>
            <a:off x="3273425" y="4595813"/>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7" name="Connecteur droit 16"/>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9" name="Rectangle 18"/>
          <p:cNvSpPr/>
          <p:nvPr userDrawn="1"/>
        </p:nvSpPr>
        <p:spPr>
          <a:xfrm>
            <a:off x="5989638"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2" name="Rectangle 21"/>
          <p:cNvSpPr/>
          <p:nvPr userDrawn="1"/>
        </p:nvSpPr>
        <p:spPr>
          <a:xfrm>
            <a:off x="558800"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3" name="Rectangle 22"/>
          <p:cNvSpPr/>
          <p:nvPr userDrawn="1"/>
        </p:nvSpPr>
        <p:spPr>
          <a:xfrm>
            <a:off x="3273425" y="2879725"/>
            <a:ext cx="2600325"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4" name="Forme en L 2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chemeClr val="bg2"/>
                </a:solidFill>
                <a:latin typeface="Arial Narrow" pitchFamily="34" charset="0"/>
              </a:defRPr>
            </a:lvl1pPr>
          </a:lstStyle>
          <a:p>
            <a:pPr lvl="0"/>
            <a:r>
              <a:rPr lang="fr-FR"/>
              <a:t>Modifiez les styles du texte du masque</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p:txBody>
      </p:sp>
      <p:sp>
        <p:nvSpPr>
          <p:cNvPr id="25" name="Espace réservé de la date 3"/>
          <p:cNvSpPr>
            <a:spLocks noGrp="1"/>
          </p:cNvSpPr>
          <p:nvPr>
            <p:ph type="dt" sz="half" idx="25"/>
          </p:nvPr>
        </p:nvSpPr>
        <p:spPr>
          <a:xfrm>
            <a:off x="3273425" y="6483350"/>
            <a:ext cx="2560638" cy="236538"/>
          </a:xfrm>
        </p:spPr>
        <p:txBody>
          <a:bodyPr/>
          <a:lstStyle>
            <a:lvl1pPr>
              <a:defRPr/>
            </a:lvl1pPr>
          </a:lstStyle>
          <a:p>
            <a:pPr>
              <a:defRPr/>
            </a:pPr>
            <a:fld id="{60545A76-5D21-449B-96A4-8EDA4EE06ABA}" type="datetime1">
              <a:rPr lang="fr-FR">
                <a:solidFill>
                  <a:srgbClr val="000000">
                    <a:tint val="75000"/>
                  </a:srgbClr>
                </a:solidFill>
              </a:rPr>
              <a:pPr>
                <a:defRPr/>
              </a:pPr>
              <a:t>25/10/2020</a:t>
            </a:fld>
            <a:endParaRPr lang="en-CA">
              <a:solidFill>
                <a:srgbClr val="000000">
                  <a:tint val="75000"/>
                </a:srgbClr>
              </a:solidFill>
            </a:endParaRPr>
          </a:p>
        </p:txBody>
      </p:sp>
      <p:sp>
        <p:nvSpPr>
          <p:cNvPr id="26"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27" name="Espace réservé du numéro de diapositive 5"/>
          <p:cNvSpPr>
            <a:spLocks noGrp="1"/>
          </p:cNvSpPr>
          <p:nvPr>
            <p:ph type="sldNum" sz="quarter" idx="27"/>
          </p:nvPr>
        </p:nvSpPr>
        <p:spPr/>
        <p:txBody>
          <a:bodyPr/>
          <a:lstStyle>
            <a:lvl1pPr>
              <a:defRPr/>
            </a:lvl1pPr>
          </a:lstStyle>
          <a:p>
            <a:pPr>
              <a:defRPr/>
            </a:pPr>
            <a:fld id="{E6F4253D-5C36-41EB-AE11-1F65B0E9C24C}"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005309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Three-column title 2">
    <p:spTree>
      <p:nvGrpSpPr>
        <p:cNvPr id="1" name=""/>
        <p:cNvGrpSpPr/>
        <p:nvPr/>
      </p:nvGrpSpPr>
      <p:grpSpPr>
        <a:xfrm>
          <a:off x="0" y="0"/>
          <a:ext cx="0" cy="0"/>
          <a:chOff x="0" y="0"/>
          <a:chExt cx="0" cy="0"/>
        </a:xfrm>
      </p:grpSpPr>
      <p:cxnSp>
        <p:nvCxnSpPr>
          <p:cNvPr id="12"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rme en L 12"/>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Forme en L 14"/>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chemeClr val="bg2"/>
                </a:solidFill>
                <a:latin typeface="Arial Narrow" pitchFamily="34" charset="0"/>
              </a:defRPr>
            </a:lvl1pPr>
          </a:lstStyle>
          <a:p>
            <a:pPr lvl="0"/>
            <a:r>
              <a:rPr lang="fr-FR"/>
              <a:t>Modifiez les styles du texte du masque</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a:t>Modifiez les styles du texte du masque</a:t>
            </a:r>
          </a:p>
        </p:txBody>
      </p:sp>
      <p:sp>
        <p:nvSpPr>
          <p:cNvPr id="17" name="Espace réservé de la date 3"/>
          <p:cNvSpPr>
            <a:spLocks noGrp="1"/>
          </p:cNvSpPr>
          <p:nvPr>
            <p:ph type="dt" sz="half" idx="25"/>
          </p:nvPr>
        </p:nvSpPr>
        <p:spPr>
          <a:xfrm>
            <a:off x="3273425" y="6483350"/>
            <a:ext cx="2560638" cy="236538"/>
          </a:xfrm>
        </p:spPr>
        <p:txBody>
          <a:bodyPr/>
          <a:lstStyle>
            <a:lvl1pPr>
              <a:defRPr/>
            </a:lvl1pPr>
          </a:lstStyle>
          <a:p>
            <a:pPr>
              <a:defRPr/>
            </a:pPr>
            <a:fld id="{E1790951-A6E8-48AD-81A3-2F7A1CF9A09B}" type="datetime1">
              <a:rPr lang="fr-FR">
                <a:solidFill>
                  <a:srgbClr val="000000">
                    <a:tint val="75000"/>
                  </a:srgbClr>
                </a:solidFill>
              </a:rPr>
              <a:pPr>
                <a:defRPr/>
              </a:pPr>
              <a:t>25/10/2020</a:t>
            </a:fld>
            <a:endParaRPr lang="en-CA">
              <a:solidFill>
                <a:srgbClr val="000000">
                  <a:tint val="75000"/>
                </a:srgbClr>
              </a:solidFill>
            </a:endParaRPr>
          </a:p>
        </p:txBody>
      </p:sp>
      <p:sp>
        <p:nvSpPr>
          <p:cNvPr id="18"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19" name="Espace réservé du numéro de diapositive 5"/>
          <p:cNvSpPr>
            <a:spLocks noGrp="1"/>
          </p:cNvSpPr>
          <p:nvPr>
            <p:ph type="sldNum" sz="quarter" idx="27"/>
          </p:nvPr>
        </p:nvSpPr>
        <p:spPr/>
        <p:txBody>
          <a:bodyPr/>
          <a:lstStyle>
            <a:lvl1pPr>
              <a:defRPr/>
            </a:lvl1pPr>
          </a:lstStyle>
          <a:p>
            <a:pPr>
              <a:defRPr/>
            </a:pPr>
            <a:fld id="{4C93F488-2E29-4E63-AB47-ABC52478106F}"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6182625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Graphs">
    <p:spTree>
      <p:nvGrpSpPr>
        <p:cNvPr id="1" name=""/>
        <p:cNvGrpSpPr/>
        <p:nvPr/>
      </p:nvGrpSpPr>
      <p:grpSpPr>
        <a:xfrm>
          <a:off x="0" y="0"/>
          <a:ext cx="0" cy="0"/>
          <a:chOff x="0" y="0"/>
          <a:chExt cx="0" cy="0"/>
        </a:xfrm>
      </p:grpSpPr>
      <p:sp>
        <p:nvSpPr>
          <p:cNvPr id="5" name="Forme en L 4"/>
          <p:cNvSpPr/>
          <p:nvPr userDrawn="1"/>
        </p:nvSpPr>
        <p:spPr>
          <a:xfrm rot="5400000">
            <a:off x="3273425"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Forme en L 5"/>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7" name="Connecteur droit 6"/>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275013" y="5541963"/>
            <a:ext cx="5311775" cy="53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300"/>
              </a:lnSpc>
              <a:spcBef>
                <a:spcPts val="300"/>
              </a:spcBef>
              <a:defRPr/>
            </a:pPr>
            <a:endParaRPr lang="en-CA">
              <a:solidFill>
                <a:prstClr val="white"/>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rtlCol="0">
            <a:normAutofit/>
          </a:bodyPr>
          <a:lstStyle/>
          <a:p>
            <a:r>
              <a:rPr lang="fr-FR" dirty="0"/>
              <a:t>Cliquez pour modifier le style du titre</a:t>
            </a:r>
            <a:endParaRPr lang="en-CA" dirty="0"/>
          </a:p>
        </p:txBody>
      </p:sp>
      <p:sp>
        <p:nvSpPr>
          <p:cNvPr id="25" name="Espace réservé du graphique 24"/>
          <p:cNvSpPr>
            <a:spLocks noGrp="1"/>
          </p:cNvSpPr>
          <p:nvPr>
            <p:ph type="chart" sz="quarter" idx="13"/>
          </p:nvPr>
        </p:nvSpPr>
        <p:spPr>
          <a:xfrm>
            <a:off x="558800" y="2386012"/>
            <a:ext cx="8026400" cy="4097083"/>
          </a:xfrm>
        </p:spPr>
        <p:txBody>
          <a:bodyPr rtlCol="0">
            <a:normAutofit/>
          </a:bodyPr>
          <a:lstStyle/>
          <a:p>
            <a:pPr lvl="0"/>
            <a:endParaRPr lang="en-CA" noProof="0"/>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4F728E8B-1278-4A19-B93F-D2653B3798C7}" type="datetime1">
              <a:rPr lang="fr-FR">
                <a:solidFill>
                  <a:srgbClr val="000000">
                    <a:tint val="75000"/>
                  </a:srgbClr>
                </a:solidFill>
              </a:rPr>
              <a:pPr>
                <a:defRPr/>
              </a:pPr>
              <a:t>25/10/2020</a:t>
            </a:fld>
            <a:endParaRPr lang="en-CA">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11" name="Espace réservé du numéro de diapositive 5"/>
          <p:cNvSpPr>
            <a:spLocks noGrp="1"/>
          </p:cNvSpPr>
          <p:nvPr>
            <p:ph type="sldNum" sz="quarter" idx="20"/>
          </p:nvPr>
        </p:nvSpPr>
        <p:spPr/>
        <p:txBody>
          <a:bodyPr/>
          <a:lstStyle>
            <a:lvl1pPr>
              <a:defRPr/>
            </a:lvl1pPr>
          </a:lstStyle>
          <a:p>
            <a:pPr>
              <a:defRPr/>
            </a:pPr>
            <a:fld id="{1FAE96C1-30BD-4C21-A448-E599CA1B0A68}"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9530191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Movie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dirty="0"/>
          </a:p>
        </p:txBody>
      </p:sp>
      <p:sp>
        <p:nvSpPr>
          <p:cNvPr id="3" name="Espace réservé du pied de page 4"/>
          <p:cNvSpPr>
            <a:spLocks noGrp="1"/>
          </p:cNvSpPr>
          <p:nvPr>
            <p:ph type="ftr" sz="quarter" idx="10"/>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5"/>
          <p:cNvSpPr>
            <a:spLocks noGrp="1"/>
          </p:cNvSpPr>
          <p:nvPr>
            <p:ph type="sldNum" sz="quarter" idx="11"/>
          </p:nvPr>
        </p:nvSpPr>
        <p:spPr/>
        <p:txBody>
          <a:bodyPr/>
          <a:lstStyle>
            <a:lvl1pPr>
              <a:defRPr/>
            </a:lvl1pPr>
          </a:lstStyle>
          <a:p>
            <a:pPr>
              <a:defRPr/>
            </a:pPr>
            <a:fld id="{200AB4D9-DF61-4A60-ABD3-6C72A576BA4E}" type="slidenum">
              <a:rPr lang="en-CA">
                <a:solidFill>
                  <a:srgbClr val="000000">
                    <a:tint val="75000"/>
                  </a:srgbClr>
                </a:solidFill>
              </a:rPr>
              <a:pPr>
                <a:defRPr/>
              </a:pPr>
              <a:t>‹N°›</a:t>
            </a:fld>
            <a:endParaRPr lang="en-CA" dirty="0">
              <a:solidFill>
                <a:srgbClr val="000000">
                  <a:tint val="75000"/>
                </a:srgbClr>
              </a:solidFill>
            </a:endParaRPr>
          </a:p>
        </p:txBody>
      </p:sp>
      <p:sp>
        <p:nvSpPr>
          <p:cNvPr id="5" name="Espace réservé de la date 19"/>
          <p:cNvSpPr>
            <a:spLocks noGrp="1"/>
          </p:cNvSpPr>
          <p:nvPr>
            <p:ph type="dt" sz="half" idx="12"/>
          </p:nvPr>
        </p:nvSpPr>
        <p:spPr>
          <a:ln w="19050">
            <a:noFill/>
          </a:ln>
        </p:spPr>
        <p:style>
          <a:lnRef idx="1">
            <a:schemeClr val="accent1"/>
          </a:lnRef>
          <a:fillRef idx="0">
            <a:schemeClr val="accent1"/>
          </a:fillRef>
          <a:effectRef idx="0">
            <a:schemeClr val="accent1"/>
          </a:effectRef>
          <a:fontRef idx="minor">
            <a:schemeClr val="tx1"/>
          </a:fontRef>
        </p:style>
        <p:txBody>
          <a:bodyPr/>
          <a:lstStyle>
            <a:lvl1pPr>
              <a:defRPr/>
            </a:lvl1pPr>
          </a:lstStyle>
          <a:p>
            <a:pPr>
              <a:defRPr/>
            </a:pPr>
            <a:fld id="{98E1D446-5C38-4F2D-A146-DB4C692DD48C}" type="datetime1">
              <a:rPr lang="fr-FR">
                <a:solidFill>
                  <a:srgbClr val="000000">
                    <a:tint val="75000"/>
                  </a:srgbClr>
                </a:solidFill>
              </a:rPr>
              <a:pPr>
                <a:defRPr/>
              </a:pPr>
              <a:t>25/10/2020</a:t>
            </a:fld>
            <a:endParaRPr lang="en-CA">
              <a:solidFill>
                <a:srgbClr val="000000">
                  <a:tint val="75000"/>
                </a:srgbClr>
              </a:solidFill>
            </a:endParaRPr>
          </a:p>
        </p:txBody>
      </p:sp>
    </p:spTree>
    <p:extLst>
      <p:ext uri="{BB962C8B-B14F-4D97-AF65-F5344CB8AC3E}">
        <p14:creationId xmlns:p14="http://schemas.microsoft.com/office/powerpoint/2010/main" val="23713677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3055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dirty="0">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2036556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100989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25/10/2020</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8411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E31836"/>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3048448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4801661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12882092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968182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3906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8740493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812446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9485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7665202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39779493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2603139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Tree>
    <p:extLst>
      <p:ext uri="{BB962C8B-B14F-4D97-AF65-F5344CB8AC3E}">
        <p14:creationId xmlns:p14="http://schemas.microsoft.com/office/powerpoint/2010/main" val="8822488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7010979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Tree>
    <p:extLst>
      <p:ext uri="{BB962C8B-B14F-4D97-AF65-F5344CB8AC3E}">
        <p14:creationId xmlns:p14="http://schemas.microsoft.com/office/powerpoint/2010/main" val="27580139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a:t>Cliquez ici pour modifier le </a:t>
            </a:r>
            <a:r>
              <a:rPr lang="fr-FR" dirty="0" err="1"/>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2060484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986292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18268690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8935000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57745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579389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4312115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2959581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a:t>Cliquez pour modifier le style du titre</a:t>
            </a:r>
            <a:endParaRPr lang="en-CA" dirty="0"/>
          </a:p>
        </p:txBody>
      </p:sp>
    </p:spTree>
    <p:extLst>
      <p:ext uri="{BB962C8B-B14F-4D97-AF65-F5344CB8AC3E}">
        <p14:creationId xmlns:p14="http://schemas.microsoft.com/office/powerpoint/2010/main" val="11684975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15864589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6293683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574604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23842279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25/10/2020</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2663572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25/10/2020</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9923607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594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8482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67072" y="3911428"/>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794178"/>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cxnSp>
        <p:nvCxnSpPr>
          <p:cNvPr id="14" name="Connecteur droit 13"/>
          <p:cNvCxnSpPr/>
          <p:nvPr userDrawn="1"/>
        </p:nvCxnSpPr>
        <p:spPr>
          <a:xfrm>
            <a:off x="562339" y="363348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8776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1026430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25/10/2020</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7920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7626245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4667581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8852494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3417884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0887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9991424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31777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ZoneTexte 12"/>
          <p:cNvSpPr txBox="1"/>
          <p:nvPr userDrawn="1"/>
        </p:nvSpPr>
        <p:spPr>
          <a:xfrm>
            <a:off x="558800" y="6485913"/>
            <a:ext cx="554960" cy="246221"/>
          </a:xfrm>
          <a:prstGeom prst="rect">
            <a:avLst/>
          </a:prstGeom>
          <a:noFill/>
        </p:spPr>
        <p:txBody>
          <a:bodyPr wrap="none" rtlCol="0">
            <a:spAutoFit/>
          </a:bodyPr>
          <a:lstStyle/>
          <a:p>
            <a:r>
              <a:rPr lang="en-CA" sz="1000" dirty="0">
                <a:solidFill>
                  <a:srgbClr val="88959E"/>
                </a:solidFill>
                <a:latin typeface="Arial" pitchFamily="34" charset="0"/>
                <a:cs typeface="Arial" pitchFamily="34" charset="0"/>
              </a:rPr>
              <a:t>CROP</a:t>
            </a:r>
            <a:endParaRPr lang="fr-CA" sz="1000" dirty="0">
              <a:solidFill>
                <a:srgbClr val="88959E"/>
              </a:solidFill>
              <a:latin typeface="Arial" pitchFamily="34" charset="0"/>
              <a:cs typeface="Arial" pitchFamily="34" charset="0"/>
            </a:endParaRPr>
          </a:p>
        </p:txBody>
      </p:sp>
    </p:spTree>
    <p:extLst>
      <p:ext uri="{BB962C8B-B14F-4D97-AF65-F5344CB8AC3E}">
        <p14:creationId xmlns:p14="http://schemas.microsoft.com/office/powerpoint/2010/main" val="14805466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202631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33272392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3789275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5997045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4200213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42295128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865412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2450129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7550387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5394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035622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131423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8407189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2516211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6954944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30102602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483915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429801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10924151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460277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83388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111940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25/10/2020</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4148579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25/10/2020</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a:solidFill>
                  <a:srgbClr val="000000">
                    <a:tint val="75000"/>
                  </a:srgbClr>
                </a:solidFill>
              </a:rPr>
              <a:t>CROP</a:t>
            </a: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9561020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25/10/2020</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5335669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25/10/2020</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1720219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25/10/2020</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7345856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25/10/2020</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4764583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9268154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7711165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25/10/2020</a:t>
            </a:fld>
            <a:endParaRPr lang="en-CA">
              <a:solidFill>
                <a:srgbClr val="000000">
                  <a:tint val="75000"/>
                </a:srgbClr>
              </a:solidFill>
            </a:endParaRPr>
          </a:p>
        </p:txBody>
      </p:sp>
    </p:spTree>
    <p:extLst>
      <p:ext uri="{BB962C8B-B14F-4D97-AF65-F5344CB8AC3E}">
        <p14:creationId xmlns:p14="http://schemas.microsoft.com/office/powerpoint/2010/main" val="388711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278271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082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a:t>CROP</a:t>
            </a:r>
            <a:endParaRPr lang="en-CA" dirty="0"/>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pPr/>
              <a:t>‹N°›</a:t>
            </a:fld>
            <a:endParaRPr lang="en-CA" dirty="0"/>
          </a:p>
        </p:txBody>
      </p:sp>
      <p:sp>
        <p:nvSpPr>
          <p:cNvPr id="5" name="Espace réservé de la date 4"/>
          <p:cNvSpPr>
            <a:spLocks noGrp="1"/>
          </p:cNvSpPr>
          <p:nvPr>
            <p:ph type="dt" sz="half" idx="12"/>
          </p:nvPr>
        </p:nvSpPr>
        <p:spPr/>
        <p:txBody>
          <a:bodyPr/>
          <a:lstStyle/>
          <a:p>
            <a:fld id="{E87B434C-9450-4FD0-A3BB-FC343C76F50C}" type="datetime1">
              <a:rPr lang="fr-FR" smtClean="0"/>
              <a:pPr/>
              <a:t>25/10/2020</a:t>
            </a:fld>
            <a:endParaRPr lang="en-CA"/>
          </a:p>
        </p:txBody>
      </p:sp>
      <p:sp>
        <p:nvSpPr>
          <p:cNvPr id="6"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7" name="Espace réservé du texte 20"/>
          <p:cNvSpPr>
            <a:spLocks noGrp="1"/>
          </p:cNvSpPr>
          <p:nvPr>
            <p:ph type="body" sz="quarter" idx="13"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3660311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48110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3741647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07056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274353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2424440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97513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0225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078259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8553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a:t>CROP</a:t>
            </a:r>
            <a:endParaRPr lang="en-CA" dirty="0"/>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pPr/>
              <a:t>‹N°›</a:t>
            </a:fld>
            <a:endParaRPr lang="en-CA" dirty="0"/>
          </a:p>
        </p:txBody>
      </p:sp>
      <p:sp>
        <p:nvSpPr>
          <p:cNvPr id="5" name="Espace réservé de la date 4"/>
          <p:cNvSpPr>
            <a:spLocks noGrp="1"/>
          </p:cNvSpPr>
          <p:nvPr>
            <p:ph type="dt" sz="half" idx="12"/>
          </p:nvPr>
        </p:nvSpPr>
        <p:spPr/>
        <p:txBody>
          <a:bodyPr/>
          <a:lstStyle/>
          <a:p>
            <a:fld id="{E87B434C-9450-4FD0-A3BB-FC343C76F50C}" type="datetime1">
              <a:rPr lang="fr-FR" smtClean="0"/>
              <a:pPr/>
              <a:t>25/10/2020</a:t>
            </a:fld>
            <a:endParaRPr lang="en-CA"/>
          </a:p>
        </p:txBody>
      </p:sp>
      <p:sp>
        <p:nvSpPr>
          <p:cNvPr id="6"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7" name="Espace réservé du texte 20"/>
          <p:cNvSpPr>
            <a:spLocks noGrp="1"/>
          </p:cNvSpPr>
          <p:nvPr>
            <p:ph type="body" sz="quarter" idx="13"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94013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3875196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77647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08229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329366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587146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598659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25/10/2020</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039751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25/10/2020</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a:solidFill>
                  <a:srgbClr val="000000">
                    <a:tint val="75000"/>
                  </a:srgbClr>
                </a:solidFill>
              </a:rPr>
              <a:t>CROP</a:t>
            </a: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333592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25/10/2020</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82381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a:t>CROP</a:t>
            </a:r>
            <a:endParaRPr lang="en-CA" dirty="0"/>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pPr/>
              <a:t>‹N°›</a:t>
            </a:fld>
            <a:endParaRPr lang="en-CA" dirty="0"/>
          </a:p>
        </p:txBody>
      </p:sp>
      <p:sp>
        <p:nvSpPr>
          <p:cNvPr id="5" name="Espace réservé de la date 4"/>
          <p:cNvSpPr>
            <a:spLocks noGrp="1"/>
          </p:cNvSpPr>
          <p:nvPr>
            <p:ph type="dt" sz="half" idx="12"/>
          </p:nvPr>
        </p:nvSpPr>
        <p:spPr/>
        <p:txBody>
          <a:bodyPr/>
          <a:lstStyle/>
          <a:p>
            <a:fld id="{E87B434C-9450-4FD0-A3BB-FC343C76F50C}" type="datetime1">
              <a:rPr lang="fr-FR" smtClean="0"/>
              <a:pPr/>
              <a:t>25/10/2020</a:t>
            </a:fld>
            <a:endParaRPr lang="en-CA"/>
          </a:p>
        </p:txBody>
      </p:sp>
      <p:sp>
        <p:nvSpPr>
          <p:cNvPr id="6"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7" name="Espace réservé du texte 20"/>
          <p:cNvSpPr>
            <a:spLocks noGrp="1"/>
          </p:cNvSpPr>
          <p:nvPr>
            <p:ph type="body" sz="quarter" idx="13"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25/10/2020</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07431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25/10/2020</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137282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25/10/2020</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255023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236634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71298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25/10/2020</a:t>
            </a:fld>
            <a:endParaRPr lang="en-CA">
              <a:solidFill>
                <a:srgbClr val="000000">
                  <a:tint val="75000"/>
                </a:srgbClr>
              </a:solidFill>
            </a:endParaRPr>
          </a:p>
        </p:txBody>
      </p:sp>
    </p:spTree>
    <p:extLst>
      <p:ext uri="{BB962C8B-B14F-4D97-AF65-F5344CB8AC3E}">
        <p14:creationId xmlns:p14="http://schemas.microsoft.com/office/powerpoint/2010/main" val="120394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CA" noProof="0" dirty="0"/>
              <a:t>550, RUE SHERBROOKE OUEST</a:t>
            </a:r>
          </a:p>
          <a:p>
            <a:pPr lvl="1"/>
            <a:r>
              <a:rPr lang="fr-CA" noProof="0" dirty="0"/>
              <a:t>MONTREAL (QUÉBEC) H3A 1B9</a:t>
            </a:r>
          </a:p>
          <a:p>
            <a:pPr lvl="1"/>
            <a:r>
              <a:rPr lang="fr-CA" noProof="0"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CA" noProof="0" dirty="0"/>
              <a:t>T 514 849-8086</a:t>
            </a:r>
          </a:p>
          <a:p>
            <a:pPr lvl="1"/>
            <a:r>
              <a:rPr lang="fr-CA" noProof="0" dirty="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fr-CA" kern="0" dirty="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800" dirty="0">
                <a:solidFill>
                  <a:prstClr val="white"/>
                </a:solidFill>
                <a:latin typeface="Arial" pitchFamily="34" charset="0"/>
                <a:cs typeface="Arial" pitchFamily="34" charset="0"/>
              </a:rPr>
              <a:t>de la vie aux idées</a:t>
            </a:r>
          </a:p>
        </p:txBody>
      </p:sp>
    </p:spTree>
    <p:extLst>
      <p:ext uri="{BB962C8B-B14F-4D97-AF65-F5344CB8AC3E}">
        <p14:creationId xmlns:p14="http://schemas.microsoft.com/office/powerpoint/2010/main" val="4082056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fr-CA" noProof="0" dirty="0"/>
              <a:t>Table des matières</a:t>
            </a:r>
          </a:p>
        </p:txBody>
      </p:sp>
      <p:sp>
        <p:nvSpPr>
          <p:cNvPr id="3" name="Espace réservé du contenu 2"/>
          <p:cNvSpPr>
            <a:spLocks noGrp="1"/>
          </p:cNvSpPr>
          <p:nvPr>
            <p:ph idx="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endParaRPr lang="fr-CA" noProof="0"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CA" smtClean="0">
                <a:solidFill>
                  <a:prstClr val="white"/>
                </a:solidFill>
              </a:rPr>
              <a:pPr>
                <a:buClr>
                  <a:prstClr val="white"/>
                </a:buClr>
              </a:pPr>
              <a:t>2020-10-25</a:t>
            </a:fld>
            <a:endParaRPr lang="fr-CA" dirty="0">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fr-CA" dirty="0">
                <a:solidFill>
                  <a:prstClr val="white"/>
                </a:solidFill>
              </a:rPr>
              <a:t>CROP</a:t>
            </a: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fr-CA" smtClean="0">
                <a:solidFill>
                  <a:prstClr val="white"/>
                </a:solidFill>
              </a:rPr>
              <a:pPr>
                <a:buClr>
                  <a:prstClr val="white"/>
                </a:buClr>
              </a:pPr>
              <a:t>‹N°›</a:t>
            </a:fld>
            <a:endParaRPr lang="fr-CA" dirty="0">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738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CA" noProof="0"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noProof="0"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fr-CA" kern="0" dirty="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800" dirty="0">
                <a:solidFill>
                  <a:prstClr val="white"/>
                </a:solidFill>
                <a:latin typeface="Arial" pitchFamily="34" charset="0"/>
                <a:cs typeface="Arial" pitchFamily="34" charset="0"/>
              </a:rPr>
              <a:t>de la vie aux idées</a:t>
            </a:r>
          </a:p>
        </p:txBody>
      </p:sp>
    </p:spTree>
    <p:extLst>
      <p:ext uri="{BB962C8B-B14F-4D97-AF65-F5344CB8AC3E}">
        <p14:creationId xmlns:p14="http://schemas.microsoft.com/office/powerpoint/2010/main" val="2228884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CA" noProof="0"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noProof="0"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fr-CA" kern="0" dirty="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800" dirty="0">
                <a:solidFill>
                  <a:prstClr val="white"/>
                </a:solidFill>
                <a:latin typeface="Arial" pitchFamily="34" charset="0"/>
                <a:cs typeface="Arial" pitchFamily="34" charset="0"/>
              </a:rPr>
              <a:t>de la vie aux idées</a:t>
            </a:r>
          </a:p>
        </p:txBody>
      </p:sp>
    </p:spTree>
    <p:extLst>
      <p:ext uri="{BB962C8B-B14F-4D97-AF65-F5344CB8AC3E}">
        <p14:creationId xmlns:p14="http://schemas.microsoft.com/office/powerpoint/2010/main" val="108234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CA">
                <a:solidFill>
                  <a:prstClr val="black">
                    <a:tint val="75000"/>
                  </a:prstClr>
                </a:solidFill>
              </a:rPr>
              <a:t>CROP</a:t>
            </a:r>
            <a:endParaRPr lang="en-CA" dirty="0">
              <a:solidFill>
                <a:prstClr val="black">
                  <a:tint val="75000"/>
                </a:prst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prstClr val="black">
                    <a:tint val="75000"/>
                  </a:prstClr>
                </a:solidFill>
              </a:rPr>
              <a:pPr/>
              <a:t>‹N°›</a:t>
            </a:fld>
            <a:endParaRPr lang="en-CA" dirty="0">
              <a:solidFill>
                <a:prstClr val="black">
                  <a:tint val="75000"/>
                </a:prst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prstClr val="black">
                    <a:tint val="75000"/>
                  </a:prstClr>
                </a:solidFill>
              </a:rPr>
              <a:pPr/>
              <a:t>25/10/2020</a:t>
            </a:fld>
            <a:endParaRPr lang="en-CA">
              <a:solidFill>
                <a:prstClr val="black">
                  <a:tint val="75000"/>
                </a:prstClr>
              </a:solidFill>
            </a:endParaRPr>
          </a:p>
        </p:txBody>
      </p:sp>
      <p:sp>
        <p:nvSpPr>
          <p:cNvPr id="6" name="Espace réservé du contenu 2"/>
          <p:cNvSpPr>
            <a:spLocks noGrp="1"/>
          </p:cNvSpPr>
          <p:nvPr>
            <p:ph idx="1" hasCustomPrompt="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a:t>CLIQUEZ POUR MODIFIER LES STYLES DU TEXTE DU MASQUE</a:t>
            </a:r>
          </a:p>
        </p:txBody>
      </p:sp>
      <p:sp>
        <p:nvSpPr>
          <p:cNvPr id="7" name="Espace réservé du texte 20"/>
          <p:cNvSpPr>
            <a:spLocks noGrp="1"/>
          </p:cNvSpPr>
          <p:nvPr>
            <p:ph type="body" sz="quarter" idx="13" hasCustomPrompt="1"/>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318156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5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CA" noProof="0" dirty="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CA" noProof="0" dirty="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fr-CA" kern="0" dirty="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800" dirty="0">
                <a:solidFill>
                  <a:prstClr val="white"/>
                </a:solidFill>
                <a:latin typeface="Arial" pitchFamily="34" charset="0"/>
                <a:cs typeface="Arial" pitchFamily="34" charset="0"/>
              </a:rPr>
              <a:t>de la vie aux idées</a:t>
            </a:r>
          </a:p>
        </p:txBody>
      </p:sp>
    </p:spTree>
    <p:extLst>
      <p:ext uri="{BB962C8B-B14F-4D97-AF65-F5344CB8AC3E}">
        <p14:creationId xmlns:p14="http://schemas.microsoft.com/office/powerpoint/2010/main" val="1180792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016106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2484180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08248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5670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328133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21931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51954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Tree>
    <p:extLst>
      <p:ext uri="{BB962C8B-B14F-4D97-AF65-F5344CB8AC3E}">
        <p14:creationId xmlns:p14="http://schemas.microsoft.com/office/powerpoint/2010/main" val="3293548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2570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678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24766005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2152020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Tree>
    <p:extLst>
      <p:ext uri="{BB962C8B-B14F-4D97-AF65-F5344CB8AC3E}">
        <p14:creationId xmlns:p14="http://schemas.microsoft.com/office/powerpoint/2010/main" val="5388099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a:t>Cliquez ici pour modifier le </a:t>
            </a:r>
            <a:r>
              <a:rPr lang="fr-FR" dirty="0" err="1"/>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78452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516919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34988102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Tree>
    <p:extLst>
      <p:ext uri="{BB962C8B-B14F-4D97-AF65-F5344CB8AC3E}">
        <p14:creationId xmlns:p14="http://schemas.microsoft.com/office/powerpoint/2010/main" val="1480012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7683682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959117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3479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69433" y="3999531"/>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55802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160343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a:p>
            <a:pPr lvl="0"/>
            <a:endParaRPr lang="en-CA" dirty="0"/>
          </a:p>
        </p:txBody>
      </p:sp>
    </p:spTree>
    <p:extLst>
      <p:ext uri="{BB962C8B-B14F-4D97-AF65-F5344CB8AC3E}">
        <p14:creationId xmlns:p14="http://schemas.microsoft.com/office/powerpoint/2010/main" val="852790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9071224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82269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a:t>Cliquez pour modifier les styles du</a:t>
            </a:r>
          </a:p>
        </p:txBody>
      </p:sp>
    </p:spTree>
    <p:extLst>
      <p:ext uri="{BB962C8B-B14F-4D97-AF65-F5344CB8AC3E}">
        <p14:creationId xmlns:p14="http://schemas.microsoft.com/office/powerpoint/2010/main" val="22307909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498907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576965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25/10/2020</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322361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25/10/2020</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a:solidFill>
                  <a:srgbClr val="000000">
                    <a:tint val="75000"/>
                  </a:srgbClr>
                </a:solidFill>
              </a:rPr>
              <a:t>CROP</a:t>
            </a: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0432946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25/10/2020</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67716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550, RUE SHERBROOKE OUEST</a:t>
            </a:r>
          </a:p>
          <a:p>
            <a:pPr lvl="1"/>
            <a:r>
              <a:rPr lang="fr-FR" dirty="0"/>
              <a:t>MONTREAL (QUÉBEC) H3A 1B9</a:t>
            </a:r>
          </a:p>
          <a:p>
            <a:pPr lvl="1"/>
            <a:r>
              <a:rPr lang="fr-FR" dirty="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219153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25/10/2020</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65263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25/10/2020</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831651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25/10/2020</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88178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a:t>Video</a:t>
            </a:r>
            <a:r>
              <a:rPr lang="fr-FR" dirty="0"/>
              <a:t> </a:t>
            </a:r>
            <a:r>
              <a:rPr lang="fr-FR" dirty="0" err="1"/>
              <a:t>Slide</a:t>
            </a:r>
            <a:endParaRPr lang="fr-CA" dirty="0"/>
          </a:p>
        </p:txBody>
      </p:sp>
      <p:sp>
        <p:nvSpPr>
          <p:cNvPr id="3" name="Espace réservé du pied de page 2"/>
          <p:cNvSpPr>
            <a:spLocks noGrp="1"/>
          </p:cNvSpPr>
          <p:nvPr>
            <p:ph type="ftr" sz="quarter" idx="10"/>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25/10/2020</a:t>
            </a:fld>
            <a:endParaRPr lang="en-CA">
              <a:solidFill>
                <a:srgbClr val="000000">
                  <a:tint val="75000"/>
                </a:srgbClr>
              </a:solidFill>
            </a:endParaRPr>
          </a:p>
        </p:txBody>
      </p:sp>
    </p:spTree>
    <p:extLst>
      <p:ext uri="{BB962C8B-B14F-4D97-AF65-F5344CB8AC3E}">
        <p14:creationId xmlns:p14="http://schemas.microsoft.com/office/powerpoint/2010/main" val="2156052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CA"/>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de la date 3"/>
          <p:cNvSpPr>
            <a:spLocks noGrp="1"/>
          </p:cNvSpPr>
          <p:nvPr>
            <p:ph type="dt" sz="half" idx="14"/>
          </p:nvPr>
        </p:nvSpPr>
        <p:spPr>
          <a:xfrm>
            <a:off x="3273425" y="6483350"/>
            <a:ext cx="2560638" cy="236538"/>
          </a:xfrm>
        </p:spPr>
        <p:txBody>
          <a:bodyPr/>
          <a:lstStyle>
            <a:lvl1pPr>
              <a:defRPr/>
            </a:lvl1pPr>
          </a:lstStyle>
          <a:p>
            <a:pPr>
              <a:defRPr/>
            </a:pPr>
            <a:fld id="{330D839A-EAEC-4E7B-87D8-B0127503D09C}" type="datetime1">
              <a:rPr lang="fr-FR">
                <a:solidFill>
                  <a:srgbClr val="000000">
                    <a:tint val="75000"/>
                  </a:srgbClr>
                </a:solidFill>
              </a:rPr>
              <a:pPr>
                <a:defRPr/>
              </a:pPr>
              <a:t>25/10/2020</a:t>
            </a:fld>
            <a:endParaRPr lang="en-CA">
              <a:solidFill>
                <a:srgbClr val="000000">
                  <a:tint val="75000"/>
                </a:srgbClr>
              </a:solidFill>
            </a:endParaRPr>
          </a:p>
        </p:txBody>
      </p:sp>
      <p:sp>
        <p:nvSpPr>
          <p:cNvPr id="5" name="Espace réservé du pied de page 4"/>
          <p:cNvSpPr>
            <a:spLocks noGrp="1"/>
          </p:cNvSpPr>
          <p:nvPr>
            <p:ph type="ftr" sz="quarter" idx="15"/>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6"/>
          </p:nvPr>
        </p:nvSpPr>
        <p:spPr/>
        <p:txBody>
          <a:bodyPr/>
          <a:lstStyle>
            <a:lvl1pPr>
              <a:defRPr/>
            </a:lvl1pPr>
          </a:lstStyle>
          <a:p>
            <a:pPr>
              <a:defRPr/>
            </a:pPr>
            <a:fld id="{21859126-D4F4-4A83-9281-69FA8E3CDDFC}"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993932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re texte et photo">
    <p:spTree>
      <p:nvGrpSpPr>
        <p:cNvPr id="1" name=""/>
        <p:cNvGrpSpPr/>
        <p:nvPr/>
      </p:nvGrpSpPr>
      <p:grpSpPr>
        <a:xfrm>
          <a:off x="0" y="0"/>
          <a:ext cx="0" cy="0"/>
          <a:chOff x="0" y="0"/>
          <a:chExt cx="0" cy="0"/>
        </a:xfrm>
      </p:grpSpPr>
      <p:sp>
        <p:nvSpPr>
          <p:cNvPr id="6" name="Rectangle 5"/>
          <p:cNvSpPr/>
          <p:nvPr userDrawn="1"/>
        </p:nvSpPr>
        <p:spPr>
          <a:xfrm>
            <a:off x="5989638" y="3538538"/>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dirty="0"/>
              <a:t>Cliquez pour modifier le style du titre</a:t>
            </a:r>
            <a:endParaRPr lang="en-CA" dirty="0"/>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pour une image  10"/>
          <p:cNvSpPr>
            <a:spLocks noGrp="1"/>
          </p:cNvSpPr>
          <p:nvPr>
            <p:ph type="pic" sz="quarter" idx="14"/>
          </p:nvPr>
        </p:nvSpPr>
        <p:spPr>
          <a:xfrm>
            <a:off x="5989637" y="1371981"/>
            <a:ext cx="2597151" cy="2037969"/>
          </a:xfrm>
        </p:spPr>
        <p:txBody>
          <a:bodyPr rtlCol="0">
            <a:normAutofit/>
          </a:bodyPr>
          <a:lstStyle>
            <a:lvl1pPr marL="0" indent="0">
              <a:buNone/>
              <a:defRPr/>
            </a:lvl1pPr>
          </a:lstStyle>
          <a:p>
            <a:pPr lvl="0"/>
            <a:endParaRPr lang="en-CA" noProof="0"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9" name="Espace réservé de la date 3"/>
          <p:cNvSpPr>
            <a:spLocks noGrp="1"/>
          </p:cNvSpPr>
          <p:nvPr>
            <p:ph type="dt" sz="half" idx="16"/>
          </p:nvPr>
        </p:nvSpPr>
        <p:spPr>
          <a:xfrm>
            <a:off x="3273425" y="6483350"/>
            <a:ext cx="2560638" cy="236538"/>
          </a:xfrm>
        </p:spPr>
        <p:txBody>
          <a:bodyPr/>
          <a:lstStyle>
            <a:lvl1pPr>
              <a:defRPr/>
            </a:lvl1pPr>
          </a:lstStyle>
          <a:p>
            <a:pPr>
              <a:defRPr/>
            </a:pPr>
            <a:fld id="{240340D7-7D94-4BD6-9836-2F8A0595EDBE}" type="datetime1">
              <a:rPr lang="fr-FR">
                <a:solidFill>
                  <a:srgbClr val="000000">
                    <a:tint val="75000"/>
                  </a:srgbClr>
                </a:solidFill>
              </a:rPr>
              <a:pPr>
                <a:defRPr/>
              </a:pPr>
              <a:t>25/10/2020</a:t>
            </a:fld>
            <a:endParaRPr lang="en-CA">
              <a:solidFill>
                <a:srgbClr val="000000">
                  <a:tint val="75000"/>
                </a:srgbClr>
              </a:solidFill>
            </a:endParaRPr>
          </a:p>
        </p:txBody>
      </p:sp>
      <p:sp>
        <p:nvSpPr>
          <p:cNvPr id="11"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2" name="Espace réservé du numéro de diapositive 5"/>
          <p:cNvSpPr>
            <a:spLocks noGrp="1"/>
          </p:cNvSpPr>
          <p:nvPr>
            <p:ph type="sldNum" sz="quarter" idx="18"/>
          </p:nvPr>
        </p:nvSpPr>
        <p:spPr/>
        <p:txBody>
          <a:bodyPr/>
          <a:lstStyle>
            <a:lvl1pPr>
              <a:defRPr/>
            </a:lvl1pPr>
          </a:lstStyle>
          <a:p>
            <a:pPr>
              <a:defRPr/>
            </a:pPr>
            <a:fld id="{BBBD871B-6B9B-4484-8BB3-2513B0AA65F2}"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6152831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F1F2D1E5-7612-4A78-8E74-7954924B8C95}" type="datetime1">
              <a:rPr lang="fr-FR">
                <a:solidFill>
                  <a:srgbClr val="000000">
                    <a:tint val="75000"/>
                  </a:srgbClr>
                </a:solidFill>
              </a:rPr>
              <a:pPr>
                <a:defRPr/>
              </a:pPr>
              <a:t>25/10/2020</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FB59A615-4237-4226-A9E9-AAD8CF25BBAD}"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5944217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
    <p:spTree>
      <p:nvGrpSpPr>
        <p:cNvPr id="1" name=""/>
        <p:cNvGrpSpPr/>
        <p:nvPr/>
      </p:nvGrpSpPr>
      <p:grpSpPr>
        <a:xfrm>
          <a:off x="0" y="0"/>
          <a:ext cx="0" cy="0"/>
          <a:chOff x="0" y="0"/>
          <a:chExt cx="0" cy="0"/>
        </a:xfrm>
      </p:grpSpPr>
      <p:sp>
        <p:nvSpPr>
          <p:cNvPr id="5" name="Rectangle 4"/>
          <p:cNvSpPr/>
          <p:nvPr userDrawn="1"/>
        </p:nvSpPr>
        <p:spPr>
          <a:xfrm>
            <a:off x="558800" y="54562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0897454F-1A62-489E-9364-A731DAAD3FF5}" type="datetime1">
              <a:rPr lang="fr-FR">
                <a:solidFill>
                  <a:srgbClr val="000000">
                    <a:tint val="75000"/>
                  </a:srgbClr>
                </a:solidFill>
              </a:rPr>
              <a:pPr>
                <a:defRPr/>
              </a:pPr>
              <a:t>25/10/2020</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48F33A05-EB29-436A-A432-40A11B9BEEA0}"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701271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
    <p:spTree>
      <p:nvGrpSpPr>
        <p:cNvPr id="1" name=""/>
        <p:cNvGrpSpPr/>
        <p:nvPr/>
      </p:nvGrpSpPr>
      <p:grpSpPr>
        <a:xfrm>
          <a:off x="0" y="0"/>
          <a:ext cx="0" cy="0"/>
          <a:chOff x="0" y="0"/>
          <a:chExt cx="0" cy="0"/>
        </a:xfrm>
      </p:grpSpPr>
      <p:sp>
        <p:nvSpPr>
          <p:cNvPr id="4" name="Rectangle 3"/>
          <p:cNvSpPr/>
          <p:nvPr userDrawn="1"/>
        </p:nvSpPr>
        <p:spPr>
          <a:xfrm>
            <a:off x="558800" y="54562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7" name="Espace réservé de la date 3"/>
          <p:cNvSpPr>
            <a:spLocks noGrp="1"/>
          </p:cNvSpPr>
          <p:nvPr>
            <p:ph type="dt" sz="half" idx="15"/>
          </p:nvPr>
        </p:nvSpPr>
        <p:spPr>
          <a:xfrm>
            <a:off x="3273425" y="6483350"/>
            <a:ext cx="2560638" cy="236538"/>
          </a:xfrm>
        </p:spPr>
        <p:txBody>
          <a:bodyPr/>
          <a:lstStyle>
            <a:lvl1pPr>
              <a:defRPr/>
            </a:lvl1pPr>
          </a:lstStyle>
          <a:p>
            <a:pPr>
              <a:defRPr/>
            </a:pPr>
            <a:fld id="{E7BEF218-F3EC-4E99-9A9D-6E12AE1AD028}" type="datetime1">
              <a:rPr lang="fr-FR">
                <a:solidFill>
                  <a:srgbClr val="000000">
                    <a:tint val="75000"/>
                  </a:srgbClr>
                </a:solidFill>
              </a:rPr>
              <a:pPr>
                <a:defRPr/>
              </a:pPr>
              <a:t>25/10/2020</a:t>
            </a:fld>
            <a:endParaRPr lang="en-CA">
              <a:solidFill>
                <a:srgbClr val="000000">
                  <a:tint val="75000"/>
                </a:srgbClr>
              </a:solidFill>
            </a:endParaRPr>
          </a:p>
        </p:txBody>
      </p:sp>
      <p:sp>
        <p:nvSpPr>
          <p:cNvPr id="8"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17"/>
          </p:nvPr>
        </p:nvSpPr>
        <p:spPr/>
        <p:txBody>
          <a:bodyPr/>
          <a:lstStyle>
            <a:lvl1pPr>
              <a:defRPr/>
            </a:lvl1pPr>
          </a:lstStyle>
          <a:p>
            <a:pPr>
              <a:defRPr/>
            </a:pPr>
            <a:fld id="{474DEA41-F72B-4C70-AFB9-53E9369E0947}"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4640691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9_Titre et contenu ">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342BE090-8467-437A-9FD7-C3C1FE773698}" type="datetime1">
              <a:rPr lang="fr-FR">
                <a:solidFill>
                  <a:srgbClr val="000000">
                    <a:tint val="75000"/>
                  </a:srgbClr>
                </a:solidFill>
              </a:rPr>
              <a:pPr>
                <a:defRPr/>
              </a:pPr>
              <a:t>25/10/2020</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5D1FD81F-654F-4E16-A747-C552162871CF}"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16698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212581"/>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a:t>Table of contents</a:t>
            </a:r>
            <a:endParaRPr lang="fr-CA" dirty="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a:t>asz</a:t>
            </a:r>
            <a:endParaRPr lang="fr-FR"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25/10/2020</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0" y="769630"/>
            <a:ext cx="802798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7212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FD9E4260-0E56-444D-A5C9-25AADBF33354}" type="datetime1">
              <a:rPr lang="fr-FR">
                <a:solidFill>
                  <a:srgbClr val="000000">
                    <a:tint val="75000"/>
                  </a:srgbClr>
                </a:solidFill>
              </a:rPr>
              <a:pPr>
                <a:defRPr/>
              </a:pPr>
              <a:t>25/10/2020</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ACEF1D7A-9883-46CE-B7DE-BF27DAA41732}"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0143252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1_Titre et contenu ">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a:t>Cliquez pour modifier</a:t>
            </a:r>
            <a:endParaRPr lang="en-CA" dirty="0"/>
          </a:p>
        </p:txBody>
      </p:sp>
      <p:sp>
        <p:nvSpPr>
          <p:cNvPr id="8" name="Espace réservé du contenu 8"/>
          <p:cNvSpPr>
            <a:spLocks noGrp="1"/>
          </p:cNvSpPr>
          <p:nvPr>
            <p:ph sz="quarter" idx="15"/>
          </p:nvPr>
        </p:nvSpPr>
        <p:spPr>
          <a:xfrm>
            <a:off x="558800" y="2066544"/>
            <a:ext cx="2595563" cy="4386198"/>
          </a:xfrm>
        </p:spPr>
        <p:txBody>
          <a:bodyPr/>
          <a:lstStyle/>
          <a:p>
            <a:pPr lvl="0"/>
            <a:r>
              <a:rPr lang="fr-FR" dirty="0"/>
              <a:t>Cliquez pour modifier</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AF5751DD-FBF7-42FB-B560-141EBF2D8215}" type="datetime1">
              <a:rPr lang="fr-FR">
                <a:solidFill>
                  <a:srgbClr val="000000">
                    <a:tint val="75000"/>
                  </a:srgbClr>
                </a:solidFill>
              </a:rPr>
              <a:pPr>
                <a:defRPr/>
              </a:pPr>
              <a:t>25/10/2020</a:t>
            </a:fld>
            <a:endParaRPr lang="en-CA">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18"/>
          </p:nvPr>
        </p:nvSpPr>
        <p:spPr/>
        <p:txBody>
          <a:bodyPr/>
          <a:lstStyle>
            <a:lvl1pPr>
              <a:defRPr/>
            </a:lvl1pPr>
          </a:lstStyle>
          <a:p>
            <a:pPr>
              <a:defRPr/>
            </a:pPr>
            <a:fld id="{EE5DDC24-4B3A-4B10-A31E-01E6CC25A45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5240595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2">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32918E7D-1E46-40F7-8F92-DB9506D32BBC}" type="datetime1">
              <a:rPr lang="fr-FR">
                <a:solidFill>
                  <a:srgbClr val="000000">
                    <a:tint val="75000"/>
                  </a:srgbClr>
                </a:solidFill>
              </a:rPr>
              <a:pPr>
                <a:defRPr/>
              </a:pPr>
              <a:t>25/10/2020</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C73FE3FF-D6C0-47EF-BBC8-67583EC9F45E}"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40063058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3 colonnes photos">
    <p:spTree>
      <p:nvGrpSpPr>
        <p:cNvPr id="1" name=""/>
        <p:cNvGrpSpPr/>
        <p:nvPr/>
      </p:nvGrpSpPr>
      <p:grpSpPr>
        <a:xfrm>
          <a:off x="0" y="0"/>
          <a:ext cx="0" cy="0"/>
          <a:chOff x="0" y="0"/>
          <a:chExt cx="0" cy="0"/>
        </a:xfrm>
      </p:grpSpPr>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p>
            <a:r>
              <a:rPr lang="fr-FR" dirty="0"/>
              <a:t>CLIQUEZ POUR MODIFIER LE STYLE DU TITRE</a:t>
            </a:r>
            <a:endParaRPr lang="en-CA" dirty="0"/>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1C97D4AC-1679-4AEB-A8D5-CB9BC78D2577}" type="datetime1">
              <a:rPr lang="fr-FR">
                <a:solidFill>
                  <a:srgbClr val="000000">
                    <a:tint val="75000"/>
                  </a:srgbClr>
                </a:solidFill>
              </a:rPr>
              <a:pPr>
                <a:defRPr/>
              </a:pPr>
              <a:t>25/10/2020</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5"/>
          <p:cNvSpPr>
            <a:spLocks noGrp="1"/>
          </p:cNvSpPr>
          <p:nvPr>
            <p:ph type="sldNum" sz="quarter" idx="20"/>
          </p:nvPr>
        </p:nvSpPr>
        <p:spPr/>
        <p:txBody>
          <a:bodyPr/>
          <a:lstStyle>
            <a:lvl1pPr>
              <a:defRPr/>
            </a:lvl1pPr>
          </a:lstStyle>
          <a:p>
            <a:pPr>
              <a:defRPr/>
            </a:pPr>
            <a:fld id="{2CCF8071-955E-4DF2-ADCE-249233266FC1}"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2742621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_3 colonnes photos">
    <p:spTree>
      <p:nvGrpSpPr>
        <p:cNvPr id="1" name=""/>
        <p:cNvGrpSpPr/>
        <p:nvPr/>
      </p:nvGrpSpPr>
      <p:grpSpPr>
        <a:xfrm>
          <a:off x="0" y="0"/>
          <a:ext cx="0" cy="0"/>
          <a:chOff x="0" y="0"/>
          <a:chExt cx="0" cy="0"/>
        </a:xfrm>
      </p:grpSpPr>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rme en L 6"/>
          <p:cNvSpPr/>
          <p:nvPr userDrawn="1"/>
        </p:nvSpPr>
        <p:spPr>
          <a:xfrm rot="5400000">
            <a:off x="3273425" y="373063"/>
            <a:ext cx="230187"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8" name="Forme en L 7"/>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3273424" y="603342"/>
            <a:ext cx="5311776" cy="1390049"/>
          </a:xfrm>
          <a:prstGeom prst="rect">
            <a:avLst/>
          </a:prstGeom>
        </p:spPr>
        <p:txBody>
          <a:bodyPr rtlCol="0">
            <a:normAutofit/>
          </a:bodyPr>
          <a:lstStyle/>
          <a:p>
            <a:r>
              <a:rPr lang="fr-FR" dirty="0"/>
              <a:t>CLIQUEZ POUR MODIFIER LE STYLE DU TITRE</a:t>
            </a:r>
            <a:endParaRPr lang="en-CA" dirty="0"/>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4C8D537D-2755-40FA-BF38-E2605636489A}" type="datetime1">
              <a:rPr lang="fr-FR">
                <a:solidFill>
                  <a:srgbClr val="000000">
                    <a:tint val="75000"/>
                  </a:srgbClr>
                </a:solidFill>
              </a:rPr>
              <a:pPr>
                <a:defRPr/>
              </a:pPr>
              <a:t>25/10/2020</a:t>
            </a:fld>
            <a:endParaRPr lang="en-CA">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12" name="Espace réservé du numéro de diapositive 5"/>
          <p:cNvSpPr>
            <a:spLocks noGrp="1"/>
          </p:cNvSpPr>
          <p:nvPr>
            <p:ph type="sldNum" sz="quarter" idx="20"/>
          </p:nvPr>
        </p:nvSpPr>
        <p:spPr/>
        <p:txBody>
          <a:bodyPr/>
          <a:lstStyle>
            <a:lvl1pPr>
              <a:defRPr/>
            </a:lvl1pPr>
          </a:lstStyle>
          <a:p>
            <a:pPr>
              <a:defRPr/>
            </a:pPr>
            <a:fld id="{86FCB3CA-9F25-4032-8B65-A821869DC9F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647715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Texte 3 photos">
    <p:spTree>
      <p:nvGrpSpPr>
        <p:cNvPr id="1" name=""/>
        <p:cNvGrpSpPr/>
        <p:nvPr/>
      </p:nvGrpSpPr>
      <p:grpSpPr>
        <a:xfrm>
          <a:off x="0" y="0"/>
          <a:ext cx="0" cy="0"/>
          <a:chOff x="0" y="0"/>
          <a:chExt cx="0" cy="0"/>
        </a:xfrm>
      </p:grpSpPr>
      <p:sp>
        <p:nvSpPr>
          <p:cNvPr id="9" name="Rectangle 8"/>
          <p:cNvSpPr/>
          <p:nvPr userDrawn="1"/>
        </p:nvSpPr>
        <p:spPr>
          <a:xfrm>
            <a:off x="5989638" y="4543425"/>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0" name="Rectangle 9"/>
          <p:cNvSpPr/>
          <p:nvPr userDrawn="1"/>
        </p:nvSpPr>
        <p:spPr>
          <a:xfrm>
            <a:off x="558800" y="4543425"/>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3273425" y="4543425"/>
            <a:ext cx="260032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4" name="Connecteur droit 1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50"/>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50"/>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50"/>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p>
            <a:r>
              <a:rPr lang="fr-FR" dirty="0"/>
              <a:t>CLIQUEZ POUR MODIFIER LE STYLE DU TITRE</a:t>
            </a:r>
            <a:endParaRPr lang="en-CA" dirty="0"/>
          </a:p>
        </p:txBody>
      </p:sp>
      <p:sp>
        <p:nvSpPr>
          <p:cNvPr id="15" name="Espace réservé de la date 3"/>
          <p:cNvSpPr>
            <a:spLocks noGrp="1"/>
          </p:cNvSpPr>
          <p:nvPr>
            <p:ph type="dt" sz="half" idx="21"/>
          </p:nvPr>
        </p:nvSpPr>
        <p:spPr>
          <a:xfrm>
            <a:off x="3273425" y="6483350"/>
            <a:ext cx="2560638" cy="236538"/>
          </a:xfrm>
        </p:spPr>
        <p:txBody>
          <a:bodyPr/>
          <a:lstStyle>
            <a:lvl1pPr>
              <a:defRPr/>
            </a:lvl1pPr>
          </a:lstStyle>
          <a:p>
            <a:pPr>
              <a:defRPr/>
            </a:pPr>
            <a:fld id="{6AC3F546-E321-44E0-B24A-52AFE0F8BD9B}" type="datetime1">
              <a:rPr lang="fr-FR">
                <a:solidFill>
                  <a:srgbClr val="000000">
                    <a:tint val="75000"/>
                  </a:srgbClr>
                </a:solidFill>
              </a:rPr>
              <a:pPr>
                <a:defRPr/>
              </a:pPr>
              <a:t>25/10/2020</a:t>
            </a:fld>
            <a:endParaRPr lang="en-CA">
              <a:solidFill>
                <a:srgbClr val="000000">
                  <a:tint val="75000"/>
                </a:srgbClr>
              </a:solidFill>
            </a:endParaRPr>
          </a:p>
        </p:txBody>
      </p:sp>
      <p:sp>
        <p:nvSpPr>
          <p:cNvPr id="16" name="Espace réservé du pied de page 4"/>
          <p:cNvSpPr>
            <a:spLocks noGrp="1"/>
          </p:cNvSpPr>
          <p:nvPr>
            <p:ph type="ftr" sz="quarter" idx="22"/>
          </p:nvPr>
        </p:nvSpPr>
        <p:spPr/>
        <p:txBody>
          <a:bodyPr/>
          <a:lstStyle>
            <a:lvl1pPr>
              <a:defRPr/>
            </a:lvl1pPr>
          </a:lstStyle>
          <a:p>
            <a:pPr>
              <a:defRPr/>
            </a:pPr>
            <a:r>
              <a:rPr lang="en-CA">
                <a:solidFill>
                  <a:srgbClr val="000000">
                    <a:tint val="75000"/>
                  </a:srgbClr>
                </a:solidFill>
              </a:rPr>
              <a:t>CROP</a:t>
            </a:r>
          </a:p>
        </p:txBody>
      </p:sp>
      <p:sp>
        <p:nvSpPr>
          <p:cNvPr id="18" name="Espace réservé du numéro de diapositive 5"/>
          <p:cNvSpPr>
            <a:spLocks noGrp="1"/>
          </p:cNvSpPr>
          <p:nvPr>
            <p:ph type="sldNum" sz="quarter" idx="23"/>
          </p:nvPr>
        </p:nvSpPr>
        <p:spPr/>
        <p:txBody>
          <a:bodyPr/>
          <a:lstStyle>
            <a:lvl1pPr>
              <a:defRPr/>
            </a:lvl1pPr>
          </a:lstStyle>
          <a:p>
            <a:pPr>
              <a:defRPr/>
            </a:pPr>
            <a:fld id="{405463D6-366C-4428-8493-E3FB91708D40}"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15104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3_Texte 3 photos">
    <p:spTree>
      <p:nvGrpSpPr>
        <p:cNvPr id="1" name=""/>
        <p:cNvGrpSpPr/>
        <p:nvPr/>
      </p:nvGrpSpPr>
      <p:grpSpPr>
        <a:xfrm>
          <a:off x="0" y="0"/>
          <a:ext cx="0" cy="0"/>
          <a:chOff x="0" y="0"/>
          <a:chExt cx="0" cy="0"/>
        </a:xfrm>
      </p:grpSpPr>
      <p:sp>
        <p:nvSpPr>
          <p:cNvPr id="10" name="Rectangle 9"/>
          <p:cNvSpPr/>
          <p:nvPr userDrawn="1"/>
        </p:nvSpPr>
        <p:spPr>
          <a:xfrm>
            <a:off x="5989638" y="35306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558800" y="35306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Rectangle 13"/>
          <p:cNvSpPr/>
          <p:nvPr userDrawn="1"/>
        </p:nvSpPr>
        <p:spPr>
          <a:xfrm>
            <a:off x="3273425" y="3530600"/>
            <a:ext cx="260032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5" name="Connecteur droit 1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58800" y="5456238"/>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8" name="Rectangle 17"/>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8" y="1465015"/>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1465015"/>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1465015"/>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a:t>Cliquez pour modifier les styles du texte du masque</a:t>
            </a:r>
          </a:p>
          <a:p>
            <a:pPr lvl="1"/>
            <a:r>
              <a:rPr lang="fr-FR" dirty="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lvl1pPr>
              <a:defRPr baseline="0"/>
            </a:lvl1pPr>
          </a:lstStyle>
          <a:p>
            <a:r>
              <a:rPr lang="fr-FR"/>
              <a:t>Modifiez le style du titre</a:t>
            </a:r>
            <a:endParaRPr lang="en-CA" dirty="0"/>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19" name="Espace réservé de la date 3"/>
          <p:cNvSpPr>
            <a:spLocks noGrp="1"/>
          </p:cNvSpPr>
          <p:nvPr>
            <p:ph type="dt" sz="half" idx="22"/>
          </p:nvPr>
        </p:nvSpPr>
        <p:spPr>
          <a:xfrm>
            <a:off x="3273425" y="6483350"/>
            <a:ext cx="2560638" cy="236538"/>
          </a:xfrm>
        </p:spPr>
        <p:txBody>
          <a:bodyPr/>
          <a:lstStyle>
            <a:lvl1pPr>
              <a:defRPr/>
            </a:lvl1pPr>
          </a:lstStyle>
          <a:p>
            <a:pPr>
              <a:defRPr/>
            </a:pPr>
            <a:fld id="{C097F2DE-99F5-4A05-82A4-07D00A6B203C}" type="datetime1">
              <a:rPr lang="fr-FR">
                <a:solidFill>
                  <a:srgbClr val="000000">
                    <a:tint val="75000"/>
                  </a:srgbClr>
                </a:solidFill>
              </a:rPr>
              <a:pPr>
                <a:defRPr/>
              </a:pPr>
              <a:t>25/10/2020</a:t>
            </a:fld>
            <a:endParaRPr lang="en-CA">
              <a:solidFill>
                <a:srgbClr val="000000">
                  <a:tint val="75000"/>
                </a:srgbClr>
              </a:solidFill>
            </a:endParaRPr>
          </a:p>
        </p:txBody>
      </p:sp>
      <p:sp>
        <p:nvSpPr>
          <p:cNvPr id="22" name="Espace réservé du pied de page 4"/>
          <p:cNvSpPr>
            <a:spLocks noGrp="1"/>
          </p:cNvSpPr>
          <p:nvPr>
            <p:ph type="ftr" sz="quarter" idx="23"/>
          </p:nvPr>
        </p:nvSpPr>
        <p:spPr/>
        <p:txBody>
          <a:bodyPr/>
          <a:lstStyle>
            <a:lvl1pPr>
              <a:defRPr/>
            </a:lvl1pPr>
          </a:lstStyle>
          <a:p>
            <a:pPr>
              <a:defRPr/>
            </a:pPr>
            <a:r>
              <a:rPr lang="en-CA">
                <a:solidFill>
                  <a:srgbClr val="000000">
                    <a:tint val="75000"/>
                  </a:srgbClr>
                </a:solidFill>
              </a:rPr>
              <a:t>CROP</a:t>
            </a:r>
          </a:p>
        </p:txBody>
      </p:sp>
      <p:sp>
        <p:nvSpPr>
          <p:cNvPr id="23" name="Espace réservé du numéro de diapositive 5"/>
          <p:cNvSpPr>
            <a:spLocks noGrp="1"/>
          </p:cNvSpPr>
          <p:nvPr>
            <p:ph type="sldNum" sz="quarter" idx="24"/>
          </p:nvPr>
        </p:nvSpPr>
        <p:spPr/>
        <p:txBody>
          <a:bodyPr/>
          <a:lstStyle>
            <a:lvl1pPr>
              <a:defRPr/>
            </a:lvl1pPr>
          </a:lstStyle>
          <a:p>
            <a:pPr>
              <a:defRPr/>
            </a:pPr>
            <a:fld id="{51B236D0-9920-43E6-8BF3-CF85E81C9F13}"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7519789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re et contenu tableau">
    <p:spTree>
      <p:nvGrpSpPr>
        <p:cNvPr id="1" name=""/>
        <p:cNvGrpSpPr/>
        <p:nvPr/>
      </p:nvGrpSpPr>
      <p:grpSpPr>
        <a:xfrm>
          <a:off x="0" y="0"/>
          <a:ext cx="0" cy="0"/>
          <a:chOff x="0" y="0"/>
          <a:chExt cx="0" cy="0"/>
        </a:xfrm>
      </p:grpSpPr>
      <p:sp>
        <p:nvSpPr>
          <p:cNvPr id="6" name="Rectangle 5"/>
          <p:cNvSpPr/>
          <p:nvPr userDrawn="1"/>
        </p:nvSpPr>
        <p:spPr>
          <a:xfrm>
            <a:off x="558800" y="5456238"/>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15" name="Espace réservé du tableau 14"/>
          <p:cNvSpPr>
            <a:spLocks noGrp="1"/>
          </p:cNvSpPr>
          <p:nvPr>
            <p:ph type="tbl" sz="quarter" idx="16"/>
          </p:nvPr>
        </p:nvSpPr>
        <p:spPr>
          <a:xfrm>
            <a:off x="558799" y="3409949"/>
            <a:ext cx="8027989" cy="2046289"/>
          </a:xfrm>
        </p:spPr>
        <p:txBody>
          <a:bodyPr rtlCol="0">
            <a:normAutofit/>
          </a:bodyPr>
          <a:lstStyle>
            <a:lvl1pPr>
              <a:defRPr sz="1200"/>
            </a:lvl1pPr>
          </a:lstStyle>
          <a:p>
            <a:pPr lvl="0"/>
            <a:endParaRPr lang="en-CA" noProof="0"/>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a:t>Cliquez pour modifier les styles du texte du masque</a:t>
            </a:r>
          </a:p>
          <a:p>
            <a:pPr lvl="1"/>
            <a:r>
              <a:rPr lang="fr-FR" dirty="0"/>
              <a:t>Deuxième niveau</a:t>
            </a:r>
          </a:p>
        </p:txBody>
      </p:sp>
      <p:sp>
        <p:nvSpPr>
          <p:cNvPr id="7" name="Espace réservé de la date 3"/>
          <p:cNvSpPr>
            <a:spLocks noGrp="1"/>
          </p:cNvSpPr>
          <p:nvPr>
            <p:ph type="dt" sz="half" idx="23"/>
          </p:nvPr>
        </p:nvSpPr>
        <p:spPr>
          <a:xfrm>
            <a:off x="3273425" y="6483350"/>
            <a:ext cx="2560638" cy="236538"/>
          </a:xfrm>
        </p:spPr>
        <p:txBody>
          <a:bodyPr/>
          <a:lstStyle>
            <a:lvl1pPr>
              <a:defRPr/>
            </a:lvl1pPr>
          </a:lstStyle>
          <a:p>
            <a:pPr>
              <a:defRPr/>
            </a:pPr>
            <a:fld id="{85A6A698-5AD2-4929-B312-1EFFD653FCCC}" type="datetime1">
              <a:rPr lang="fr-FR">
                <a:solidFill>
                  <a:srgbClr val="000000">
                    <a:tint val="75000"/>
                  </a:srgbClr>
                </a:solidFill>
              </a:rPr>
              <a:pPr>
                <a:defRPr/>
              </a:pPr>
              <a:t>25/10/2020</a:t>
            </a:fld>
            <a:endParaRPr lang="en-CA">
              <a:solidFill>
                <a:srgbClr val="000000">
                  <a:tint val="75000"/>
                </a:srgbClr>
              </a:solidFill>
            </a:endParaRPr>
          </a:p>
        </p:txBody>
      </p:sp>
      <p:sp>
        <p:nvSpPr>
          <p:cNvPr id="8" name="Espace réservé du pied de page 4"/>
          <p:cNvSpPr>
            <a:spLocks noGrp="1"/>
          </p:cNvSpPr>
          <p:nvPr>
            <p:ph type="ftr" sz="quarter" idx="24"/>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25"/>
          </p:nvPr>
        </p:nvSpPr>
        <p:spPr/>
        <p:txBody>
          <a:bodyPr/>
          <a:lstStyle>
            <a:lvl1pPr>
              <a:defRPr/>
            </a:lvl1pPr>
          </a:lstStyle>
          <a:p>
            <a:pPr>
              <a:defRPr/>
            </a:pPr>
            <a:fld id="{3A9B58BC-407D-47A0-9F92-1C19C38B14C8}"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526929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re et contenu tableau">
    <p:spTree>
      <p:nvGrpSpPr>
        <p:cNvPr id="1" name=""/>
        <p:cNvGrpSpPr/>
        <p:nvPr/>
      </p:nvGrpSpPr>
      <p:grpSpPr>
        <a:xfrm>
          <a:off x="0" y="0"/>
          <a:ext cx="0" cy="0"/>
          <a:chOff x="0" y="0"/>
          <a:chExt cx="0" cy="0"/>
        </a:xfrm>
      </p:grpSpPr>
      <p:sp>
        <p:nvSpPr>
          <p:cNvPr id="6" name="Rectangle 5"/>
          <p:cNvSpPr/>
          <p:nvPr userDrawn="1"/>
        </p:nvSpPr>
        <p:spPr>
          <a:xfrm>
            <a:off x="558800" y="4430713"/>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a:t>Cliquez pour modifier le style du titre</a:t>
            </a:r>
            <a:endParaRPr lang="en-CA"/>
          </a:p>
        </p:txBody>
      </p:sp>
      <p:sp>
        <p:nvSpPr>
          <p:cNvPr id="15" name="Espace réservé du tableau 14"/>
          <p:cNvSpPr>
            <a:spLocks noGrp="1"/>
          </p:cNvSpPr>
          <p:nvPr>
            <p:ph type="tbl" sz="quarter" idx="16"/>
          </p:nvPr>
        </p:nvSpPr>
        <p:spPr>
          <a:xfrm>
            <a:off x="558799" y="2587752"/>
            <a:ext cx="8027989" cy="1852487"/>
          </a:xfrm>
        </p:spPr>
        <p:txBody>
          <a:bodyPr rtlCol="0">
            <a:normAutofit/>
          </a:bodyPr>
          <a:lstStyle>
            <a:lvl1pPr>
              <a:defRPr sz="1200"/>
            </a:lvl1pPr>
          </a:lstStyle>
          <a:p>
            <a:pPr lvl="0"/>
            <a:endParaRPr lang="en-CA" noProof="0"/>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a:t>Cliquez pour modifier les styles du texte du masque</a:t>
            </a:r>
          </a:p>
          <a:p>
            <a:pPr lvl="1"/>
            <a:r>
              <a:rPr lang="fr-FR" dirty="0"/>
              <a:t>Deuxième niveau</a:t>
            </a: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a:t>Cliquez pour modifier les styles du</a:t>
            </a:r>
            <a:endParaRPr lang="en-CA" dirty="0"/>
          </a:p>
        </p:txBody>
      </p:sp>
      <p:sp>
        <p:nvSpPr>
          <p:cNvPr id="7" name="Espace réservé de la date 3"/>
          <p:cNvSpPr>
            <a:spLocks noGrp="1"/>
          </p:cNvSpPr>
          <p:nvPr>
            <p:ph type="dt" sz="half" idx="22"/>
          </p:nvPr>
        </p:nvSpPr>
        <p:spPr>
          <a:xfrm>
            <a:off x="3273425" y="6483350"/>
            <a:ext cx="2560638" cy="236538"/>
          </a:xfrm>
        </p:spPr>
        <p:txBody>
          <a:bodyPr/>
          <a:lstStyle>
            <a:lvl1pPr>
              <a:defRPr/>
            </a:lvl1pPr>
          </a:lstStyle>
          <a:p>
            <a:pPr>
              <a:defRPr/>
            </a:pPr>
            <a:fld id="{376852AB-41C0-44DE-8B24-85D606921676}" type="datetime1">
              <a:rPr lang="fr-FR">
                <a:solidFill>
                  <a:srgbClr val="000000">
                    <a:tint val="75000"/>
                  </a:srgbClr>
                </a:solidFill>
              </a:rPr>
              <a:pPr>
                <a:defRPr/>
              </a:pPr>
              <a:t>25/10/2020</a:t>
            </a:fld>
            <a:endParaRPr lang="en-CA">
              <a:solidFill>
                <a:srgbClr val="000000">
                  <a:tint val="75000"/>
                </a:srgbClr>
              </a:solidFill>
            </a:endParaRPr>
          </a:p>
        </p:txBody>
      </p:sp>
      <p:sp>
        <p:nvSpPr>
          <p:cNvPr id="8" name="Espace réservé du pied de page 4"/>
          <p:cNvSpPr>
            <a:spLocks noGrp="1"/>
          </p:cNvSpPr>
          <p:nvPr>
            <p:ph type="ftr" sz="quarter" idx="23"/>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24"/>
          </p:nvPr>
        </p:nvSpPr>
        <p:spPr/>
        <p:txBody>
          <a:bodyPr/>
          <a:lstStyle>
            <a:lvl1pPr>
              <a:defRPr/>
            </a:lvl1pPr>
          </a:lstStyle>
          <a:p>
            <a:pPr>
              <a:defRPr/>
            </a:pPr>
            <a:fld id="{B238A934-9123-42FE-878C-75994F56BDB6}"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9166110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re contenu et légende">
    <p:spTree>
      <p:nvGrpSpPr>
        <p:cNvPr id="1" name=""/>
        <p:cNvGrpSpPr/>
        <p:nvPr/>
      </p:nvGrpSpPr>
      <p:grpSpPr>
        <a:xfrm>
          <a:off x="0" y="0"/>
          <a:ext cx="0" cy="0"/>
          <a:chOff x="0" y="0"/>
          <a:chExt cx="0" cy="0"/>
        </a:xfrm>
      </p:grpSpPr>
      <p:sp>
        <p:nvSpPr>
          <p:cNvPr id="5" name="Rectangle 4"/>
          <p:cNvSpPr/>
          <p:nvPr userDrawn="1"/>
        </p:nvSpPr>
        <p:spPr>
          <a:xfrm>
            <a:off x="5989638" y="4430713"/>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dirty="0"/>
              <a:t>Cliquez pour modifier le style du titre</a:t>
            </a:r>
            <a:endParaRPr lang="en-CA" dirty="0"/>
          </a:p>
        </p:txBody>
      </p:sp>
      <p:sp>
        <p:nvSpPr>
          <p:cNvPr id="8" name="Espace réservé du texte 7"/>
          <p:cNvSpPr>
            <a:spLocks noGrp="1"/>
          </p:cNvSpPr>
          <p:nvPr>
            <p:ph type="body" sz="quarter" idx="13"/>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a:t>Cliquez pour modifier les styles du</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3376A808-D47E-4872-B93E-849037FD1BDF}" type="datetime1">
              <a:rPr lang="fr-FR">
                <a:solidFill>
                  <a:srgbClr val="000000">
                    <a:tint val="75000"/>
                  </a:srgbClr>
                </a:solidFill>
              </a:rPr>
              <a:pPr>
                <a:defRPr/>
              </a:pPr>
              <a:t>25/10/2020</a:t>
            </a:fld>
            <a:endParaRPr lang="en-CA">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18"/>
          </p:nvPr>
        </p:nvSpPr>
        <p:spPr/>
        <p:txBody>
          <a:bodyPr/>
          <a:lstStyle>
            <a:lvl1pPr>
              <a:defRPr/>
            </a:lvl1pPr>
          </a:lstStyle>
          <a:p>
            <a:pPr>
              <a:defRPr/>
            </a:pPr>
            <a:fld id="{FBF3A482-8ACA-4B3A-B9DC-2549CB0B3BF3}"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056387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8" Type="http://schemas.openxmlformats.org/officeDocument/2006/relationships/slideLayout" Target="../slideLayouts/slideLayout13.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50" Type="http://schemas.openxmlformats.org/officeDocument/2006/relationships/slideLayout" Target="../slideLayouts/slideLayout95.xml"/><Relationship Id="rId55" Type="http://schemas.openxmlformats.org/officeDocument/2006/relationships/slideLayout" Target="../slideLayouts/slideLayout100.xml"/><Relationship Id="rId63" Type="http://schemas.openxmlformats.org/officeDocument/2006/relationships/slideLayout" Target="../slideLayouts/slideLayout10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3" Type="http://schemas.openxmlformats.org/officeDocument/2006/relationships/slideLayout" Target="../slideLayouts/slideLayout98.xml"/><Relationship Id="rId58" Type="http://schemas.openxmlformats.org/officeDocument/2006/relationships/slideLayout" Target="../slideLayouts/slideLayout103.xml"/><Relationship Id="rId5" Type="http://schemas.openxmlformats.org/officeDocument/2006/relationships/slideLayout" Target="../slideLayouts/slideLayout50.xml"/><Relationship Id="rId61" Type="http://schemas.openxmlformats.org/officeDocument/2006/relationships/slideLayout" Target="../slideLayouts/slideLayout106.xml"/><Relationship Id="rId19" Type="http://schemas.openxmlformats.org/officeDocument/2006/relationships/slideLayout" Target="../slideLayouts/slideLayout6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56" Type="http://schemas.openxmlformats.org/officeDocument/2006/relationships/slideLayout" Target="../slideLayouts/slideLayout101.xml"/><Relationship Id="rId64" Type="http://schemas.openxmlformats.org/officeDocument/2006/relationships/theme" Target="../theme/theme7.xml"/><Relationship Id="rId8" Type="http://schemas.openxmlformats.org/officeDocument/2006/relationships/slideLayout" Target="../slideLayouts/slideLayout53.xml"/><Relationship Id="rId51" Type="http://schemas.openxmlformats.org/officeDocument/2006/relationships/slideLayout" Target="../slideLayouts/slideLayout96.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59" Type="http://schemas.openxmlformats.org/officeDocument/2006/relationships/slideLayout" Target="../slideLayouts/slideLayout104.xml"/><Relationship Id="rId20" Type="http://schemas.openxmlformats.org/officeDocument/2006/relationships/slideLayout" Target="../slideLayouts/slideLayout65.xml"/><Relationship Id="rId41" Type="http://schemas.openxmlformats.org/officeDocument/2006/relationships/slideLayout" Target="../slideLayouts/slideLayout86.xml"/><Relationship Id="rId54" Type="http://schemas.openxmlformats.org/officeDocument/2006/relationships/slideLayout" Target="../slideLayouts/slideLayout99.xml"/><Relationship Id="rId62" Type="http://schemas.openxmlformats.org/officeDocument/2006/relationships/slideLayout" Target="../slideLayouts/slideLayout10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slideLayout" Target="../slideLayouts/slideLayout94.xml"/><Relationship Id="rId57" Type="http://schemas.openxmlformats.org/officeDocument/2006/relationships/slideLayout" Target="../slideLayouts/slideLayout102.xml"/><Relationship Id="rId10" Type="http://schemas.openxmlformats.org/officeDocument/2006/relationships/slideLayout" Target="../slideLayouts/slideLayout55.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52" Type="http://schemas.openxmlformats.org/officeDocument/2006/relationships/slideLayout" Target="../slideLayouts/slideLayout97.xml"/><Relationship Id="rId60" Type="http://schemas.openxmlformats.org/officeDocument/2006/relationships/slideLayout" Target="../slideLayouts/slideLayout10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theme" Target="../theme/theme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9" Type="http://schemas.openxmlformats.org/officeDocument/2006/relationships/slideLayout" Target="../slideLayouts/slideLayout177.xml"/><Relationship Id="rId21" Type="http://schemas.openxmlformats.org/officeDocument/2006/relationships/slideLayout" Target="../slideLayouts/slideLayout159.xml"/><Relationship Id="rId34" Type="http://schemas.openxmlformats.org/officeDocument/2006/relationships/slideLayout" Target="../slideLayouts/slideLayout172.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slideLayout" Target="../slideLayouts/slideLayout167.xml"/><Relationship Id="rId41" Type="http://schemas.openxmlformats.org/officeDocument/2006/relationships/theme" Target="../theme/theme9.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37" Type="http://schemas.openxmlformats.org/officeDocument/2006/relationships/slideLayout" Target="../slideLayouts/slideLayout175.xml"/><Relationship Id="rId40" Type="http://schemas.openxmlformats.org/officeDocument/2006/relationships/slideLayout" Target="../slideLayouts/slideLayout178.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slideLayout" Target="../slideLayouts/slideLayout174.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31" Type="http://schemas.openxmlformats.org/officeDocument/2006/relationships/slideLayout" Target="../slideLayouts/slideLayout169.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slideLayout" Target="../slideLayouts/slideLayout173.xml"/><Relationship Id="rId8" Type="http://schemas.openxmlformats.org/officeDocument/2006/relationships/slideLayout" Target="../slideLayouts/slideLayout146.xml"/><Relationship Id="rId3" Type="http://schemas.openxmlformats.org/officeDocument/2006/relationships/slideLayout" Target="../slideLayouts/slideLayout141.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38" Type="http://schemas.openxmlformats.org/officeDocument/2006/relationships/slideLayout" Target="../slideLayouts/slideLayout1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dirty="0"/>
              <a:t>CROP</a:t>
            </a:r>
          </a:p>
        </p:txBody>
      </p:sp>
      <p:sp>
        <p:nvSpPr>
          <p:cNvPr id="12"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pPr/>
              <a:t>‹N°›</a:t>
            </a:fld>
            <a:endParaRPr lang="en-CA" dirty="0"/>
          </a:p>
        </p:txBody>
      </p:sp>
      <p:sp>
        <p:nvSpPr>
          <p:cNvPr id="14"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pPr/>
              <a:t>25/10/2020</a:t>
            </a:fld>
            <a:endParaRPr lang="en-CA" dirty="0"/>
          </a:p>
        </p:txBody>
      </p:sp>
      <p:sp>
        <p:nvSpPr>
          <p:cNvPr id="7" name="Forme en L 6"/>
          <p:cNvSpPr/>
          <p:nvPr/>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Espace réservé du texte 6"/>
          <p:cNvSpPr txBox="1">
            <a:spLocks/>
          </p:cNvSpPr>
          <p:nvPr/>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latin typeface="Arial" pitchFamily="34" charset="0"/>
                <a:cs typeface="Arial" pitchFamily="34" charset="0"/>
              </a:rPr>
              <a:t>de la vie aux </a:t>
            </a:r>
            <a:r>
              <a:rPr lang="en-US" sz="1800" b="1" i="0" dirty="0" err="1">
                <a:latin typeface="Arial" pitchFamily="34" charset="0"/>
                <a:cs typeface="Arial" pitchFamily="34" charset="0"/>
              </a:rPr>
              <a:t>idées</a:t>
            </a:r>
            <a:endParaRPr lang="en-CA" sz="1800" b="1" i="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t>CROP</a:t>
            </a:r>
            <a:endParaRPr lang="en-CA" dirty="0"/>
          </a:p>
        </p:txBody>
      </p:sp>
      <p:sp>
        <p:nvSpPr>
          <p:cNvPr id="8"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pPr/>
              <a:t>‹N°›</a:t>
            </a:fld>
            <a:endParaRPr lang="en-CA" dirty="0"/>
          </a:p>
        </p:txBody>
      </p:sp>
      <p:sp>
        <p:nvSpPr>
          <p:cNvPr id="1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pPr/>
              <a:t>25/10/2020</a:t>
            </a:fld>
            <a:endParaRPr lang="en-CA"/>
          </a:p>
        </p:txBody>
      </p:sp>
      <p:sp>
        <p:nvSpPr>
          <p:cNvPr id="6" name="Rectangle 5"/>
          <p:cNvSpPr/>
          <p:nvPr/>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Forme en L 8"/>
          <p:cNvSpPr/>
          <p:nvPr/>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Espace réservé du texte 6"/>
          <p:cNvSpPr txBox="1">
            <a:spLocks/>
          </p:cNvSpPr>
          <p:nvPr/>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latin typeface="Arial" pitchFamily="34" charset="0"/>
                <a:cs typeface="Arial" pitchFamily="34" charset="0"/>
              </a:rPr>
              <a:t>de la vie aux </a:t>
            </a:r>
            <a:r>
              <a:rPr lang="en-US" sz="1800" b="1" i="0" dirty="0" err="1">
                <a:latin typeface="Arial" pitchFamily="34" charset="0"/>
                <a:cs typeface="Arial" pitchFamily="34" charset="0"/>
              </a:rPr>
              <a:t>idées</a:t>
            </a:r>
            <a:endParaRPr lang="en-CA" sz="1800" b="1" i="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t>CROP</a:t>
            </a:r>
            <a:endParaRPr lang="en-CA" dirty="0"/>
          </a:p>
        </p:txBody>
      </p:sp>
      <p:sp>
        <p:nvSpPr>
          <p:cNvPr id="8"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pPr/>
              <a:t>‹N°›</a:t>
            </a:fld>
            <a:endParaRPr lang="en-CA" dirty="0"/>
          </a:p>
        </p:txBody>
      </p:sp>
      <p:sp>
        <p:nvSpPr>
          <p:cNvPr id="1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pPr/>
              <a:t>25/10/2020</a:t>
            </a:fld>
            <a:endParaRPr lang="en-CA"/>
          </a:p>
        </p:txBody>
      </p:sp>
      <p:sp>
        <p:nvSpPr>
          <p:cNvPr id="6" name="Rectangle 5"/>
          <p:cNvSpPr/>
          <p:nvPr/>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Forme en L 8"/>
          <p:cNvSpPr/>
          <p:nvPr/>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Espace réservé du texte 6"/>
          <p:cNvSpPr txBox="1">
            <a:spLocks/>
          </p:cNvSpPr>
          <p:nvPr/>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latin typeface="Arial" pitchFamily="34" charset="0"/>
                <a:cs typeface="Arial" pitchFamily="34" charset="0"/>
              </a:rPr>
              <a:t>de la vie aux </a:t>
            </a:r>
            <a:r>
              <a:rPr lang="en-US" sz="1800" b="1" i="0" dirty="0" err="1">
                <a:latin typeface="Arial" pitchFamily="34" charset="0"/>
                <a:cs typeface="Arial" pitchFamily="34" charset="0"/>
              </a:rPr>
              <a:t>idées</a:t>
            </a:r>
            <a:endParaRPr lang="en-CA" sz="1800" b="1" i="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t>CROP</a:t>
            </a:r>
            <a:endParaRPr lang="en-CA" dirty="0"/>
          </a:p>
        </p:txBody>
      </p:sp>
      <p:sp>
        <p:nvSpPr>
          <p:cNvPr id="8"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pPr/>
              <a:t>‹N°›</a:t>
            </a:fld>
            <a:endParaRPr lang="en-CA" dirty="0"/>
          </a:p>
        </p:txBody>
      </p:sp>
      <p:sp>
        <p:nvSpPr>
          <p:cNvPr id="1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pPr/>
              <a:t>25/10/2020</a:t>
            </a:fld>
            <a:endParaRPr lang="en-CA"/>
          </a:p>
        </p:txBody>
      </p:sp>
      <p:sp>
        <p:nvSpPr>
          <p:cNvPr id="6" name="Rectangle 5"/>
          <p:cNvSpPr/>
          <p:nvPr/>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Forme en L 8"/>
          <p:cNvSpPr/>
          <p:nvPr/>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Espace réservé du texte 6"/>
          <p:cNvSpPr txBox="1">
            <a:spLocks/>
          </p:cNvSpPr>
          <p:nvPr/>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i="0" dirty="0">
                <a:latin typeface="Arial" pitchFamily="34" charset="0"/>
                <a:cs typeface="Arial" pitchFamily="34" charset="0"/>
              </a:rPr>
              <a:t>de la vie aux </a:t>
            </a:r>
            <a:r>
              <a:rPr lang="en-US" sz="1800" b="1" i="0" dirty="0" err="1">
                <a:latin typeface="Arial" pitchFamily="34" charset="0"/>
                <a:cs typeface="Arial" pitchFamily="34" charset="0"/>
              </a:rPr>
              <a:t>idées</a:t>
            </a:r>
            <a:endParaRPr lang="en-CA" sz="1800" b="1" i="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prstClr val="black">
                    <a:tint val="75000"/>
                  </a:prstClr>
                </a:solidFill>
              </a:rPr>
              <a:t>CROP</a:t>
            </a:r>
            <a:endParaRPr lang="en-CA" dirty="0">
              <a:solidFill>
                <a:prstClr val="black">
                  <a:tint val="75000"/>
                </a:prstClr>
              </a:solidFill>
            </a:endParaRPr>
          </a:p>
        </p:txBody>
      </p:sp>
      <p:sp>
        <p:nvSpPr>
          <p:cNvPr id="8"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prstClr val="black">
                    <a:tint val="75000"/>
                  </a:prstClr>
                </a:solidFill>
              </a:rPr>
              <a:pPr/>
              <a:t>‹N°›</a:t>
            </a:fld>
            <a:endParaRPr lang="en-CA" dirty="0">
              <a:solidFill>
                <a:prstClr val="black">
                  <a:tint val="75000"/>
                </a:prstClr>
              </a:solidFill>
            </a:endParaRPr>
          </a:p>
        </p:txBody>
      </p:sp>
      <p:sp>
        <p:nvSpPr>
          <p:cNvPr id="1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prstClr val="black">
                    <a:tint val="75000"/>
                  </a:prstClr>
                </a:solidFill>
              </a:rPr>
              <a:pPr/>
              <a:t>25/10/2020</a:t>
            </a:fld>
            <a:endParaRPr lang="en-CA">
              <a:solidFill>
                <a:prstClr val="black">
                  <a:tint val="75000"/>
                </a:prstClr>
              </a:solidFill>
            </a:endParaRPr>
          </a:p>
        </p:txBody>
      </p:sp>
      <p:sp>
        <p:nvSpPr>
          <p:cNvPr id="6" name="Rectangle 5"/>
          <p:cNvSpPr/>
          <p:nvPr/>
        </p:nvSpPr>
        <p:spPr>
          <a:xfrm>
            <a:off x="558801" y="4430713"/>
            <a:ext cx="5311774" cy="54864"/>
          </a:xfrm>
          <a:prstGeom prst="rect">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9" name="Forme en L 8"/>
          <p:cNvSpPr/>
          <p:nvPr/>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4" name="Espace réservé du texte 6"/>
          <p:cNvSpPr txBox="1">
            <a:spLocks/>
          </p:cNvSpPr>
          <p:nvPr/>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prstClr val="white"/>
                </a:solidFill>
                <a:latin typeface="Arial" pitchFamily="34" charset="0"/>
                <a:cs typeface="Arial" pitchFamily="34" charset="0"/>
              </a:rPr>
              <a:t>de la vie aux </a:t>
            </a:r>
            <a:r>
              <a:rPr lang="en-US" sz="1800" dirty="0" err="1">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47791187"/>
      </p:ext>
    </p:extLst>
  </p:cSld>
  <p:clrMap bg1="lt1" tx1="dk1" bg2="lt2" tx2="dk2" accent1="accent1" accent2="accent2" accent3="accent3" accent4="accent4" accent5="accent5" accent6="accent6" hlink="hlink" folHlink="folHlink"/>
  <p:sldLayoutIdLst>
    <p:sldLayoutId id="214748414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dirty="0">
                <a:solidFill>
                  <a:srgbClr val="000000">
                    <a:tint val="75000"/>
                  </a:srgbClr>
                </a:solidFill>
              </a:rPr>
              <a:t>CROP</a:t>
            </a: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25/10/2020</a:t>
            </a:fld>
            <a:endParaRPr lang="en-CA" dirty="0">
              <a:solidFill>
                <a:srgbClr val="000000">
                  <a:tint val="75000"/>
                </a:srgbClr>
              </a:solidFill>
            </a:endParaRPr>
          </a:p>
        </p:txBody>
      </p:sp>
    </p:spTree>
    <p:extLst>
      <p:ext uri="{BB962C8B-B14F-4D97-AF65-F5344CB8AC3E}">
        <p14:creationId xmlns:p14="http://schemas.microsoft.com/office/powerpoint/2010/main" val="302619034"/>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 id="2147484337" r:id="rId18"/>
    <p:sldLayoutId id="2147484338" r:id="rId19"/>
    <p:sldLayoutId id="2147484339" r:id="rId20"/>
    <p:sldLayoutId id="2147484340" r:id="rId21"/>
    <p:sldLayoutId id="2147484341" r:id="rId22"/>
    <p:sldLayoutId id="2147484342" r:id="rId23"/>
    <p:sldLayoutId id="2147484343" r:id="rId24"/>
    <p:sldLayoutId id="2147484344" r:id="rId25"/>
    <p:sldLayoutId id="2147484345" r:id="rId26"/>
    <p:sldLayoutId id="2147484346" r:id="rId27"/>
    <p:sldLayoutId id="2147484347" r:id="rId28"/>
    <p:sldLayoutId id="2147484348" r:id="rId29"/>
    <p:sldLayoutId id="2147484349" r:id="rId30"/>
    <p:sldLayoutId id="2147484350" r:id="rId31"/>
    <p:sldLayoutId id="2147484351" r:id="rId32"/>
    <p:sldLayoutId id="2147484352" r:id="rId33"/>
    <p:sldLayoutId id="2147484353" r:id="rId34"/>
    <p:sldLayoutId id="2147484354" r:id="rId35"/>
    <p:sldLayoutId id="2147484355" r:id="rId36"/>
    <p:sldLayoutId id="2147484356" r:id="rId37"/>
    <p:sldLayoutId id="2147484357" r:id="rId38"/>
    <p:sldLayoutId id="2147484358" r:id="rId39"/>
    <p:sldLayoutId id="2147484359" r:id="rId40"/>
  </p:sldLayoutIdLst>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25/10/2020</a:t>
            </a:fld>
            <a:endParaRPr lang="en-CA">
              <a:solidFill>
                <a:srgbClr val="000000">
                  <a:tint val="75000"/>
                </a:srgbClr>
              </a:solidFill>
            </a:endParaRPr>
          </a:p>
        </p:txBody>
      </p:sp>
    </p:spTree>
    <p:extLst>
      <p:ext uri="{BB962C8B-B14F-4D97-AF65-F5344CB8AC3E}">
        <p14:creationId xmlns:p14="http://schemas.microsoft.com/office/powerpoint/2010/main" val="2557196802"/>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 id="2147484375" r:id="rId15"/>
    <p:sldLayoutId id="2147484376" r:id="rId16"/>
    <p:sldLayoutId id="2147484377" r:id="rId17"/>
    <p:sldLayoutId id="2147484378" r:id="rId18"/>
    <p:sldLayoutId id="2147484379" r:id="rId19"/>
    <p:sldLayoutId id="2147484380" r:id="rId20"/>
    <p:sldLayoutId id="2147484381" r:id="rId21"/>
    <p:sldLayoutId id="2147484382" r:id="rId22"/>
    <p:sldLayoutId id="2147484383" r:id="rId23"/>
    <p:sldLayoutId id="2147484384" r:id="rId24"/>
    <p:sldLayoutId id="2147484385" r:id="rId25"/>
    <p:sldLayoutId id="2147484386" r:id="rId26"/>
    <p:sldLayoutId id="2147484387" r:id="rId27"/>
    <p:sldLayoutId id="2147484388" r:id="rId28"/>
    <p:sldLayoutId id="2147484389" r:id="rId29"/>
    <p:sldLayoutId id="2147484390" r:id="rId30"/>
    <p:sldLayoutId id="2147484391" r:id="rId31"/>
    <p:sldLayoutId id="2147484392" r:id="rId32"/>
    <p:sldLayoutId id="2147484393" r:id="rId33"/>
    <p:sldLayoutId id="2147484394" r:id="rId34"/>
    <p:sldLayoutId id="2147484395" r:id="rId35"/>
    <p:sldLayoutId id="2147484396" r:id="rId36"/>
    <p:sldLayoutId id="2147484397" r:id="rId37"/>
    <p:sldLayoutId id="2147484398" r:id="rId38"/>
    <p:sldLayoutId id="2147484399" r:id="rId39"/>
    <p:sldLayoutId id="2147484400" r:id="rId40"/>
    <p:sldLayoutId id="2147484401" r:id="rId41"/>
    <p:sldLayoutId id="2147484402" r:id="rId42"/>
    <p:sldLayoutId id="2147484403" r:id="rId43"/>
    <p:sldLayoutId id="2147484404" r:id="rId44"/>
    <p:sldLayoutId id="2147484405" r:id="rId45"/>
    <p:sldLayoutId id="2147484406" r:id="rId46"/>
    <p:sldLayoutId id="2147484407" r:id="rId47"/>
    <p:sldLayoutId id="2147484408" r:id="rId48"/>
    <p:sldLayoutId id="2147484409" r:id="rId49"/>
    <p:sldLayoutId id="2147484410" r:id="rId50"/>
    <p:sldLayoutId id="2147484411" r:id="rId51"/>
    <p:sldLayoutId id="2147484412" r:id="rId52"/>
    <p:sldLayoutId id="2147484413" r:id="rId53"/>
    <p:sldLayoutId id="2147484414" r:id="rId54"/>
    <p:sldLayoutId id="2147484415" r:id="rId55"/>
    <p:sldLayoutId id="2147484416" r:id="rId56"/>
    <p:sldLayoutId id="2147484417" r:id="rId57"/>
    <p:sldLayoutId id="2147484418" r:id="rId58"/>
    <p:sldLayoutId id="2147484419" r:id="rId59"/>
    <p:sldLayoutId id="2147484420" r:id="rId60"/>
    <p:sldLayoutId id="2147484421" r:id="rId61"/>
    <p:sldLayoutId id="2147484422" r:id="rId62"/>
    <p:sldLayoutId id="2147484423" r:id="rId63"/>
  </p:sldLayoutIdLst>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25/10/2020</a:t>
            </a:fld>
            <a:endParaRPr lang="en-CA">
              <a:solidFill>
                <a:srgbClr val="000000">
                  <a:tint val="75000"/>
                </a:srgbClr>
              </a:solidFill>
            </a:endParaRPr>
          </a:p>
        </p:txBody>
      </p:sp>
    </p:spTree>
    <p:extLst>
      <p:ext uri="{BB962C8B-B14F-4D97-AF65-F5344CB8AC3E}">
        <p14:creationId xmlns:p14="http://schemas.microsoft.com/office/powerpoint/2010/main" val="2794952311"/>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 id="2147484436" r:id="rId12"/>
    <p:sldLayoutId id="2147484437" r:id="rId13"/>
    <p:sldLayoutId id="2147484438" r:id="rId14"/>
    <p:sldLayoutId id="2147484439" r:id="rId15"/>
    <p:sldLayoutId id="2147484440" r:id="rId16"/>
    <p:sldLayoutId id="2147484441" r:id="rId17"/>
    <p:sldLayoutId id="2147484442" r:id="rId18"/>
    <p:sldLayoutId id="2147484443" r:id="rId19"/>
    <p:sldLayoutId id="2147484444" r:id="rId20"/>
    <p:sldLayoutId id="2147484445" r:id="rId21"/>
    <p:sldLayoutId id="2147484446" r:id="rId22"/>
    <p:sldLayoutId id="2147484447" r:id="rId23"/>
    <p:sldLayoutId id="2147484448" r:id="rId24"/>
    <p:sldLayoutId id="2147484449" r:id="rId25"/>
    <p:sldLayoutId id="2147484450" r:id="rId26"/>
    <p:sldLayoutId id="2147484451" r:id="rId27"/>
    <p:sldLayoutId id="2147484452" r:id="rId28"/>
    <p:sldLayoutId id="2147484453" r:id="rId29"/>
    <p:sldLayoutId id="2147484454" r:id="rId30"/>
  </p:sldLayoutIdLst>
  <p:hf hd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dirty="0">
                <a:solidFill>
                  <a:srgbClr val="000000">
                    <a:tint val="75000"/>
                  </a:srgbClr>
                </a:solidFill>
              </a:rPr>
              <a:t>CROP</a:t>
            </a: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25/10/2020</a:t>
            </a:fld>
            <a:endParaRPr lang="en-CA" dirty="0">
              <a:solidFill>
                <a:srgbClr val="000000">
                  <a:tint val="75000"/>
                </a:srgbClr>
              </a:solidFill>
            </a:endParaRPr>
          </a:p>
        </p:txBody>
      </p:sp>
    </p:spTree>
    <p:extLst>
      <p:ext uri="{BB962C8B-B14F-4D97-AF65-F5344CB8AC3E}">
        <p14:creationId xmlns:p14="http://schemas.microsoft.com/office/powerpoint/2010/main" val="130960903"/>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 id="2147484468" r:id="rId13"/>
    <p:sldLayoutId id="2147484469" r:id="rId14"/>
    <p:sldLayoutId id="2147484470" r:id="rId15"/>
    <p:sldLayoutId id="2147484471" r:id="rId16"/>
    <p:sldLayoutId id="2147484472" r:id="rId17"/>
    <p:sldLayoutId id="2147484473" r:id="rId18"/>
    <p:sldLayoutId id="2147484474" r:id="rId19"/>
    <p:sldLayoutId id="2147484475" r:id="rId20"/>
    <p:sldLayoutId id="2147484476" r:id="rId21"/>
    <p:sldLayoutId id="2147484477" r:id="rId22"/>
    <p:sldLayoutId id="2147484478" r:id="rId23"/>
    <p:sldLayoutId id="2147484479" r:id="rId24"/>
    <p:sldLayoutId id="2147484480" r:id="rId25"/>
    <p:sldLayoutId id="2147484481" r:id="rId26"/>
    <p:sldLayoutId id="2147484482" r:id="rId27"/>
    <p:sldLayoutId id="2147484483" r:id="rId28"/>
    <p:sldLayoutId id="2147484484" r:id="rId29"/>
    <p:sldLayoutId id="2147484485" r:id="rId30"/>
    <p:sldLayoutId id="2147484486" r:id="rId31"/>
    <p:sldLayoutId id="2147484487" r:id="rId32"/>
    <p:sldLayoutId id="2147484488" r:id="rId33"/>
    <p:sldLayoutId id="2147484489" r:id="rId34"/>
    <p:sldLayoutId id="2147484490" r:id="rId35"/>
    <p:sldLayoutId id="2147484491" r:id="rId36"/>
    <p:sldLayoutId id="2147484492" r:id="rId37"/>
    <p:sldLayoutId id="2147484493" r:id="rId38"/>
    <p:sldLayoutId id="2147484494" r:id="rId39"/>
    <p:sldLayoutId id="2147484495" r:id="rId40"/>
  </p:sldLayoutIdLst>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slideLayout" Target="../slideLayouts/slideLayout140.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32.xml"/><Relationship Id="rId7" Type="http://schemas.openxmlformats.org/officeDocument/2006/relationships/chart" Target="../charts/chart4.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137.xml"/><Relationship Id="rId5" Type="http://schemas.openxmlformats.org/officeDocument/2006/relationships/tags" Target="../tags/tag34.xml"/><Relationship Id="rId4"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38.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41.xml"/><Relationship Id="rId7" Type="http://schemas.openxmlformats.org/officeDocument/2006/relationships/chart" Target="../charts/chart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19.xml"/><Relationship Id="rId5" Type="http://schemas.openxmlformats.org/officeDocument/2006/relationships/tags" Target="../tags/tag43.xml"/><Relationship Id="rId4" Type="http://schemas.openxmlformats.org/officeDocument/2006/relationships/tags" Target="../tags/tag4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46.xml"/><Relationship Id="rId7" Type="http://schemas.openxmlformats.org/officeDocument/2006/relationships/chart" Target="../charts/chart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119.xml"/><Relationship Id="rId5" Type="http://schemas.openxmlformats.org/officeDocument/2006/relationships/tags" Target="../tags/tag48.xml"/><Relationship Id="rId4"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5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0.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56.xml"/><Relationship Id="rId7" Type="http://schemas.openxmlformats.org/officeDocument/2006/relationships/chart" Target="../charts/chart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17.xml"/><Relationship Id="rId5" Type="http://schemas.openxmlformats.org/officeDocument/2006/relationships/tags" Target="../tags/tag58.xml"/><Relationship Id="rId4" Type="http://schemas.openxmlformats.org/officeDocument/2006/relationships/tags" Target="../tags/tag57.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61.xml"/><Relationship Id="rId7" Type="http://schemas.openxmlformats.org/officeDocument/2006/relationships/chart" Target="../charts/chart8.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19.xml"/><Relationship Id="rId5" Type="http://schemas.openxmlformats.org/officeDocument/2006/relationships/tags" Target="../tags/tag63.xml"/><Relationship Id="rId4" Type="http://schemas.openxmlformats.org/officeDocument/2006/relationships/tags" Target="../tags/tag62.xml"/></Relationships>
</file>

<file path=ppt/slides/_rels/slide1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67.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70.xml"/><Relationship Id="rId7" Type="http://schemas.openxmlformats.org/officeDocument/2006/relationships/chart" Target="../charts/chart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19.xml"/><Relationship Id="rId5" Type="http://schemas.openxmlformats.org/officeDocument/2006/relationships/tags" Target="../tags/tag72.xml"/><Relationship Id="rId4" Type="http://schemas.openxmlformats.org/officeDocument/2006/relationships/tags" Target="../tags/tag7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8.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76.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79.xml"/><Relationship Id="rId7" Type="http://schemas.openxmlformats.org/officeDocument/2006/relationships/chart" Target="../charts/chart10.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119.xml"/><Relationship Id="rId5" Type="http://schemas.openxmlformats.org/officeDocument/2006/relationships/tags" Target="../tags/tag81.xml"/><Relationship Id="rId4" Type="http://schemas.openxmlformats.org/officeDocument/2006/relationships/tags" Target="../tags/tag80.xml"/></Relationships>
</file>

<file path=ppt/slides/_rels/slide2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85.xml"/></Relationships>
</file>

<file path=ppt/slides/_rels/slide2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3.jp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11.xml"/><Relationship Id="rId5" Type="http://schemas.openxmlformats.org/officeDocument/2006/relationships/slideLayout" Target="../slideLayouts/slideLayout119.xml"/><Relationship Id="rId4" Type="http://schemas.openxmlformats.org/officeDocument/2006/relationships/tags" Target="../tags/tag89.xml"/></Relationships>
</file>

<file path=ppt/slides/_rels/slide2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93.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96.xml"/><Relationship Id="rId7" Type="http://schemas.openxmlformats.org/officeDocument/2006/relationships/chart" Target="../charts/chart1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17.xml"/><Relationship Id="rId5" Type="http://schemas.openxmlformats.org/officeDocument/2006/relationships/tags" Target="../tags/tag98.xml"/><Relationship Id="rId4" Type="http://schemas.openxmlformats.org/officeDocument/2006/relationships/tags" Target="../tags/tag97.xml"/></Relationships>
</file>

<file path=ppt/slides/_rels/slide2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01.xml"/><Relationship Id="rId7" Type="http://schemas.openxmlformats.org/officeDocument/2006/relationships/chart" Target="../charts/chart13.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119.xml"/><Relationship Id="rId5" Type="http://schemas.openxmlformats.org/officeDocument/2006/relationships/tags" Target="../tags/tag103.xml"/><Relationship Id="rId4" Type="http://schemas.openxmlformats.org/officeDocument/2006/relationships/tags" Target="../tags/tag102.xml"/></Relationships>
</file>

<file path=ppt/slides/_rels/slide2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107.xml"/></Relationships>
</file>

<file path=ppt/slides/_rels/slide2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10.xml"/><Relationship Id="rId7" Type="http://schemas.openxmlformats.org/officeDocument/2006/relationships/chart" Target="../charts/chart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119.xml"/><Relationship Id="rId5" Type="http://schemas.openxmlformats.org/officeDocument/2006/relationships/tags" Target="../tags/tag112.xml"/><Relationship Id="rId4" Type="http://schemas.openxmlformats.org/officeDocument/2006/relationships/tags" Target="../tags/tag111.xml"/></Relationships>
</file>

<file path=ppt/slides/_rels/slide2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116.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51.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19.xml"/><Relationship Id="rId7" Type="http://schemas.openxmlformats.org/officeDocument/2006/relationships/chart" Target="../charts/chart15.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119.xml"/><Relationship Id="rId5" Type="http://schemas.openxmlformats.org/officeDocument/2006/relationships/tags" Target="../tags/tag121.xml"/><Relationship Id="rId4" Type="http://schemas.openxmlformats.org/officeDocument/2006/relationships/tags" Target="../tags/tag120.xml"/></Relationships>
</file>

<file path=ppt/slides/_rels/slide31.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125.xml"/></Relationships>
</file>

<file path=ppt/slides/_rels/slide3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28.xml"/><Relationship Id="rId7" Type="http://schemas.openxmlformats.org/officeDocument/2006/relationships/chart" Target="../charts/chart16.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137.xml"/><Relationship Id="rId5" Type="http://schemas.openxmlformats.org/officeDocument/2006/relationships/tags" Target="../tags/tag130.xml"/><Relationship Id="rId4" Type="http://schemas.openxmlformats.org/officeDocument/2006/relationships/tags" Target="../tags/tag129.xml"/></Relationships>
</file>

<file path=ppt/slides/_rels/slide3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3.jpg"/><Relationship Id="rId5" Type="http://schemas.openxmlformats.org/officeDocument/2006/relationships/slideLayout" Target="../slideLayouts/slideLayout137.xml"/><Relationship Id="rId4" Type="http://schemas.openxmlformats.org/officeDocument/2006/relationships/tags" Target="../tags/tag134.xml"/></Relationships>
</file>

<file path=ppt/slides/_rels/slide3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37.xml"/><Relationship Id="rId7" Type="http://schemas.openxmlformats.org/officeDocument/2006/relationships/chart" Target="../charts/chart1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119.xml"/><Relationship Id="rId5" Type="http://schemas.openxmlformats.org/officeDocument/2006/relationships/tags" Target="../tags/tag139.xml"/><Relationship Id="rId4" Type="http://schemas.openxmlformats.org/officeDocument/2006/relationships/tags" Target="../tags/tag138.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12.xml"/><Relationship Id="rId1" Type="http://schemas.openxmlformats.org/officeDocument/2006/relationships/tags" Target="../tags/tag140.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3.jp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chart" Target="../charts/chart21.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chart" Target="../charts/chart20.xml"/><Relationship Id="rId5" Type="http://schemas.openxmlformats.org/officeDocument/2006/relationships/tags" Target="../tags/tag145.xml"/><Relationship Id="rId10" Type="http://schemas.openxmlformats.org/officeDocument/2006/relationships/chart" Target="../charts/chart19.xml"/><Relationship Id="rId4" Type="http://schemas.openxmlformats.org/officeDocument/2006/relationships/tags" Target="../tags/tag144.xml"/><Relationship Id="rId9" Type="http://schemas.openxmlformats.org/officeDocument/2006/relationships/chart" Target="../charts/chart18.xml"/></Relationships>
</file>

<file path=ppt/slides/_rels/slide3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50.xml"/><Relationship Id="rId7" Type="http://schemas.openxmlformats.org/officeDocument/2006/relationships/chart" Target="../charts/chart2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119.xml"/><Relationship Id="rId5" Type="http://schemas.openxmlformats.org/officeDocument/2006/relationships/tags" Target="../tags/tag152.xml"/><Relationship Id="rId4" Type="http://schemas.openxmlformats.org/officeDocument/2006/relationships/tags" Target="../tags/tag15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3.xml"/></Relationships>
</file>

<file path=ppt/slides/_rels/slide39.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image" Target="../media/image13.jp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notesSlide" Target="../notesSlides/notesSlide1.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slideLayout" Target="../slideLayouts/slideLayout121.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2.xml"/><Relationship Id="rId7" Type="http://schemas.openxmlformats.org/officeDocument/2006/relationships/chart" Target="../charts/char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19.xml"/><Relationship Id="rId5" Type="http://schemas.openxmlformats.org/officeDocument/2006/relationships/tags" Target="../tags/tag14.xml"/><Relationship Id="rId4"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3.jpg"/><Relationship Id="rId5" Type="http://schemas.openxmlformats.org/officeDocument/2006/relationships/slideLayout" Target="../slideLayouts/slideLayout119.xml"/><Relationship Id="rId4" Type="http://schemas.openxmlformats.org/officeDocument/2006/relationships/tags" Target="../tags/tag18.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21.xml"/><Relationship Id="rId7" Type="http://schemas.openxmlformats.org/officeDocument/2006/relationships/chart" Target="../charts/char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19.xml"/><Relationship Id="rId5" Type="http://schemas.openxmlformats.org/officeDocument/2006/relationships/tags" Target="../tags/tag23.xml"/><Relationship Id="rId4"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27.xml"/><Relationship Id="rId7" Type="http://schemas.openxmlformats.org/officeDocument/2006/relationships/chart" Target="../charts/chart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119.xml"/><Relationship Id="rId5" Type="http://schemas.openxmlformats.org/officeDocument/2006/relationships/tags" Target="../tags/tag29.xml"/><Relationship Id="rId4"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7" name="Espace réservé du texte 1"/>
          <p:cNvSpPr>
            <a:spLocks noGrp="1"/>
          </p:cNvSpPr>
          <p:nvPr>
            <p:ph type="body" sz="quarter" idx="15"/>
            <p:custDataLst>
              <p:tags r:id="rId1"/>
            </p:custDataLst>
          </p:nvPr>
        </p:nvSpPr>
        <p:spPr>
          <a:xfrm>
            <a:off x="558800" y="2420888"/>
            <a:ext cx="3941192" cy="1152128"/>
          </a:xfrm>
        </p:spPr>
        <p:txBody>
          <a:bodyPr/>
          <a:lstStyle/>
          <a:p>
            <a:pPr>
              <a:lnSpc>
                <a:spcPct val="150000"/>
              </a:lnSpc>
            </a:pPr>
            <a:r>
              <a:rPr lang="fr-CA" b="1" dirty="0"/>
              <a:t>OPINION DES QUÉBÉCOIS SUR LA </a:t>
            </a:r>
            <a:br>
              <a:rPr lang="fr-CA" b="1" dirty="0"/>
            </a:br>
            <a:r>
              <a:rPr lang="fr-CA" b="1" dirty="0"/>
              <a:t>PANDÉMIE ET LE CONTEXTE DES </a:t>
            </a:r>
            <a:br>
              <a:rPr lang="fr-CA" b="1" dirty="0"/>
            </a:br>
            <a:r>
              <a:rPr lang="fr-CA" b="1" dirty="0"/>
              <a:t>NÉGOCIATIONS DU SECTEUR PUBLIC</a:t>
            </a:r>
            <a:br>
              <a:rPr lang="fr-CA" b="1" dirty="0"/>
            </a:br>
            <a:endParaRPr lang="en-CA" dirty="0"/>
          </a:p>
        </p:txBody>
      </p:sp>
      <p:sp>
        <p:nvSpPr>
          <p:cNvPr id="12" name="Espace réservé du texte 1"/>
          <p:cNvSpPr>
            <a:spLocks noGrp="1"/>
          </p:cNvSpPr>
          <p:nvPr>
            <p:ph type="body" sz="quarter" idx="15"/>
            <p:custDataLst>
              <p:tags r:id="rId2"/>
            </p:custDataLst>
          </p:nvPr>
        </p:nvSpPr>
        <p:spPr>
          <a:xfrm>
            <a:off x="572971" y="3620138"/>
            <a:ext cx="3941192" cy="1296245"/>
          </a:xfrm>
        </p:spPr>
        <p:txBody>
          <a:bodyPr/>
          <a:lstStyle/>
          <a:p>
            <a:pPr>
              <a:lnSpc>
                <a:spcPct val="150000"/>
              </a:lnSpc>
            </a:pPr>
            <a:r>
              <a:rPr lang="fr-CA" sz="1200" b="1" i="1" dirty="0"/>
              <a:t>RAPPORT PRÉPARÉ POUR LA</a:t>
            </a:r>
          </a:p>
          <a:p>
            <a:r>
              <a:rPr lang="fr-CA" sz="1800" dirty="0">
                <a:effectLst/>
                <a:latin typeface="Calibri" panose="020F0502020204030204" pitchFamily="34" charset="0"/>
                <a:ea typeface="Calibri" panose="020F0502020204030204" pitchFamily="34" charset="0"/>
              </a:rPr>
              <a:t>FTQ : Négociations du secteur public 2020</a:t>
            </a:r>
          </a:p>
        </p:txBody>
      </p:sp>
      <p:sp>
        <p:nvSpPr>
          <p:cNvPr id="13" name="Espace réservé du texte 1"/>
          <p:cNvSpPr>
            <a:spLocks noGrp="1"/>
          </p:cNvSpPr>
          <p:nvPr>
            <p:ph type="body" sz="quarter" idx="15"/>
            <p:custDataLst>
              <p:tags r:id="rId3"/>
            </p:custDataLst>
          </p:nvPr>
        </p:nvSpPr>
        <p:spPr>
          <a:xfrm>
            <a:off x="558800" y="4623713"/>
            <a:ext cx="3941192" cy="1296245"/>
          </a:xfrm>
        </p:spPr>
        <p:txBody>
          <a:bodyPr/>
          <a:lstStyle/>
          <a:p>
            <a:pPr>
              <a:lnSpc>
                <a:spcPct val="150000"/>
              </a:lnSpc>
            </a:pPr>
            <a:r>
              <a:rPr lang="fr-CA" b="1" dirty="0"/>
              <a:t>OCTOBRE 2020</a:t>
            </a:r>
          </a:p>
          <a:p>
            <a:pPr>
              <a:lnSpc>
                <a:spcPct val="150000"/>
              </a:lnSpc>
            </a:pPr>
            <a:br>
              <a:rPr lang="fr-CA" b="1" dirty="0"/>
            </a:br>
            <a:endParaRPr lang="en-CA" dirty="0"/>
          </a:p>
        </p:txBody>
      </p:sp>
    </p:spTree>
    <p:extLst>
      <p:ext uri="{BB962C8B-B14F-4D97-AF65-F5344CB8AC3E}">
        <p14:creationId xmlns:p14="http://schemas.microsoft.com/office/powerpoint/2010/main" val="304592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10</a:t>
            </a:fld>
            <a:endParaRPr lang="en-CA">
              <a:solidFill>
                <a:srgbClr val="000000">
                  <a:tint val="75000"/>
                </a:srgbClr>
              </a:solidFill>
            </a:endParaRPr>
          </a:p>
        </p:txBody>
      </p:sp>
      <p:sp>
        <p:nvSpPr>
          <p:cNvPr id="17" name="ZoneTexte 16"/>
          <p:cNvSpPr txBox="1"/>
          <p:nvPr>
            <p:custDataLst>
              <p:tags r:id="rId3"/>
            </p:custDataLst>
          </p:nvPr>
        </p:nvSpPr>
        <p:spPr>
          <a:xfrm>
            <a:off x="470938" y="6156959"/>
            <a:ext cx="8290290" cy="369332"/>
          </a:xfrm>
          <a:prstGeom prst="rect">
            <a:avLst/>
          </a:prstGeom>
          <a:noFill/>
        </p:spPr>
        <p:txBody>
          <a:bodyPr wrap="square" rtlCol="0">
            <a:spAutoFit/>
          </a:bodyPr>
          <a:lstStyle/>
          <a:p>
            <a:r>
              <a:rPr lang="fr-CA" sz="900" dirty="0">
                <a:solidFill>
                  <a:srgbClr val="595959"/>
                </a:solidFill>
                <a:latin typeface="Arial" pitchFamily="34" charset="0"/>
                <a:cs typeface="Arial" pitchFamily="34" charset="0"/>
              </a:rPr>
              <a:t>Q. Maintenant, si vous pensez plus spécifiquement au travail que font actuellement les dirigeants gouvernementaux suivants, à quel point êtes-vous satisfait de leur travail concernant la gestion de la COVID-19 : sur une échelle de 0-10, où 0 veut dire « pas du tout satisfait » et 10 veut dire « totalement satisfait »?</a:t>
            </a:r>
          </a:p>
        </p:txBody>
      </p:sp>
      <p:sp>
        <p:nvSpPr>
          <p:cNvPr id="19" name="Titre 1"/>
          <p:cNvSpPr>
            <a:spLocks noGrp="1"/>
          </p:cNvSpPr>
          <p:nvPr>
            <p:ph type="title"/>
            <p:custDataLst>
              <p:tags r:id="rId4"/>
            </p:custDataLst>
          </p:nvPr>
        </p:nvSpPr>
        <p:spPr>
          <a:xfrm>
            <a:off x="558800" y="276447"/>
            <a:ext cx="5330372" cy="1104678"/>
          </a:xfrm>
        </p:spPr>
        <p:txBody>
          <a:bodyPr>
            <a:normAutofit/>
          </a:bodyPr>
          <a:lstStyle/>
          <a:p>
            <a:r>
              <a:rPr lang="fr-CA" sz="1600" dirty="0">
                <a:solidFill>
                  <a:srgbClr val="00AFDC"/>
                </a:solidFill>
              </a:rPr>
              <a:t>Satisfaction à l’égard des dirigeants gouvernementaux sur leur travail concernant la gestion de la COVID-19</a:t>
            </a:r>
            <a:br>
              <a:rPr lang="fr-CA" sz="2000" dirty="0"/>
            </a:br>
            <a:r>
              <a:rPr lang="fr-CA" sz="1100" b="0" dirty="0">
                <a:solidFill>
                  <a:srgbClr val="00AFDC"/>
                </a:solidFill>
              </a:rPr>
              <a:t>Base : ensemble des répondants (n=1500)</a:t>
            </a:r>
            <a:endParaRPr lang="fr-CA" sz="1100" b="0" dirty="0"/>
          </a:p>
        </p:txBody>
      </p:sp>
      <p:graphicFrame>
        <p:nvGraphicFramePr>
          <p:cNvPr id="8" name="Graphique 7"/>
          <p:cNvGraphicFramePr/>
          <p:nvPr>
            <p:custDataLst>
              <p:tags r:id="rId5"/>
            </p:custDataLst>
            <p:extLst>
              <p:ext uri="{D42A27DB-BD31-4B8C-83A1-F6EECF244321}">
                <p14:modId xmlns:p14="http://schemas.microsoft.com/office/powerpoint/2010/main" val="3711924738"/>
              </p:ext>
            </p:extLst>
          </p:nvPr>
        </p:nvGraphicFramePr>
        <p:xfrm>
          <a:off x="558800" y="1543050"/>
          <a:ext cx="6299200" cy="46180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506785668"/>
              </p:ext>
            </p:extLst>
          </p:nvPr>
        </p:nvGraphicFramePr>
        <p:xfrm>
          <a:off x="7549145" y="1023295"/>
          <a:ext cx="1028700" cy="4784015"/>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tblGrid>
              <a:tr h="695856">
                <a:tc>
                  <a:txBody>
                    <a:bodyPr/>
                    <a:lstStyle/>
                    <a:p>
                      <a:pPr marL="0" marR="0" indent="0" algn="ctr" defTabSz="914400" rtl="0" eaLnBrk="1" fontAlgn="ctr" latinLnBrk="0" hangingPunct="1">
                        <a:lnSpc>
                          <a:spcPct val="100000"/>
                        </a:lnSpc>
                        <a:spcBef>
                          <a:spcPts val="0"/>
                        </a:spcBef>
                        <a:spcAft>
                          <a:spcPts val="0"/>
                        </a:spcAft>
                        <a:buClrTx/>
                        <a:buSzTx/>
                        <a:buFontTx/>
                        <a:buNone/>
                        <a:tabLst/>
                        <a:defRPr lang="en-CA" sz="1200" b="1" i="0" u="none" strike="noStrike" kern="1200" baseline="0">
                          <a:solidFill>
                            <a:srgbClr val="595959"/>
                          </a:solidFill>
                          <a:effectLst/>
                          <a:latin typeface="Arial"/>
                          <a:ea typeface="+mn-ea"/>
                          <a:cs typeface="+mn-cs"/>
                        </a:defRPr>
                      </a:pPr>
                      <a:r>
                        <a:rPr lang="fr-CA" sz="1200" b="1" i="0" u="none" strike="noStrike" kern="1200" baseline="0" noProof="0" dirty="0">
                          <a:solidFill>
                            <a:schemeClr val="tx2">
                              <a:lumMod val="75000"/>
                            </a:schemeClr>
                          </a:solidFill>
                          <a:effectLst/>
                          <a:latin typeface="Arial" panose="020B0604020202020204" pitchFamily="34" charset="0"/>
                          <a:ea typeface="+mn-ea"/>
                          <a:cs typeface="Arial" panose="020B0604020202020204" pitchFamily="34" charset="0"/>
                        </a:rPr>
                        <a:t>Moyenne</a:t>
                      </a:r>
                      <a:endParaRPr lang="fr-CA" sz="1200" b="0" i="0" u="none" strike="noStrike" kern="1200" baseline="0" noProof="0" dirty="0">
                        <a:solidFill>
                          <a:schemeClr val="tx2">
                            <a:lumMod val="75000"/>
                          </a:schemeClr>
                        </a:solidFill>
                        <a:effectLst/>
                        <a:latin typeface="Arial" panose="020B0604020202020204" pitchFamily="34" charset="0"/>
                        <a:ea typeface="+mn-ea"/>
                        <a:cs typeface="Arial" panose="020B0604020202020204" pitchFamily="34" charset="0"/>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0159">
                <a:tc>
                  <a:txBody>
                    <a:bodyPr/>
                    <a:lstStyle/>
                    <a:p>
                      <a:pPr algn="ctr" fontAlgn="ctr"/>
                      <a:endParaRPr lang="fr-CA" sz="1200" b="1" i="0" u="none" strike="noStrike" dirty="0">
                        <a:solidFill>
                          <a:schemeClr val="tx2">
                            <a:lumMod val="75000"/>
                          </a:schemeClr>
                        </a:solidFill>
                        <a:effectLst/>
                        <a:latin typeface="Arial"/>
                      </a:endParaRPr>
                    </a:p>
                  </a:txBody>
                  <a:tcPr marL="9525" marR="9525" marT="9525" marB="0" anchor="ctr">
                    <a:lnL w="76200" cap="flat" cmpd="sng" algn="ctr">
                      <a:noFill/>
                      <a:prstDash val="solid"/>
                      <a:round/>
                      <a:headEnd type="none" w="med" len="med"/>
                      <a:tailEnd type="none" w="med" len="med"/>
                    </a:lnL>
                    <a:lnR w="12700" cap="flat" cmpd="sng" algn="ctr">
                      <a:noFill/>
                      <a:prstDash val="sysDot"/>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296000">
                <a:tc>
                  <a:txBody>
                    <a:bodyPr/>
                    <a:lstStyle/>
                    <a:p>
                      <a:pPr algn="ctr" fontAlgn="ctr"/>
                      <a:r>
                        <a:rPr lang="fr-CA" sz="1200" b="1" i="0" u="none" strike="noStrike" dirty="0">
                          <a:solidFill>
                            <a:srgbClr val="0083A5"/>
                          </a:solidFill>
                          <a:effectLst/>
                          <a:latin typeface="Arial"/>
                        </a:rPr>
                        <a:t>6,7</a:t>
                      </a:r>
                    </a:p>
                  </a:txBody>
                  <a:tcPr marL="9525" marR="9525" marT="9525" marB="0" anchor="ctr">
                    <a:lnL w="76200" cap="flat" cmpd="sng" algn="ctr">
                      <a:noFill/>
                      <a:prstDash val="solid"/>
                      <a:round/>
                      <a:headEnd type="none" w="med" len="med"/>
                      <a:tailEnd type="none" w="med" len="med"/>
                    </a:lnL>
                    <a:lnR w="12700" cap="flat" cmpd="sng" algn="ctr">
                      <a:noFill/>
                      <a:prstDash val="sysDot"/>
                      <a:round/>
                      <a:headEnd type="none" w="med" len="med"/>
                      <a:tailEnd type="none" w="med" len="med"/>
                    </a:lnR>
                    <a:lnT w="38100"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1296000">
                <a:tc>
                  <a:txBody>
                    <a:bodyPr/>
                    <a:lstStyle/>
                    <a:p>
                      <a:pPr algn="ctr" fontAlgn="ctr"/>
                      <a:r>
                        <a:rPr lang="fr-CA" sz="1200" b="1" i="0" u="none" strike="noStrike" dirty="0">
                          <a:solidFill>
                            <a:srgbClr val="0083A5"/>
                          </a:solidFill>
                          <a:effectLst/>
                          <a:latin typeface="Arial"/>
                        </a:rPr>
                        <a:t>6,4</a:t>
                      </a:r>
                    </a:p>
                  </a:txBody>
                  <a:tcPr marL="9525" marR="9525" marT="9525" marB="0" anchor="ctr">
                    <a:lnL w="76200" cap="flat" cmpd="sng" algn="ctr">
                      <a:noFill/>
                      <a:prstDash val="solid"/>
                      <a:round/>
                      <a:headEnd type="none" w="med" len="med"/>
                      <a:tailEnd type="none" w="med" len="med"/>
                    </a:lnL>
                    <a:lnR w="12700" cap="flat" cmpd="sng" algn="ctr">
                      <a:noFill/>
                      <a:prstDash val="sysDot"/>
                      <a:round/>
                      <a:headEnd type="none" w="med" len="med"/>
                      <a:tailEnd type="none" w="med" len="med"/>
                    </a:lnR>
                    <a:noFill/>
                  </a:tcPr>
                </a:tc>
                <a:extLst>
                  <a:ext uri="{0D108BD9-81ED-4DB2-BD59-A6C34878D82A}">
                    <a16:rowId xmlns:a16="http://schemas.microsoft.com/office/drawing/2014/main" val="10003"/>
                  </a:ext>
                </a:extLst>
              </a:tr>
              <a:tr h="1296000">
                <a:tc>
                  <a:txBody>
                    <a:bodyPr/>
                    <a:lstStyle/>
                    <a:p>
                      <a:pPr algn="ctr" fontAlgn="ctr"/>
                      <a:r>
                        <a:rPr lang="fr-CA" sz="1200" b="1" i="0" u="none" strike="noStrike" dirty="0">
                          <a:solidFill>
                            <a:srgbClr val="0083A5"/>
                          </a:solidFill>
                          <a:effectLst/>
                          <a:latin typeface="Arial"/>
                        </a:rPr>
                        <a:t>5,7</a:t>
                      </a:r>
                    </a:p>
                  </a:txBody>
                  <a:tcPr marL="9525" marR="9525" marT="9525" marB="0" anchor="ctr">
                    <a:lnL w="76200" cap="flat" cmpd="sng" algn="ctr">
                      <a:noFill/>
                      <a:prstDash val="solid"/>
                      <a:round/>
                      <a:headEnd type="none" w="med" len="med"/>
                      <a:tailEnd type="none" w="med" len="med"/>
                    </a:lnL>
                    <a:lnR w="12700" cap="flat" cmpd="sng" algn="ctr">
                      <a:noFill/>
                      <a:prstDash val="sysDot"/>
                      <a:round/>
                      <a:headEnd type="none" w="med" len="med"/>
                      <a:tailEnd type="none" w="med" len="med"/>
                    </a:lnR>
                    <a:noFill/>
                  </a:tcPr>
                </a:tc>
                <a:extLst>
                  <a:ext uri="{0D108BD9-81ED-4DB2-BD59-A6C34878D82A}">
                    <a16:rowId xmlns:a16="http://schemas.microsoft.com/office/drawing/2014/main" val="10004"/>
                  </a:ext>
                </a:extLst>
              </a:tr>
            </a:tbl>
          </a:graphicData>
        </a:graphic>
      </p:graphicFrame>
      <p:sp>
        <p:nvSpPr>
          <p:cNvPr id="11" name="ZoneTexte 10"/>
          <p:cNvSpPr txBox="1"/>
          <p:nvPr/>
        </p:nvSpPr>
        <p:spPr>
          <a:xfrm>
            <a:off x="3726629" y="5837161"/>
            <a:ext cx="723275" cy="253916"/>
          </a:xfrm>
          <a:prstGeom prst="rect">
            <a:avLst/>
          </a:prstGeom>
          <a:noFill/>
        </p:spPr>
        <p:txBody>
          <a:bodyPr wrap="none" rtlCol="0">
            <a:spAutoFit/>
          </a:bodyPr>
          <a:lstStyle/>
          <a:p>
            <a:r>
              <a:rPr lang="fr-CA" sz="1050" b="1" dirty="0">
                <a:solidFill>
                  <a:srgbClr val="595959"/>
                </a:solidFill>
                <a:latin typeface="Arial" panose="020B0604020202020204" pitchFamily="34" charset="0"/>
                <a:cs typeface="Arial" panose="020B0604020202020204" pitchFamily="34" charset="0"/>
              </a:rPr>
              <a:t>Note de:</a:t>
            </a:r>
          </a:p>
        </p:txBody>
      </p:sp>
      <p:pic>
        <p:nvPicPr>
          <p:cNvPr id="12" name="Imag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400872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11</a:t>
            </a:fld>
            <a:endParaRPr lang="en-CA">
              <a:solidFill>
                <a:srgbClr val="000000">
                  <a:tint val="75000"/>
                </a:srgbClr>
              </a:solidFill>
            </a:endParaRPr>
          </a:p>
        </p:txBody>
      </p:sp>
      <p:sp>
        <p:nvSpPr>
          <p:cNvPr id="10" name="Titre 1"/>
          <p:cNvSpPr>
            <a:spLocks noGrp="1"/>
          </p:cNvSpPr>
          <p:nvPr>
            <p:ph type="title"/>
            <p:custDataLst>
              <p:tags r:id="rId3"/>
            </p:custDataLst>
          </p:nvPr>
        </p:nvSpPr>
        <p:spPr>
          <a:xfrm>
            <a:off x="558800" y="373063"/>
            <a:ext cx="5311774" cy="1008062"/>
          </a:xfrm>
        </p:spPr>
        <p:txBody>
          <a:bodyPr>
            <a:normAutofit fontScale="90000"/>
          </a:bodyPr>
          <a:lstStyle/>
          <a:p>
            <a:r>
              <a:rPr lang="fr-CA" dirty="0">
                <a:solidFill>
                  <a:srgbClr val="00AFDC"/>
                </a:solidFill>
              </a:rPr>
              <a:t>Satisfaction à l’égard des dirigeants gouvernementaux sur leur travail concernant la gestion de la COVID-19</a:t>
            </a:r>
            <a:br>
              <a:rPr lang="fr-CA" sz="2400" dirty="0"/>
            </a:br>
            <a:r>
              <a:rPr lang="fr-CA" sz="120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15" name="Tableau 14">
            <a:extLst>
              <a:ext uri="{FF2B5EF4-FFF2-40B4-BE49-F238E27FC236}">
                <a16:creationId xmlns:a16="http://schemas.microsoft.com/office/drawing/2014/main" id="{4A43B274-4E25-4C8B-93E5-E6D41ADC8A4C}"/>
              </a:ext>
            </a:extLst>
          </p:cNvPr>
          <p:cNvGraphicFramePr>
            <a:graphicFrameLocks noGrp="1"/>
          </p:cNvGraphicFramePr>
          <p:nvPr>
            <p:extLst>
              <p:ext uri="{D42A27DB-BD31-4B8C-83A1-F6EECF244321}">
                <p14:modId xmlns:p14="http://schemas.microsoft.com/office/powerpoint/2010/main" val="1359979568"/>
              </p:ext>
            </p:extLst>
          </p:nvPr>
        </p:nvGraphicFramePr>
        <p:xfrm>
          <a:off x="558795" y="1752842"/>
          <a:ext cx="8053580" cy="3591264"/>
        </p:xfrm>
        <a:graphic>
          <a:graphicData uri="http://schemas.openxmlformats.org/drawingml/2006/table">
            <a:tbl>
              <a:tblPr firstRow="1" bandRow="1">
                <a:tableStyleId>{2D5ABB26-0587-4C30-8999-92F81FD0307C}</a:tableStyleId>
              </a:tblPr>
              <a:tblGrid>
                <a:gridCol w="1221996">
                  <a:extLst>
                    <a:ext uri="{9D8B030D-6E8A-4147-A177-3AD203B41FA5}">
                      <a16:colId xmlns:a16="http://schemas.microsoft.com/office/drawing/2014/main" val="20000"/>
                    </a:ext>
                  </a:extLst>
                </a:gridCol>
                <a:gridCol w="426974">
                  <a:extLst>
                    <a:ext uri="{9D8B030D-6E8A-4147-A177-3AD203B41FA5}">
                      <a16:colId xmlns:a16="http://schemas.microsoft.com/office/drawing/2014/main" val="20001"/>
                    </a:ext>
                  </a:extLst>
                </a:gridCol>
                <a:gridCol w="426974">
                  <a:extLst>
                    <a:ext uri="{9D8B030D-6E8A-4147-A177-3AD203B41FA5}">
                      <a16:colId xmlns:a16="http://schemas.microsoft.com/office/drawing/2014/main" val="3430118452"/>
                    </a:ext>
                  </a:extLst>
                </a:gridCol>
                <a:gridCol w="426974">
                  <a:extLst>
                    <a:ext uri="{9D8B030D-6E8A-4147-A177-3AD203B41FA5}">
                      <a16:colId xmlns:a16="http://schemas.microsoft.com/office/drawing/2014/main" val="3494534515"/>
                    </a:ext>
                  </a:extLst>
                </a:gridCol>
                <a:gridCol w="426974">
                  <a:extLst>
                    <a:ext uri="{9D8B030D-6E8A-4147-A177-3AD203B41FA5}">
                      <a16:colId xmlns:a16="http://schemas.microsoft.com/office/drawing/2014/main" val="3348275612"/>
                    </a:ext>
                  </a:extLst>
                </a:gridCol>
                <a:gridCol w="426974">
                  <a:extLst>
                    <a:ext uri="{9D8B030D-6E8A-4147-A177-3AD203B41FA5}">
                      <a16:colId xmlns:a16="http://schemas.microsoft.com/office/drawing/2014/main" val="20002"/>
                    </a:ext>
                  </a:extLst>
                </a:gridCol>
                <a:gridCol w="426974">
                  <a:extLst>
                    <a:ext uri="{9D8B030D-6E8A-4147-A177-3AD203B41FA5}">
                      <a16:colId xmlns:a16="http://schemas.microsoft.com/office/drawing/2014/main" val="20003"/>
                    </a:ext>
                  </a:extLst>
                </a:gridCol>
                <a:gridCol w="426974">
                  <a:extLst>
                    <a:ext uri="{9D8B030D-6E8A-4147-A177-3AD203B41FA5}">
                      <a16:colId xmlns:a16="http://schemas.microsoft.com/office/drawing/2014/main" val="20004"/>
                    </a:ext>
                  </a:extLst>
                </a:gridCol>
                <a:gridCol w="426974">
                  <a:extLst>
                    <a:ext uri="{9D8B030D-6E8A-4147-A177-3AD203B41FA5}">
                      <a16:colId xmlns:a16="http://schemas.microsoft.com/office/drawing/2014/main" val="20007"/>
                    </a:ext>
                  </a:extLst>
                </a:gridCol>
                <a:gridCol w="426974">
                  <a:extLst>
                    <a:ext uri="{9D8B030D-6E8A-4147-A177-3AD203B41FA5}">
                      <a16:colId xmlns:a16="http://schemas.microsoft.com/office/drawing/2014/main" val="20008"/>
                    </a:ext>
                  </a:extLst>
                </a:gridCol>
                <a:gridCol w="426974">
                  <a:extLst>
                    <a:ext uri="{9D8B030D-6E8A-4147-A177-3AD203B41FA5}">
                      <a16:colId xmlns:a16="http://schemas.microsoft.com/office/drawing/2014/main" val="3604863936"/>
                    </a:ext>
                  </a:extLst>
                </a:gridCol>
                <a:gridCol w="426974">
                  <a:extLst>
                    <a:ext uri="{9D8B030D-6E8A-4147-A177-3AD203B41FA5}">
                      <a16:colId xmlns:a16="http://schemas.microsoft.com/office/drawing/2014/main" val="3317460556"/>
                    </a:ext>
                  </a:extLst>
                </a:gridCol>
                <a:gridCol w="426974">
                  <a:extLst>
                    <a:ext uri="{9D8B030D-6E8A-4147-A177-3AD203B41FA5}">
                      <a16:colId xmlns:a16="http://schemas.microsoft.com/office/drawing/2014/main" val="1714331719"/>
                    </a:ext>
                  </a:extLst>
                </a:gridCol>
                <a:gridCol w="426974">
                  <a:extLst>
                    <a:ext uri="{9D8B030D-6E8A-4147-A177-3AD203B41FA5}">
                      <a16:colId xmlns:a16="http://schemas.microsoft.com/office/drawing/2014/main" val="20009"/>
                    </a:ext>
                  </a:extLst>
                </a:gridCol>
                <a:gridCol w="426974">
                  <a:extLst>
                    <a:ext uri="{9D8B030D-6E8A-4147-A177-3AD203B41FA5}">
                      <a16:colId xmlns:a16="http://schemas.microsoft.com/office/drawing/2014/main" val="20014"/>
                    </a:ext>
                  </a:extLst>
                </a:gridCol>
                <a:gridCol w="426974">
                  <a:extLst>
                    <a:ext uri="{9D8B030D-6E8A-4147-A177-3AD203B41FA5}">
                      <a16:colId xmlns:a16="http://schemas.microsoft.com/office/drawing/2014/main" val="20015"/>
                    </a:ext>
                  </a:extLst>
                </a:gridCol>
                <a:gridCol w="426974">
                  <a:extLst>
                    <a:ext uri="{9D8B030D-6E8A-4147-A177-3AD203B41FA5}">
                      <a16:colId xmlns:a16="http://schemas.microsoft.com/office/drawing/2014/main" val="20016"/>
                    </a:ext>
                  </a:extLst>
                </a:gridCol>
              </a:tblGrid>
              <a:tr h="360000">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050" b="1" dirty="0">
                          <a:solidFill>
                            <a:srgbClr val="00AFDC"/>
                          </a:solidFill>
                          <a:latin typeface="Arial" pitchFamily="34" charset="0"/>
                          <a:cs typeface="Arial" pitchFamily="34" charset="0"/>
                        </a:rPr>
                        <a:t>% Note de 9 et 10</a:t>
                      </a:r>
                    </a:p>
                    <a:p>
                      <a:pPr marL="0" marR="0" lvl="0" indent="0" algn="ctr"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540000">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740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28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Le premier ministre Legault</a:t>
                      </a:r>
                      <a:endParaRPr lang="fr-CA" sz="1050" b="1" i="0"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28</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33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E31836"/>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30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38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34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22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24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35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828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Le ministre de la santé</a:t>
                      </a:r>
                      <a:r>
                        <a:rPr lang="fr-CA" sz="1050" i="0" kern="1200" baseline="0" dirty="0">
                          <a:solidFill>
                            <a:srgbClr val="595959"/>
                          </a:solidFill>
                          <a:effectLst/>
                          <a:latin typeface="Arial" panose="020B0604020202020204" pitchFamily="34" charset="0"/>
                          <a:ea typeface="+mn-ea"/>
                          <a:cs typeface="Arial" panose="020B0604020202020204" pitchFamily="34" charset="0"/>
                        </a:rPr>
                        <a:t> et des services sociaux, Christian Dubé</a:t>
                      </a:r>
                      <a:endParaRPr lang="fr-CA" sz="1050" i="0"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21</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20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16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E31836"/>
                          </a:solidFill>
                          <a:effectLst/>
                          <a:latin typeface="Arial"/>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00B0F0"/>
                          </a:solidFill>
                          <a:effectLst/>
                          <a:latin typeface="Arial"/>
                        </a:rPr>
                        <a:t>30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00B0F0"/>
                          </a:solidFill>
                          <a:effectLst/>
                          <a:latin typeface="Arial"/>
                        </a:rPr>
                        <a:t>28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31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828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Le ministre de l’éducation,</a:t>
                      </a:r>
                      <a:r>
                        <a:rPr lang="fr-CA" sz="1050" i="0" kern="1200" baseline="0" dirty="0">
                          <a:solidFill>
                            <a:srgbClr val="595959"/>
                          </a:solidFill>
                          <a:effectLst/>
                          <a:latin typeface="Arial" panose="020B0604020202020204" pitchFamily="34" charset="0"/>
                          <a:ea typeface="+mn-ea"/>
                          <a:cs typeface="Arial" panose="020B0604020202020204" pitchFamily="34" charset="0"/>
                        </a:rPr>
                        <a:t> Jean-François Roberge</a:t>
                      </a:r>
                      <a:endParaRPr lang="fr-CA" sz="1050" i="0"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18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17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18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8</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11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19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sp>
        <p:nvSpPr>
          <p:cNvPr id="8" name="ZoneTexte 7"/>
          <p:cNvSpPr txBox="1"/>
          <p:nvPr>
            <p:custDataLst>
              <p:tags r:id="rId4"/>
            </p:custDataLst>
          </p:nvPr>
        </p:nvSpPr>
        <p:spPr>
          <a:xfrm>
            <a:off x="470938" y="6156959"/>
            <a:ext cx="8290290" cy="369332"/>
          </a:xfrm>
          <a:prstGeom prst="rect">
            <a:avLst/>
          </a:prstGeom>
          <a:noFill/>
        </p:spPr>
        <p:txBody>
          <a:bodyPr wrap="square" rtlCol="0">
            <a:spAutoFit/>
          </a:bodyPr>
          <a:lstStyle/>
          <a:p>
            <a:r>
              <a:rPr lang="fr-CA" sz="900" dirty="0">
                <a:solidFill>
                  <a:srgbClr val="595959"/>
                </a:solidFill>
                <a:latin typeface="Arial" pitchFamily="34" charset="0"/>
                <a:cs typeface="Arial" pitchFamily="34" charset="0"/>
              </a:rPr>
              <a:t>Q. Maintenant, si vous pensez plus spécifiquement au travail que font actuellement les dirigeants gouvernementaux suivants, à quel point êtes-vous satisfait de leur travail concernant la gestion de la COVID-19 : sur une échelle de 0-10, où 0 veut dire « pas du tout satisfait » et 10 veut dire « totalement satisfait »?</a:t>
            </a:r>
          </a:p>
        </p:txBody>
      </p:sp>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133220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12</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2878019792"/>
              </p:ext>
            </p:extLst>
          </p:nvPr>
        </p:nvGraphicFramePr>
        <p:xfrm>
          <a:off x="395536" y="1541721"/>
          <a:ext cx="6652356" cy="1679944"/>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501509" y="6130255"/>
            <a:ext cx="811086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Alors que la pandémie est entrée dans la 2ème vague, est-ce que le gouvernement du Québec (Legault) vous semble en contrôle par rapport à la première vague?</a:t>
            </a:r>
          </a:p>
        </p:txBody>
      </p:sp>
      <p:sp>
        <p:nvSpPr>
          <p:cNvPr id="10" name="Titre 1"/>
          <p:cNvSpPr>
            <a:spLocks noGrp="1"/>
          </p:cNvSpPr>
          <p:nvPr>
            <p:ph type="title"/>
            <p:custDataLst>
              <p:tags r:id="rId5"/>
            </p:custDataLst>
          </p:nvPr>
        </p:nvSpPr>
        <p:spPr>
          <a:xfrm>
            <a:off x="558800" y="373063"/>
            <a:ext cx="5311774" cy="1008062"/>
          </a:xfrm>
        </p:spPr>
        <p:txBody>
          <a:bodyPr>
            <a:normAutofit/>
          </a:bodyPr>
          <a:lstStyle/>
          <a:p>
            <a:r>
              <a:rPr lang="fr-CA" dirty="0">
                <a:solidFill>
                  <a:srgbClr val="00AFDC"/>
                </a:solidFill>
              </a:rPr>
              <a:t>Contrôle du gouvernement du Québec (Legault) concernant la 2</a:t>
            </a:r>
            <a:r>
              <a:rPr lang="fr-CA" baseline="30000" dirty="0">
                <a:solidFill>
                  <a:srgbClr val="00AFDC"/>
                </a:solidFill>
              </a:rPr>
              <a:t>ème</a:t>
            </a:r>
            <a:r>
              <a:rPr lang="fr-CA" dirty="0">
                <a:solidFill>
                  <a:srgbClr val="00AFDC"/>
                </a:solidFill>
              </a:rPr>
              <a:t> vague de la pandémie</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12" name="Tableau 11">
            <a:extLst>
              <a:ext uri="{FF2B5EF4-FFF2-40B4-BE49-F238E27FC236}">
                <a16:creationId xmlns:a16="http://schemas.microsoft.com/office/drawing/2014/main" id="{8057B505-9600-4FB6-9E3C-7591191D2995}"/>
              </a:ext>
            </a:extLst>
          </p:cNvPr>
          <p:cNvGraphicFramePr>
            <a:graphicFrameLocks noGrp="1"/>
          </p:cNvGraphicFramePr>
          <p:nvPr>
            <p:extLst>
              <p:ext uri="{D42A27DB-BD31-4B8C-83A1-F6EECF244321}">
                <p14:modId xmlns:p14="http://schemas.microsoft.com/office/powerpoint/2010/main" val="3625748693"/>
              </p:ext>
            </p:extLst>
          </p:nvPr>
        </p:nvGraphicFramePr>
        <p:xfrm>
          <a:off x="501508" y="3785192"/>
          <a:ext cx="8085288" cy="2235722"/>
        </p:xfrm>
        <a:graphic>
          <a:graphicData uri="http://schemas.openxmlformats.org/drawingml/2006/table">
            <a:tbl>
              <a:tblPr firstRow="1" bandRow="1">
                <a:tableStyleId>{2D5ABB26-0587-4C30-8999-92F81FD0307C}</a:tableStyleId>
              </a:tblPr>
              <a:tblGrid>
                <a:gridCol w="1401720">
                  <a:extLst>
                    <a:ext uri="{9D8B030D-6E8A-4147-A177-3AD203B41FA5}">
                      <a16:colId xmlns:a16="http://schemas.microsoft.com/office/drawing/2014/main" val="20000"/>
                    </a:ext>
                  </a:extLst>
                </a:gridCol>
                <a:gridCol w="417723">
                  <a:extLst>
                    <a:ext uri="{9D8B030D-6E8A-4147-A177-3AD203B41FA5}">
                      <a16:colId xmlns:a16="http://schemas.microsoft.com/office/drawing/2014/main" val="20001"/>
                    </a:ext>
                  </a:extLst>
                </a:gridCol>
                <a:gridCol w="417723">
                  <a:extLst>
                    <a:ext uri="{9D8B030D-6E8A-4147-A177-3AD203B41FA5}">
                      <a16:colId xmlns:a16="http://schemas.microsoft.com/office/drawing/2014/main" val="3430118452"/>
                    </a:ext>
                  </a:extLst>
                </a:gridCol>
                <a:gridCol w="417723">
                  <a:extLst>
                    <a:ext uri="{9D8B030D-6E8A-4147-A177-3AD203B41FA5}">
                      <a16:colId xmlns:a16="http://schemas.microsoft.com/office/drawing/2014/main" val="3494534515"/>
                    </a:ext>
                  </a:extLst>
                </a:gridCol>
                <a:gridCol w="417723">
                  <a:extLst>
                    <a:ext uri="{9D8B030D-6E8A-4147-A177-3AD203B41FA5}">
                      <a16:colId xmlns:a16="http://schemas.microsoft.com/office/drawing/2014/main" val="3348275612"/>
                    </a:ext>
                  </a:extLst>
                </a:gridCol>
                <a:gridCol w="417723">
                  <a:extLst>
                    <a:ext uri="{9D8B030D-6E8A-4147-A177-3AD203B41FA5}">
                      <a16:colId xmlns:a16="http://schemas.microsoft.com/office/drawing/2014/main" val="20002"/>
                    </a:ext>
                  </a:extLst>
                </a:gridCol>
                <a:gridCol w="417723">
                  <a:extLst>
                    <a:ext uri="{9D8B030D-6E8A-4147-A177-3AD203B41FA5}">
                      <a16:colId xmlns:a16="http://schemas.microsoft.com/office/drawing/2014/main" val="20003"/>
                    </a:ext>
                  </a:extLst>
                </a:gridCol>
                <a:gridCol w="417723">
                  <a:extLst>
                    <a:ext uri="{9D8B030D-6E8A-4147-A177-3AD203B41FA5}">
                      <a16:colId xmlns:a16="http://schemas.microsoft.com/office/drawing/2014/main" val="20004"/>
                    </a:ext>
                  </a:extLst>
                </a:gridCol>
                <a:gridCol w="417723">
                  <a:extLst>
                    <a:ext uri="{9D8B030D-6E8A-4147-A177-3AD203B41FA5}">
                      <a16:colId xmlns:a16="http://schemas.microsoft.com/office/drawing/2014/main" val="20007"/>
                    </a:ext>
                  </a:extLst>
                </a:gridCol>
                <a:gridCol w="417723">
                  <a:extLst>
                    <a:ext uri="{9D8B030D-6E8A-4147-A177-3AD203B41FA5}">
                      <a16:colId xmlns:a16="http://schemas.microsoft.com/office/drawing/2014/main" val="20008"/>
                    </a:ext>
                  </a:extLst>
                </a:gridCol>
                <a:gridCol w="417723">
                  <a:extLst>
                    <a:ext uri="{9D8B030D-6E8A-4147-A177-3AD203B41FA5}">
                      <a16:colId xmlns:a16="http://schemas.microsoft.com/office/drawing/2014/main" val="3604863936"/>
                    </a:ext>
                  </a:extLst>
                </a:gridCol>
                <a:gridCol w="417723">
                  <a:extLst>
                    <a:ext uri="{9D8B030D-6E8A-4147-A177-3AD203B41FA5}">
                      <a16:colId xmlns:a16="http://schemas.microsoft.com/office/drawing/2014/main" val="3317460556"/>
                    </a:ext>
                  </a:extLst>
                </a:gridCol>
                <a:gridCol w="417723">
                  <a:extLst>
                    <a:ext uri="{9D8B030D-6E8A-4147-A177-3AD203B41FA5}">
                      <a16:colId xmlns:a16="http://schemas.microsoft.com/office/drawing/2014/main" val="1714331719"/>
                    </a:ext>
                  </a:extLst>
                </a:gridCol>
                <a:gridCol w="417723">
                  <a:extLst>
                    <a:ext uri="{9D8B030D-6E8A-4147-A177-3AD203B41FA5}">
                      <a16:colId xmlns:a16="http://schemas.microsoft.com/office/drawing/2014/main" val="20009"/>
                    </a:ext>
                  </a:extLst>
                </a:gridCol>
                <a:gridCol w="417723">
                  <a:extLst>
                    <a:ext uri="{9D8B030D-6E8A-4147-A177-3AD203B41FA5}">
                      <a16:colId xmlns:a16="http://schemas.microsoft.com/office/drawing/2014/main" val="20014"/>
                    </a:ext>
                  </a:extLst>
                </a:gridCol>
                <a:gridCol w="417723">
                  <a:extLst>
                    <a:ext uri="{9D8B030D-6E8A-4147-A177-3AD203B41FA5}">
                      <a16:colId xmlns:a16="http://schemas.microsoft.com/office/drawing/2014/main" val="20015"/>
                    </a:ext>
                  </a:extLst>
                </a:gridCol>
                <a:gridCol w="417723">
                  <a:extLst>
                    <a:ext uri="{9D8B030D-6E8A-4147-A177-3AD203B41FA5}">
                      <a16:colId xmlns:a16="http://schemas.microsoft.com/office/drawing/2014/main" val="20016"/>
                    </a:ext>
                  </a:extLst>
                </a:gridCol>
              </a:tblGrid>
              <a:tr h="23254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RÉGION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600939">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8324">
                <a:tc>
                  <a:txBody>
                    <a:bodyPr/>
                    <a:lstStyle/>
                    <a:p>
                      <a:pPr marL="0" algn="l" defTabSz="914400" rtl="0" eaLnBrk="1" fontAlgn="ctr" latinLnBrk="0" hangingPunct="1"/>
                      <a:r>
                        <a:rPr lang="fr-CA" sz="1050" kern="1200" dirty="0">
                          <a:solidFill>
                            <a:srgbClr val="595959"/>
                          </a:solidFill>
                          <a:latin typeface="Arial" panose="020B0604020202020204" pitchFamily="34" charset="0"/>
                          <a:ea typeface="+mn-ea"/>
                          <a:cs typeface="Arial" panose="020B0604020202020204" pitchFamily="34" charset="0"/>
                        </a:rPr>
                        <a:t>Plus en contrôle que lors de la 1ère vague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E31836"/>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27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29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398324">
                <a:tc>
                  <a:txBody>
                    <a:bodyPr/>
                    <a:lstStyle/>
                    <a:p>
                      <a:pPr marL="0" algn="l" defTabSz="914400" rtl="0" eaLnBrk="1" fontAlgn="ctr" latinLnBrk="0" hangingPunct="1"/>
                      <a:r>
                        <a:rPr lang="fr-CA" sz="1050" kern="1200" dirty="0">
                          <a:solidFill>
                            <a:srgbClr val="595959"/>
                          </a:solidFill>
                          <a:latin typeface="Arial" panose="020B0604020202020204" pitchFamily="34" charset="0"/>
                          <a:ea typeface="+mn-ea"/>
                          <a:cs typeface="Arial" panose="020B0604020202020204" pitchFamily="34" charset="0"/>
                        </a:rPr>
                        <a:t>Autant en contrôle que lors de la 1ère vague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41</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42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38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398324">
                <a:tc>
                  <a:txBody>
                    <a:bodyPr/>
                    <a:lstStyle/>
                    <a:p>
                      <a:pPr marL="0" algn="l" defTabSz="914400" rtl="0" eaLnBrk="1" fontAlgn="ctr" latinLnBrk="0" hangingPunct="1"/>
                      <a:r>
                        <a:rPr lang="fr-CA" sz="1050" kern="1200" dirty="0">
                          <a:solidFill>
                            <a:srgbClr val="595959"/>
                          </a:solidFill>
                          <a:latin typeface="Arial" panose="020B0604020202020204" pitchFamily="34" charset="0"/>
                          <a:ea typeface="+mn-ea"/>
                          <a:cs typeface="Arial" panose="020B0604020202020204" pitchFamily="34" charset="0"/>
                        </a:rPr>
                        <a:t>Moins en contrôle que lors de la 1ère vague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34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33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E31836"/>
                          </a:solidFill>
                          <a:effectLst/>
                          <a:latin typeface="Arial"/>
                        </a:rPr>
                        <a:t>30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37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38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28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36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cxnSp>
        <p:nvCxnSpPr>
          <p:cNvPr id="13" name="Connecteur droit 12"/>
          <p:cNvCxnSpPr/>
          <p:nvPr/>
        </p:nvCxnSpPr>
        <p:spPr>
          <a:xfrm>
            <a:off x="493034" y="3552082"/>
            <a:ext cx="8081938"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5" name="Imag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158859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13</a:t>
            </a:fld>
            <a:endParaRPr lang="en-CA">
              <a:solidFill>
                <a:srgbClr val="000000">
                  <a:tint val="75000"/>
                </a:srgbClr>
              </a:solidFill>
            </a:endParaRPr>
          </a:p>
        </p:txBody>
      </p:sp>
      <p:sp>
        <p:nvSpPr>
          <p:cNvPr id="14" name="ZoneTexte 13"/>
          <p:cNvSpPr txBox="1"/>
          <p:nvPr>
            <p:custDataLst>
              <p:tags r:id="rId3"/>
            </p:custDataLst>
          </p:nvPr>
        </p:nvSpPr>
        <p:spPr>
          <a:xfrm>
            <a:off x="501509" y="6130255"/>
            <a:ext cx="8206556"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Pour ce qui est des directives que donnent le gouvernement du Québec (Legault) aux citoyens afin de limiter la propagation de la </a:t>
            </a:r>
            <a:r>
              <a:rPr lang="fr-CA" dirty="0" err="1"/>
              <a:t>COVID</a:t>
            </a:r>
            <a:r>
              <a:rPr lang="fr-CA" dirty="0"/>
              <a:t> -19, diriez-vous que les communications du gouvernement sont…</a:t>
            </a:r>
          </a:p>
        </p:txBody>
      </p:sp>
      <p:sp>
        <p:nvSpPr>
          <p:cNvPr id="10" name="Titre 1"/>
          <p:cNvSpPr>
            <a:spLocks noGrp="1"/>
          </p:cNvSpPr>
          <p:nvPr>
            <p:ph type="title"/>
            <p:custDataLst>
              <p:tags r:id="rId4"/>
            </p:custDataLst>
          </p:nvPr>
        </p:nvSpPr>
        <p:spPr>
          <a:xfrm>
            <a:off x="558800" y="373063"/>
            <a:ext cx="5289108" cy="1008062"/>
          </a:xfrm>
        </p:spPr>
        <p:txBody>
          <a:bodyPr>
            <a:normAutofit/>
          </a:bodyPr>
          <a:lstStyle/>
          <a:p>
            <a:r>
              <a:rPr lang="fr-FR" sz="2000" dirty="0">
                <a:solidFill>
                  <a:srgbClr val="00AFDC"/>
                </a:solidFill>
              </a:rPr>
              <a:t>Clarté des directives du gouvernement du Québec (Legault)</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24" name="Graphique 23"/>
          <p:cNvGraphicFramePr/>
          <p:nvPr>
            <p:custDataLst>
              <p:tags r:id="rId5"/>
            </p:custDataLst>
            <p:extLst>
              <p:ext uri="{D42A27DB-BD31-4B8C-83A1-F6EECF244321}">
                <p14:modId xmlns:p14="http://schemas.microsoft.com/office/powerpoint/2010/main" val="3811462081"/>
              </p:ext>
            </p:extLst>
          </p:nvPr>
        </p:nvGraphicFramePr>
        <p:xfrm>
          <a:off x="395536" y="1441062"/>
          <a:ext cx="6652356" cy="4248538"/>
        </p:xfrm>
        <a:graphic>
          <a:graphicData uri="http://schemas.openxmlformats.org/drawingml/2006/chart">
            <c:chart xmlns:c="http://schemas.openxmlformats.org/drawingml/2006/chart" xmlns:r="http://schemas.openxmlformats.org/officeDocument/2006/relationships" r:id="rId7"/>
          </a:graphicData>
        </a:graphic>
      </p:graphicFrame>
      <p:pic>
        <p:nvPicPr>
          <p:cNvPr id="8" name="Imag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485346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14</a:t>
            </a:fld>
            <a:endParaRPr lang="en-CA">
              <a:solidFill>
                <a:srgbClr val="000000">
                  <a:tint val="75000"/>
                </a:srgbClr>
              </a:solidFill>
            </a:endParaRPr>
          </a:p>
        </p:txBody>
      </p:sp>
      <p:sp>
        <p:nvSpPr>
          <p:cNvPr id="14" name="ZoneTexte 13"/>
          <p:cNvSpPr txBox="1"/>
          <p:nvPr>
            <p:custDataLst>
              <p:tags r:id="rId3"/>
            </p:custDataLst>
          </p:nvPr>
        </p:nvSpPr>
        <p:spPr>
          <a:xfrm>
            <a:off x="501509" y="6130255"/>
            <a:ext cx="8206556"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Pour ce qui est des directives que donnent le gouvernement du Québec (Legault) aux citoyens afin de limiter la propagation de la </a:t>
            </a:r>
            <a:r>
              <a:rPr lang="fr-CA" dirty="0" err="1"/>
              <a:t>COVID</a:t>
            </a:r>
            <a:r>
              <a:rPr lang="fr-CA" dirty="0"/>
              <a:t> -19, diriez-vous que les communications du gouvernement sont…</a:t>
            </a:r>
          </a:p>
        </p:txBody>
      </p:sp>
      <p:sp>
        <p:nvSpPr>
          <p:cNvPr id="10" name="Titre 1"/>
          <p:cNvSpPr>
            <a:spLocks noGrp="1"/>
          </p:cNvSpPr>
          <p:nvPr>
            <p:ph type="title"/>
            <p:custDataLst>
              <p:tags r:id="rId4"/>
            </p:custDataLst>
          </p:nvPr>
        </p:nvSpPr>
        <p:spPr>
          <a:xfrm>
            <a:off x="558800" y="373063"/>
            <a:ext cx="5289108" cy="1008062"/>
          </a:xfrm>
        </p:spPr>
        <p:txBody>
          <a:bodyPr>
            <a:normAutofit/>
          </a:bodyPr>
          <a:lstStyle/>
          <a:p>
            <a:r>
              <a:rPr lang="fr-FR" sz="2000" dirty="0">
                <a:solidFill>
                  <a:srgbClr val="00AFDC"/>
                </a:solidFill>
              </a:rPr>
              <a:t>Clarté des directives du gouvernement du Québec (Legault)</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1885440704"/>
              </p:ext>
            </p:extLst>
          </p:nvPr>
        </p:nvGraphicFramePr>
        <p:xfrm>
          <a:off x="549355" y="1632682"/>
          <a:ext cx="8110863" cy="3828031"/>
        </p:xfrm>
        <a:graphic>
          <a:graphicData uri="http://schemas.openxmlformats.org/drawingml/2006/table">
            <a:tbl>
              <a:tblPr firstRow="1" bandRow="1">
                <a:tableStyleId>{2D5ABB26-0587-4C30-8999-92F81FD0307C}</a:tableStyleId>
              </a:tblPr>
              <a:tblGrid>
                <a:gridCol w="1465071">
                  <a:extLst>
                    <a:ext uri="{9D8B030D-6E8A-4147-A177-3AD203B41FA5}">
                      <a16:colId xmlns:a16="http://schemas.microsoft.com/office/drawing/2014/main" val="20000"/>
                    </a:ext>
                  </a:extLst>
                </a:gridCol>
                <a:gridCol w="415362">
                  <a:extLst>
                    <a:ext uri="{9D8B030D-6E8A-4147-A177-3AD203B41FA5}">
                      <a16:colId xmlns:a16="http://schemas.microsoft.com/office/drawing/2014/main" val="20001"/>
                    </a:ext>
                  </a:extLst>
                </a:gridCol>
                <a:gridCol w="415362">
                  <a:extLst>
                    <a:ext uri="{9D8B030D-6E8A-4147-A177-3AD203B41FA5}">
                      <a16:colId xmlns:a16="http://schemas.microsoft.com/office/drawing/2014/main" val="20002"/>
                    </a:ext>
                  </a:extLst>
                </a:gridCol>
                <a:gridCol w="415362">
                  <a:extLst>
                    <a:ext uri="{9D8B030D-6E8A-4147-A177-3AD203B41FA5}">
                      <a16:colId xmlns:a16="http://schemas.microsoft.com/office/drawing/2014/main" val="20003"/>
                    </a:ext>
                  </a:extLst>
                </a:gridCol>
                <a:gridCol w="415362">
                  <a:extLst>
                    <a:ext uri="{9D8B030D-6E8A-4147-A177-3AD203B41FA5}">
                      <a16:colId xmlns:a16="http://schemas.microsoft.com/office/drawing/2014/main" val="20004"/>
                    </a:ext>
                  </a:extLst>
                </a:gridCol>
                <a:gridCol w="415362">
                  <a:extLst>
                    <a:ext uri="{9D8B030D-6E8A-4147-A177-3AD203B41FA5}">
                      <a16:colId xmlns:a16="http://schemas.microsoft.com/office/drawing/2014/main" val="20005"/>
                    </a:ext>
                  </a:extLst>
                </a:gridCol>
                <a:gridCol w="415362">
                  <a:extLst>
                    <a:ext uri="{9D8B030D-6E8A-4147-A177-3AD203B41FA5}">
                      <a16:colId xmlns:a16="http://schemas.microsoft.com/office/drawing/2014/main" val="20006"/>
                    </a:ext>
                  </a:extLst>
                </a:gridCol>
                <a:gridCol w="415362">
                  <a:extLst>
                    <a:ext uri="{9D8B030D-6E8A-4147-A177-3AD203B41FA5}">
                      <a16:colId xmlns:a16="http://schemas.microsoft.com/office/drawing/2014/main" val="20007"/>
                    </a:ext>
                  </a:extLst>
                </a:gridCol>
                <a:gridCol w="415362">
                  <a:extLst>
                    <a:ext uri="{9D8B030D-6E8A-4147-A177-3AD203B41FA5}">
                      <a16:colId xmlns:a16="http://schemas.microsoft.com/office/drawing/2014/main" val="20008"/>
                    </a:ext>
                  </a:extLst>
                </a:gridCol>
                <a:gridCol w="415362">
                  <a:extLst>
                    <a:ext uri="{9D8B030D-6E8A-4147-A177-3AD203B41FA5}">
                      <a16:colId xmlns:a16="http://schemas.microsoft.com/office/drawing/2014/main" val="20009"/>
                    </a:ext>
                  </a:extLst>
                </a:gridCol>
                <a:gridCol w="415362">
                  <a:extLst>
                    <a:ext uri="{9D8B030D-6E8A-4147-A177-3AD203B41FA5}">
                      <a16:colId xmlns:a16="http://schemas.microsoft.com/office/drawing/2014/main" val="20010"/>
                    </a:ext>
                  </a:extLst>
                </a:gridCol>
                <a:gridCol w="415362">
                  <a:extLst>
                    <a:ext uri="{9D8B030D-6E8A-4147-A177-3AD203B41FA5}">
                      <a16:colId xmlns:a16="http://schemas.microsoft.com/office/drawing/2014/main" val="20011"/>
                    </a:ext>
                  </a:extLst>
                </a:gridCol>
                <a:gridCol w="415362">
                  <a:extLst>
                    <a:ext uri="{9D8B030D-6E8A-4147-A177-3AD203B41FA5}">
                      <a16:colId xmlns:a16="http://schemas.microsoft.com/office/drawing/2014/main" val="20012"/>
                    </a:ext>
                  </a:extLst>
                </a:gridCol>
                <a:gridCol w="415362">
                  <a:extLst>
                    <a:ext uri="{9D8B030D-6E8A-4147-A177-3AD203B41FA5}">
                      <a16:colId xmlns:a16="http://schemas.microsoft.com/office/drawing/2014/main" val="20013"/>
                    </a:ext>
                  </a:extLst>
                </a:gridCol>
                <a:gridCol w="415362">
                  <a:extLst>
                    <a:ext uri="{9D8B030D-6E8A-4147-A177-3AD203B41FA5}">
                      <a16:colId xmlns:a16="http://schemas.microsoft.com/office/drawing/2014/main" val="20014"/>
                    </a:ext>
                  </a:extLst>
                </a:gridCol>
                <a:gridCol w="415362">
                  <a:extLst>
                    <a:ext uri="{9D8B030D-6E8A-4147-A177-3AD203B41FA5}">
                      <a16:colId xmlns:a16="http://schemas.microsoft.com/office/drawing/2014/main" val="20015"/>
                    </a:ext>
                  </a:extLst>
                </a:gridCol>
                <a:gridCol w="415362">
                  <a:extLst>
                    <a:ext uri="{9D8B030D-6E8A-4147-A177-3AD203B41FA5}">
                      <a16:colId xmlns:a16="http://schemas.microsoft.com/office/drawing/2014/main" val="20016"/>
                    </a:ext>
                  </a:extLst>
                </a:gridCol>
              </a:tblGrid>
              <a:tr h="2963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p>
                      <a:pPr marL="0" marR="0" lvl="0" indent="0" algn="ctr"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44460">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5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0000">
                <a:tc>
                  <a:txBody>
                    <a:bodyPr/>
                    <a:lstStyle/>
                    <a:p>
                      <a:pPr marL="0" algn="l" defTabSz="914400" rtl="0" eaLnBrk="1" fontAlgn="ctr" latinLnBrk="0" hangingPunct="1"/>
                      <a:r>
                        <a:rPr lang="fr-CA" sz="1050" b="0" i="0" kern="1200" dirty="0">
                          <a:solidFill>
                            <a:srgbClr val="595959"/>
                          </a:solidFill>
                          <a:effectLst/>
                          <a:latin typeface="Arial" panose="020B0604020202020204" pitchFamily="34" charset="0"/>
                          <a:ea typeface="+mn-ea"/>
                          <a:cs typeface="Arial" panose="020B0604020202020204" pitchFamily="34" charset="0"/>
                        </a:rPr>
                        <a:t>Très</a:t>
                      </a:r>
                      <a:r>
                        <a:rPr lang="fr-CA" sz="1050" b="0" i="0" kern="1200" baseline="0" dirty="0">
                          <a:solidFill>
                            <a:srgbClr val="595959"/>
                          </a:solidFill>
                          <a:effectLst/>
                          <a:latin typeface="Arial" panose="020B0604020202020204" pitchFamily="34" charset="0"/>
                          <a:ea typeface="+mn-ea"/>
                          <a:cs typeface="Arial" panose="020B0604020202020204" pitchFamily="34" charset="0"/>
                        </a:rPr>
                        <a:t> claires</a:t>
                      </a:r>
                      <a:endParaRPr lang="fr-CA" sz="1050" b="0" i="0"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26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Assez claires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49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50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51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51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47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54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Peu claires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19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24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17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Pas du tout claires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7</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E31836"/>
                          </a:solidFill>
                          <a:effectLst/>
                          <a:latin typeface="Arial"/>
                        </a:rPr>
                        <a:t>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30721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normAutofit/>
          </a:bodyPr>
          <a:lstStyle/>
          <a:p>
            <a:r>
              <a:rPr lang="fr-CA" sz="2200" dirty="0"/>
              <a:t>LES EMPLOYÉS DU SECTEUR PUBLIC ET LES NÉGOCIATIONS</a:t>
            </a:r>
          </a:p>
        </p:txBody>
      </p:sp>
    </p:spTree>
    <p:extLst>
      <p:ext uri="{BB962C8B-B14F-4D97-AF65-F5344CB8AC3E}">
        <p14:creationId xmlns:p14="http://schemas.microsoft.com/office/powerpoint/2010/main" val="80738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16</a:t>
            </a:fld>
            <a:endParaRPr lang="en-CA">
              <a:solidFill>
                <a:srgbClr val="000000">
                  <a:tint val="75000"/>
                </a:srgbClr>
              </a:solidFill>
            </a:endParaRPr>
          </a:p>
        </p:txBody>
      </p:sp>
      <p:sp>
        <p:nvSpPr>
          <p:cNvPr id="17" name="Titre 3"/>
          <p:cNvSpPr txBox="1">
            <a:spLocks/>
          </p:cNvSpPr>
          <p:nvPr>
            <p:custDataLst>
              <p:tags r:id="rId3"/>
            </p:custDataLst>
          </p:nvPr>
        </p:nvSpPr>
        <p:spPr>
          <a:xfrm>
            <a:off x="539552" y="332656"/>
            <a:ext cx="5311774" cy="1008062"/>
          </a:xfrm>
          <a:prstGeom prst="rect">
            <a:avLst/>
          </a:prstGeom>
        </p:spPr>
        <p:txBody>
          <a:bodyPr vert="horz" lIns="0" tIns="0" rIns="0" bIns="0" rtlCol="0" anchor="ctr">
            <a:norm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fr-CA" sz="2000" dirty="0">
                <a:solidFill>
                  <a:srgbClr val="00AFDC"/>
                </a:solidFill>
              </a:rPr>
              <a:t>Connaissance des négociations actuelles dans le secteur public au Québec</a:t>
            </a:r>
            <a:br>
              <a:rPr lang="fr-CA" sz="3600" dirty="0">
                <a:solidFill>
                  <a:srgbClr val="00AFDC"/>
                </a:solidFill>
              </a:rPr>
            </a:br>
            <a:r>
              <a:rPr lang="fr-CA" sz="1050" b="0" dirty="0">
                <a:solidFill>
                  <a:srgbClr val="00AFDC"/>
                </a:solidFill>
              </a:rPr>
              <a:t>Base : ensemble des répondants (n=1500)</a:t>
            </a:r>
            <a:endParaRPr lang="en-CA" sz="1050" b="0" dirty="0">
              <a:solidFill>
                <a:srgbClr val="00AFDC"/>
              </a:solidFill>
              <a:latin typeface="Arial Narrow" pitchFamily="34" charset="0"/>
            </a:endParaRPr>
          </a:p>
        </p:txBody>
      </p:sp>
      <p:sp>
        <p:nvSpPr>
          <p:cNvPr id="18" name="ZoneTexte 17"/>
          <p:cNvSpPr txBox="1"/>
          <p:nvPr>
            <p:custDataLst>
              <p:tags r:id="rId4"/>
            </p:custDataLst>
          </p:nvPr>
        </p:nvSpPr>
        <p:spPr>
          <a:xfrm>
            <a:off x="490877" y="6151521"/>
            <a:ext cx="8126628"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Depuis le 30 mars 2020, les employés du secteur public, en santé et en éducation notamment, sont sans contrat de travail. </a:t>
            </a:r>
            <a:br>
              <a:rPr lang="fr-CA" dirty="0"/>
            </a:br>
            <a:r>
              <a:rPr lang="fr-CA" dirty="0"/>
              <a:t>Êtes-vous au courant qu’il y a des négociations actuellement dans le secteur public au Québec?</a:t>
            </a:r>
          </a:p>
        </p:txBody>
      </p:sp>
      <p:graphicFrame>
        <p:nvGraphicFramePr>
          <p:cNvPr id="14" name="Graphique 13"/>
          <p:cNvGraphicFramePr/>
          <p:nvPr>
            <p:custDataLst>
              <p:tags r:id="rId5"/>
            </p:custDataLst>
            <p:extLst>
              <p:ext uri="{D42A27DB-BD31-4B8C-83A1-F6EECF244321}">
                <p14:modId xmlns:p14="http://schemas.microsoft.com/office/powerpoint/2010/main" val="4005621897"/>
              </p:ext>
            </p:extLst>
          </p:nvPr>
        </p:nvGraphicFramePr>
        <p:xfrm>
          <a:off x="1772097" y="1668151"/>
          <a:ext cx="5599806" cy="23922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au 8">
            <a:extLst>
              <a:ext uri="{FF2B5EF4-FFF2-40B4-BE49-F238E27FC236}">
                <a16:creationId xmlns:a16="http://schemas.microsoft.com/office/drawing/2014/main" id="{2505AD72-258A-4045-A72D-680B463779DC}"/>
              </a:ext>
            </a:extLst>
          </p:cNvPr>
          <p:cNvGraphicFramePr>
            <a:graphicFrameLocks noGrp="1"/>
          </p:cNvGraphicFramePr>
          <p:nvPr>
            <p:extLst>
              <p:ext uri="{D42A27DB-BD31-4B8C-83A1-F6EECF244321}">
                <p14:modId xmlns:p14="http://schemas.microsoft.com/office/powerpoint/2010/main" val="2325628243"/>
              </p:ext>
            </p:extLst>
          </p:nvPr>
        </p:nvGraphicFramePr>
        <p:xfrm>
          <a:off x="493857" y="4497074"/>
          <a:ext cx="8092933" cy="1509211"/>
        </p:xfrm>
        <a:graphic>
          <a:graphicData uri="http://schemas.openxmlformats.org/drawingml/2006/table">
            <a:tbl>
              <a:tblPr firstRow="1" bandRow="1">
                <a:tableStyleId>{2D5ABB26-0587-4C30-8999-92F81FD0307C}</a:tableStyleId>
              </a:tblPr>
              <a:tblGrid>
                <a:gridCol w="621423">
                  <a:extLst>
                    <a:ext uri="{9D8B030D-6E8A-4147-A177-3AD203B41FA5}">
                      <a16:colId xmlns:a16="http://schemas.microsoft.com/office/drawing/2014/main" val="20000"/>
                    </a:ext>
                  </a:extLst>
                </a:gridCol>
                <a:gridCol w="488279">
                  <a:extLst>
                    <a:ext uri="{9D8B030D-6E8A-4147-A177-3AD203B41FA5}">
                      <a16:colId xmlns:a16="http://schemas.microsoft.com/office/drawing/2014/main" val="20001"/>
                    </a:ext>
                  </a:extLst>
                </a:gridCol>
                <a:gridCol w="450531">
                  <a:extLst>
                    <a:ext uri="{9D8B030D-6E8A-4147-A177-3AD203B41FA5}">
                      <a16:colId xmlns:a16="http://schemas.microsoft.com/office/drawing/2014/main" val="3430118452"/>
                    </a:ext>
                  </a:extLst>
                </a:gridCol>
                <a:gridCol w="450531">
                  <a:extLst>
                    <a:ext uri="{9D8B030D-6E8A-4147-A177-3AD203B41FA5}">
                      <a16:colId xmlns:a16="http://schemas.microsoft.com/office/drawing/2014/main" val="3494534515"/>
                    </a:ext>
                  </a:extLst>
                </a:gridCol>
                <a:gridCol w="450531">
                  <a:extLst>
                    <a:ext uri="{9D8B030D-6E8A-4147-A177-3AD203B41FA5}">
                      <a16:colId xmlns:a16="http://schemas.microsoft.com/office/drawing/2014/main" val="3348275612"/>
                    </a:ext>
                  </a:extLst>
                </a:gridCol>
                <a:gridCol w="488075">
                  <a:extLst>
                    <a:ext uri="{9D8B030D-6E8A-4147-A177-3AD203B41FA5}">
                      <a16:colId xmlns:a16="http://schemas.microsoft.com/office/drawing/2014/main" val="20002"/>
                    </a:ext>
                  </a:extLst>
                </a:gridCol>
                <a:gridCol w="450531">
                  <a:extLst>
                    <a:ext uri="{9D8B030D-6E8A-4147-A177-3AD203B41FA5}">
                      <a16:colId xmlns:a16="http://schemas.microsoft.com/office/drawing/2014/main" val="20003"/>
                    </a:ext>
                  </a:extLst>
                </a:gridCol>
                <a:gridCol w="450531">
                  <a:extLst>
                    <a:ext uri="{9D8B030D-6E8A-4147-A177-3AD203B41FA5}">
                      <a16:colId xmlns:a16="http://schemas.microsoft.com/office/drawing/2014/main" val="20004"/>
                    </a:ext>
                  </a:extLst>
                </a:gridCol>
                <a:gridCol w="450531">
                  <a:extLst>
                    <a:ext uri="{9D8B030D-6E8A-4147-A177-3AD203B41FA5}">
                      <a16:colId xmlns:a16="http://schemas.microsoft.com/office/drawing/2014/main" val="20007"/>
                    </a:ext>
                  </a:extLst>
                </a:gridCol>
                <a:gridCol w="450531">
                  <a:extLst>
                    <a:ext uri="{9D8B030D-6E8A-4147-A177-3AD203B41FA5}">
                      <a16:colId xmlns:a16="http://schemas.microsoft.com/office/drawing/2014/main" val="20008"/>
                    </a:ext>
                  </a:extLst>
                </a:gridCol>
                <a:gridCol w="450531">
                  <a:extLst>
                    <a:ext uri="{9D8B030D-6E8A-4147-A177-3AD203B41FA5}">
                      <a16:colId xmlns:a16="http://schemas.microsoft.com/office/drawing/2014/main" val="3604863936"/>
                    </a:ext>
                  </a:extLst>
                </a:gridCol>
                <a:gridCol w="412987">
                  <a:extLst>
                    <a:ext uri="{9D8B030D-6E8A-4147-A177-3AD203B41FA5}">
                      <a16:colId xmlns:a16="http://schemas.microsoft.com/office/drawing/2014/main" val="3317460556"/>
                    </a:ext>
                  </a:extLst>
                </a:gridCol>
                <a:gridCol w="412987">
                  <a:extLst>
                    <a:ext uri="{9D8B030D-6E8A-4147-A177-3AD203B41FA5}">
                      <a16:colId xmlns:a16="http://schemas.microsoft.com/office/drawing/2014/main" val="1714331719"/>
                    </a:ext>
                  </a:extLst>
                </a:gridCol>
                <a:gridCol w="450531">
                  <a:extLst>
                    <a:ext uri="{9D8B030D-6E8A-4147-A177-3AD203B41FA5}">
                      <a16:colId xmlns:a16="http://schemas.microsoft.com/office/drawing/2014/main" val="20009"/>
                    </a:ext>
                  </a:extLst>
                </a:gridCol>
                <a:gridCol w="488075">
                  <a:extLst>
                    <a:ext uri="{9D8B030D-6E8A-4147-A177-3AD203B41FA5}">
                      <a16:colId xmlns:a16="http://schemas.microsoft.com/office/drawing/2014/main" val="20014"/>
                    </a:ext>
                  </a:extLst>
                </a:gridCol>
                <a:gridCol w="563164">
                  <a:extLst>
                    <a:ext uri="{9D8B030D-6E8A-4147-A177-3AD203B41FA5}">
                      <a16:colId xmlns:a16="http://schemas.microsoft.com/office/drawing/2014/main" val="20015"/>
                    </a:ext>
                  </a:extLst>
                </a:gridCol>
                <a:gridCol w="563164">
                  <a:extLst>
                    <a:ext uri="{9D8B030D-6E8A-4147-A177-3AD203B41FA5}">
                      <a16:colId xmlns:a16="http://schemas.microsoft.com/office/drawing/2014/main" val="20016"/>
                    </a:ext>
                  </a:extLst>
                </a:gridCol>
              </a:tblGrid>
              <a:tr h="285823">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7EAEC"/>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300282">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584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7921">
                <a:tc>
                  <a:txBody>
                    <a:bodyPr/>
                    <a:lstStyle/>
                    <a:p>
                      <a:pPr marL="0" algn="l" defTabSz="914400" rtl="0" eaLnBrk="1" fontAlgn="ctr" latinLnBrk="0" hangingPunct="1"/>
                      <a:r>
                        <a:rPr lang="fr-CA" sz="1050" b="0" kern="1200" baseline="0" dirty="0">
                          <a:solidFill>
                            <a:srgbClr val="6B6B6B"/>
                          </a:solidFill>
                          <a:effectLst/>
                          <a:latin typeface="Arial" panose="020B0604020202020204" pitchFamily="34" charset="0"/>
                          <a:ea typeface="+mn-ea"/>
                          <a:cs typeface="Arial" panose="020B0604020202020204" pitchFamily="34" charset="0"/>
                        </a:rPr>
                        <a:t>Oui</a:t>
                      </a:r>
                      <a:endParaRPr lang="fr-CA" sz="1050" b="0" kern="1200" dirty="0">
                        <a:solidFill>
                          <a:srgbClr val="6B6B6B"/>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57</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55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68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61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52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48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64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51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60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62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1" i="0" u="none" strike="noStrike">
                          <a:solidFill>
                            <a:srgbClr val="E31836"/>
                          </a:solidFill>
                          <a:effectLst/>
                          <a:latin typeface="Arial"/>
                        </a:rPr>
                        <a:t>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02"/>
                  </a:ext>
                </a:extLst>
              </a:tr>
              <a:tr h="357921">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Non</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43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32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39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48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52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E31836"/>
                          </a:solidFill>
                          <a:effectLst/>
                          <a:latin typeface="Arial"/>
                        </a:rPr>
                        <a:t>36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40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38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1" i="0" u="none" strike="noStrike" dirty="0">
                          <a:solidFill>
                            <a:srgbClr val="00B0F0"/>
                          </a:solidFill>
                          <a:effectLst/>
                          <a:latin typeface="Arial"/>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05"/>
                  </a:ext>
                </a:extLst>
              </a:tr>
            </a:tbl>
          </a:graphicData>
        </a:graphic>
      </p:graphicFrame>
      <p:cxnSp>
        <p:nvCxnSpPr>
          <p:cNvPr id="12" name="Connecteur droit 11"/>
          <p:cNvCxnSpPr/>
          <p:nvPr/>
        </p:nvCxnSpPr>
        <p:spPr>
          <a:xfrm>
            <a:off x="493034" y="4158163"/>
            <a:ext cx="8081938"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1" name="Imag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390056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17</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787562441"/>
              </p:ext>
            </p:extLst>
          </p:nvPr>
        </p:nvGraphicFramePr>
        <p:xfrm>
          <a:off x="501509" y="1532592"/>
          <a:ext cx="6652356" cy="4225951"/>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501509" y="6119664"/>
            <a:ext cx="808527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Est-ce que les négociations du contrat de travail des employés du secteur de la santé et de l’éducation devraient être une priorité du gouvernement du Québec (Legault)? </a:t>
            </a:r>
          </a:p>
        </p:txBody>
      </p:sp>
      <p:sp>
        <p:nvSpPr>
          <p:cNvPr id="10" name="Titre 1"/>
          <p:cNvSpPr>
            <a:spLocks noGrp="1"/>
          </p:cNvSpPr>
          <p:nvPr>
            <p:ph type="title"/>
            <p:custDataLst>
              <p:tags r:id="rId5"/>
            </p:custDataLst>
          </p:nvPr>
        </p:nvSpPr>
        <p:spPr>
          <a:xfrm>
            <a:off x="558800" y="373063"/>
            <a:ext cx="5430840" cy="1008062"/>
          </a:xfrm>
        </p:spPr>
        <p:txBody>
          <a:bodyPr>
            <a:normAutofit fontScale="90000"/>
          </a:bodyPr>
          <a:lstStyle/>
          <a:p>
            <a:r>
              <a:rPr lang="fr-CA" sz="2000" dirty="0">
                <a:solidFill>
                  <a:srgbClr val="00AFDC"/>
                </a:solidFill>
              </a:rPr>
              <a:t>Priorité gouvernementale aux négociations du contrat de travail des employés du secteur de la santé et de l’éducation</a:t>
            </a:r>
            <a:br>
              <a:rPr lang="fr-CA" sz="2400" dirty="0"/>
            </a:br>
            <a:r>
              <a:rPr lang="fr-CA" sz="120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pic>
        <p:nvPicPr>
          <p:cNvPr id="8" name="Imag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155087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18</a:t>
            </a:fld>
            <a:endParaRPr lang="en-CA">
              <a:solidFill>
                <a:srgbClr val="000000">
                  <a:tint val="75000"/>
                </a:srgbClr>
              </a:solidFill>
            </a:endParaRPr>
          </a:p>
        </p:txBody>
      </p:sp>
      <p:sp>
        <p:nvSpPr>
          <p:cNvPr id="14" name="ZoneTexte 13"/>
          <p:cNvSpPr txBox="1"/>
          <p:nvPr>
            <p:custDataLst>
              <p:tags r:id="rId3"/>
            </p:custDataLst>
          </p:nvPr>
        </p:nvSpPr>
        <p:spPr>
          <a:xfrm>
            <a:off x="501509" y="6119664"/>
            <a:ext cx="808527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Est-ce que les négociations du contrat de travail des employés du secteur de la santé et de l’éducation devraient être une priorité du gouvernement du Québec (Legault)? </a:t>
            </a:r>
          </a:p>
        </p:txBody>
      </p:sp>
      <p:sp>
        <p:nvSpPr>
          <p:cNvPr id="10" name="Titre 1"/>
          <p:cNvSpPr>
            <a:spLocks noGrp="1"/>
          </p:cNvSpPr>
          <p:nvPr>
            <p:ph type="title"/>
            <p:custDataLst>
              <p:tags r:id="rId4"/>
            </p:custDataLst>
          </p:nvPr>
        </p:nvSpPr>
        <p:spPr>
          <a:xfrm>
            <a:off x="558800" y="373063"/>
            <a:ext cx="5430840" cy="1008062"/>
          </a:xfrm>
        </p:spPr>
        <p:txBody>
          <a:bodyPr>
            <a:normAutofit fontScale="90000"/>
          </a:bodyPr>
          <a:lstStyle/>
          <a:p>
            <a:r>
              <a:rPr lang="fr-CA" sz="2000" dirty="0">
                <a:solidFill>
                  <a:srgbClr val="00AFDC"/>
                </a:solidFill>
              </a:rPr>
              <a:t>Priorité gouvernementale aux négociations du contrat de travail des employés du secteur de la santé et de l’éducation</a:t>
            </a:r>
            <a:br>
              <a:rPr lang="fr-CA" sz="2400" dirty="0"/>
            </a:br>
            <a:r>
              <a:rPr lang="fr-CA" sz="120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179693855"/>
              </p:ext>
            </p:extLst>
          </p:nvPr>
        </p:nvGraphicFramePr>
        <p:xfrm>
          <a:off x="501501" y="1632682"/>
          <a:ext cx="8110881" cy="3828031"/>
        </p:xfrm>
        <a:graphic>
          <a:graphicData uri="http://schemas.openxmlformats.org/drawingml/2006/table">
            <a:tbl>
              <a:tblPr firstRow="1" bandRow="1">
                <a:tableStyleId>{2D5ABB26-0587-4C30-8999-92F81FD0307C}</a:tableStyleId>
              </a:tblPr>
              <a:tblGrid>
                <a:gridCol w="1681249">
                  <a:extLst>
                    <a:ext uri="{9D8B030D-6E8A-4147-A177-3AD203B41FA5}">
                      <a16:colId xmlns:a16="http://schemas.microsoft.com/office/drawing/2014/main" val="20000"/>
                    </a:ext>
                  </a:extLst>
                </a:gridCol>
                <a:gridCol w="401852">
                  <a:extLst>
                    <a:ext uri="{9D8B030D-6E8A-4147-A177-3AD203B41FA5}">
                      <a16:colId xmlns:a16="http://schemas.microsoft.com/office/drawing/2014/main" val="20001"/>
                    </a:ext>
                  </a:extLst>
                </a:gridCol>
                <a:gridCol w="401852">
                  <a:extLst>
                    <a:ext uri="{9D8B030D-6E8A-4147-A177-3AD203B41FA5}">
                      <a16:colId xmlns:a16="http://schemas.microsoft.com/office/drawing/2014/main" val="20002"/>
                    </a:ext>
                  </a:extLst>
                </a:gridCol>
                <a:gridCol w="401852">
                  <a:extLst>
                    <a:ext uri="{9D8B030D-6E8A-4147-A177-3AD203B41FA5}">
                      <a16:colId xmlns:a16="http://schemas.microsoft.com/office/drawing/2014/main" val="20003"/>
                    </a:ext>
                  </a:extLst>
                </a:gridCol>
                <a:gridCol w="401852">
                  <a:extLst>
                    <a:ext uri="{9D8B030D-6E8A-4147-A177-3AD203B41FA5}">
                      <a16:colId xmlns:a16="http://schemas.microsoft.com/office/drawing/2014/main" val="20004"/>
                    </a:ext>
                  </a:extLst>
                </a:gridCol>
                <a:gridCol w="401852">
                  <a:extLst>
                    <a:ext uri="{9D8B030D-6E8A-4147-A177-3AD203B41FA5}">
                      <a16:colId xmlns:a16="http://schemas.microsoft.com/office/drawing/2014/main" val="20005"/>
                    </a:ext>
                  </a:extLst>
                </a:gridCol>
                <a:gridCol w="401852">
                  <a:extLst>
                    <a:ext uri="{9D8B030D-6E8A-4147-A177-3AD203B41FA5}">
                      <a16:colId xmlns:a16="http://schemas.microsoft.com/office/drawing/2014/main" val="20006"/>
                    </a:ext>
                  </a:extLst>
                </a:gridCol>
                <a:gridCol w="401852">
                  <a:extLst>
                    <a:ext uri="{9D8B030D-6E8A-4147-A177-3AD203B41FA5}">
                      <a16:colId xmlns:a16="http://schemas.microsoft.com/office/drawing/2014/main" val="20007"/>
                    </a:ext>
                  </a:extLst>
                </a:gridCol>
                <a:gridCol w="401852">
                  <a:extLst>
                    <a:ext uri="{9D8B030D-6E8A-4147-A177-3AD203B41FA5}">
                      <a16:colId xmlns:a16="http://schemas.microsoft.com/office/drawing/2014/main" val="20008"/>
                    </a:ext>
                  </a:extLst>
                </a:gridCol>
                <a:gridCol w="401852">
                  <a:extLst>
                    <a:ext uri="{9D8B030D-6E8A-4147-A177-3AD203B41FA5}">
                      <a16:colId xmlns:a16="http://schemas.microsoft.com/office/drawing/2014/main" val="20009"/>
                    </a:ext>
                  </a:extLst>
                </a:gridCol>
                <a:gridCol w="401852">
                  <a:extLst>
                    <a:ext uri="{9D8B030D-6E8A-4147-A177-3AD203B41FA5}">
                      <a16:colId xmlns:a16="http://schemas.microsoft.com/office/drawing/2014/main" val="20010"/>
                    </a:ext>
                  </a:extLst>
                </a:gridCol>
                <a:gridCol w="401852">
                  <a:extLst>
                    <a:ext uri="{9D8B030D-6E8A-4147-A177-3AD203B41FA5}">
                      <a16:colId xmlns:a16="http://schemas.microsoft.com/office/drawing/2014/main" val="20011"/>
                    </a:ext>
                  </a:extLst>
                </a:gridCol>
                <a:gridCol w="401852">
                  <a:extLst>
                    <a:ext uri="{9D8B030D-6E8A-4147-A177-3AD203B41FA5}">
                      <a16:colId xmlns:a16="http://schemas.microsoft.com/office/drawing/2014/main" val="20012"/>
                    </a:ext>
                  </a:extLst>
                </a:gridCol>
                <a:gridCol w="401852">
                  <a:extLst>
                    <a:ext uri="{9D8B030D-6E8A-4147-A177-3AD203B41FA5}">
                      <a16:colId xmlns:a16="http://schemas.microsoft.com/office/drawing/2014/main" val="20013"/>
                    </a:ext>
                  </a:extLst>
                </a:gridCol>
                <a:gridCol w="401852">
                  <a:extLst>
                    <a:ext uri="{9D8B030D-6E8A-4147-A177-3AD203B41FA5}">
                      <a16:colId xmlns:a16="http://schemas.microsoft.com/office/drawing/2014/main" val="20014"/>
                    </a:ext>
                  </a:extLst>
                </a:gridCol>
                <a:gridCol w="401852">
                  <a:extLst>
                    <a:ext uri="{9D8B030D-6E8A-4147-A177-3AD203B41FA5}">
                      <a16:colId xmlns:a16="http://schemas.microsoft.com/office/drawing/2014/main" val="20015"/>
                    </a:ext>
                  </a:extLst>
                </a:gridCol>
                <a:gridCol w="401852">
                  <a:extLst>
                    <a:ext uri="{9D8B030D-6E8A-4147-A177-3AD203B41FA5}">
                      <a16:colId xmlns:a16="http://schemas.microsoft.com/office/drawing/2014/main" val="20016"/>
                    </a:ext>
                  </a:extLst>
                </a:gridCol>
              </a:tblGrid>
              <a:tr h="2963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p>
                      <a:pPr marL="0" marR="0" lvl="0" indent="0" algn="ctr"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44460">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5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0000">
                <a:tc>
                  <a:txBody>
                    <a:bodyPr/>
                    <a:lstStyle/>
                    <a:p>
                      <a:pPr marL="0" algn="l" defTabSz="914400" rtl="0" eaLnBrk="1" fontAlgn="ctr" latinLnBrk="0" hangingPunct="1"/>
                      <a:r>
                        <a:rPr lang="fr-CA" sz="1050" b="0" i="0" kern="1200" dirty="0">
                          <a:solidFill>
                            <a:srgbClr val="595959"/>
                          </a:solidFill>
                          <a:effectLst/>
                          <a:latin typeface="Arial" panose="020B0604020202020204" pitchFamily="34" charset="0"/>
                          <a:ea typeface="+mn-ea"/>
                          <a:cs typeface="Arial" panose="020B0604020202020204" pitchFamily="34" charset="0"/>
                        </a:rPr>
                        <a:t>Oui, certainement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36</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37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E31836"/>
                          </a:solidFill>
                          <a:effectLst/>
                          <a:latin typeface="Arial"/>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31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40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32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00B0F0"/>
                          </a:solidFill>
                          <a:effectLst/>
                          <a:latin typeface="Arial"/>
                        </a:rPr>
                        <a:t>40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E31836"/>
                          </a:solidFill>
                          <a:effectLst/>
                          <a:latin typeface="Arial"/>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Oui, probablement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49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47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55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52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43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47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53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Non, probablement pas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14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11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14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Non, certainement pas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99566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19</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2872420279"/>
              </p:ext>
            </p:extLst>
          </p:nvPr>
        </p:nvGraphicFramePr>
        <p:xfrm>
          <a:off x="395536" y="1584251"/>
          <a:ext cx="6652356" cy="4000120"/>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501509" y="6023967"/>
            <a:ext cx="8085279" cy="507831"/>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Selon plusieurs observateurs, il y a une pénurie de personnel dans les secteurs de la santé et de l’éducation, ce qui met de la pression sur le personnel actuellement en poste. Selon vous, si les négociations dans le secteur public durent plusieurs mois, est-ce que cela pourrait inciter des employés du secteur de la santé à quitter leur emploi?</a:t>
            </a:r>
          </a:p>
        </p:txBody>
      </p:sp>
      <p:sp>
        <p:nvSpPr>
          <p:cNvPr id="10" name="Titre 1"/>
          <p:cNvSpPr>
            <a:spLocks noGrp="1"/>
          </p:cNvSpPr>
          <p:nvPr>
            <p:ph type="title"/>
            <p:custDataLst>
              <p:tags r:id="rId5"/>
            </p:custDataLst>
          </p:nvPr>
        </p:nvSpPr>
        <p:spPr>
          <a:xfrm>
            <a:off x="558799" y="373063"/>
            <a:ext cx="6284563" cy="1008062"/>
          </a:xfrm>
        </p:spPr>
        <p:txBody>
          <a:bodyPr>
            <a:normAutofit/>
          </a:bodyPr>
          <a:lstStyle/>
          <a:p>
            <a:r>
              <a:rPr lang="fr-CA" sz="2000" dirty="0">
                <a:solidFill>
                  <a:srgbClr val="00AFDC"/>
                </a:solidFill>
              </a:rPr>
              <a:t>Secteur public - santé : Incitation à quitter son emploi actuel</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pic>
        <p:nvPicPr>
          <p:cNvPr id="8" name="Imag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22412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7000" r="-7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normAutofit/>
          </a:bodyPr>
          <a:lstStyle/>
          <a:p>
            <a:r>
              <a:rPr lang="fr-CA" dirty="0"/>
              <a:t>Méthodologie</a:t>
            </a:r>
            <a:endParaRPr lang="en-CA" dirty="0"/>
          </a:p>
        </p:txBody>
      </p:sp>
    </p:spTree>
    <p:extLst>
      <p:ext uri="{BB962C8B-B14F-4D97-AF65-F5344CB8AC3E}">
        <p14:creationId xmlns:p14="http://schemas.microsoft.com/office/powerpoint/2010/main" val="287447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20</a:t>
            </a:fld>
            <a:endParaRPr lang="en-CA">
              <a:solidFill>
                <a:srgbClr val="000000">
                  <a:tint val="75000"/>
                </a:srgbClr>
              </a:solidFill>
            </a:endParaRPr>
          </a:p>
        </p:txBody>
      </p:sp>
      <p:sp>
        <p:nvSpPr>
          <p:cNvPr id="14" name="ZoneTexte 13"/>
          <p:cNvSpPr txBox="1"/>
          <p:nvPr>
            <p:custDataLst>
              <p:tags r:id="rId3"/>
            </p:custDataLst>
          </p:nvPr>
        </p:nvSpPr>
        <p:spPr>
          <a:xfrm>
            <a:off x="501509" y="6023967"/>
            <a:ext cx="8085279" cy="507831"/>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Selon plusieurs observateurs, il y a une pénurie de personnel dans les secteurs de la santé et de l’éducation, ce qui met de la pression sur le personnel actuellement en poste. Selon vous, si les négociations dans le secteur public durent plusieurs mois, est-ce que cela pourrait inciter des employés du secteur de la santé à quitter leur emploi?</a:t>
            </a:r>
          </a:p>
        </p:txBody>
      </p:sp>
      <p:sp>
        <p:nvSpPr>
          <p:cNvPr id="10" name="Titre 1"/>
          <p:cNvSpPr>
            <a:spLocks noGrp="1"/>
          </p:cNvSpPr>
          <p:nvPr>
            <p:ph type="title"/>
            <p:custDataLst>
              <p:tags r:id="rId4"/>
            </p:custDataLst>
          </p:nvPr>
        </p:nvSpPr>
        <p:spPr>
          <a:xfrm>
            <a:off x="558799" y="373063"/>
            <a:ext cx="6284563" cy="1008062"/>
          </a:xfrm>
        </p:spPr>
        <p:txBody>
          <a:bodyPr>
            <a:normAutofit/>
          </a:bodyPr>
          <a:lstStyle/>
          <a:p>
            <a:r>
              <a:rPr lang="fr-CA" sz="2000" dirty="0">
                <a:solidFill>
                  <a:srgbClr val="00AFDC"/>
                </a:solidFill>
              </a:rPr>
              <a:t>Secteur public - santé : Incitation à quitter son emploi actuel</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1884273816"/>
              </p:ext>
            </p:extLst>
          </p:nvPr>
        </p:nvGraphicFramePr>
        <p:xfrm>
          <a:off x="501501" y="1632682"/>
          <a:ext cx="8110881" cy="3828031"/>
        </p:xfrm>
        <a:graphic>
          <a:graphicData uri="http://schemas.openxmlformats.org/drawingml/2006/table">
            <a:tbl>
              <a:tblPr firstRow="1" bandRow="1">
                <a:tableStyleId>{2D5ABB26-0587-4C30-8999-92F81FD0307C}</a:tableStyleId>
              </a:tblPr>
              <a:tblGrid>
                <a:gridCol w="1681249">
                  <a:extLst>
                    <a:ext uri="{9D8B030D-6E8A-4147-A177-3AD203B41FA5}">
                      <a16:colId xmlns:a16="http://schemas.microsoft.com/office/drawing/2014/main" val="20000"/>
                    </a:ext>
                  </a:extLst>
                </a:gridCol>
                <a:gridCol w="401852">
                  <a:extLst>
                    <a:ext uri="{9D8B030D-6E8A-4147-A177-3AD203B41FA5}">
                      <a16:colId xmlns:a16="http://schemas.microsoft.com/office/drawing/2014/main" val="20001"/>
                    </a:ext>
                  </a:extLst>
                </a:gridCol>
                <a:gridCol w="401852">
                  <a:extLst>
                    <a:ext uri="{9D8B030D-6E8A-4147-A177-3AD203B41FA5}">
                      <a16:colId xmlns:a16="http://schemas.microsoft.com/office/drawing/2014/main" val="20002"/>
                    </a:ext>
                  </a:extLst>
                </a:gridCol>
                <a:gridCol w="401852">
                  <a:extLst>
                    <a:ext uri="{9D8B030D-6E8A-4147-A177-3AD203B41FA5}">
                      <a16:colId xmlns:a16="http://schemas.microsoft.com/office/drawing/2014/main" val="20003"/>
                    </a:ext>
                  </a:extLst>
                </a:gridCol>
                <a:gridCol w="401852">
                  <a:extLst>
                    <a:ext uri="{9D8B030D-6E8A-4147-A177-3AD203B41FA5}">
                      <a16:colId xmlns:a16="http://schemas.microsoft.com/office/drawing/2014/main" val="20004"/>
                    </a:ext>
                  </a:extLst>
                </a:gridCol>
                <a:gridCol w="401852">
                  <a:extLst>
                    <a:ext uri="{9D8B030D-6E8A-4147-A177-3AD203B41FA5}">
                      <a16:colId xmlns:a16="http://schemas.microsoft.com/office/drawing/2014/main" val="20005"/>
                    </a:ext>
                  </a:extLst>
                </a:gridCol>
                <a:gridCol w="401852">
                  <a:extLst>
                    <a:ext uri="{9D8B030D-6E8A-4147-A177-3AD203B41FA5}">
                      <a16:colId xmlns:a16="http://schemas.microsoft.com/office/drawing/2014/main" val="20006"/>
                    </a:ext>
                  </a:extLst>
                </a:gridCol>
                <a:gridCol w="401852">
                  <a:extLst>
                    <a:ext uri="{9D8B030D-6E8A-4147-A177-3AD203B41FA5}">
                      <a16:colId xmlns:a16="http://schemas.microsoft.com/office/drawing/2014/main" val="20007"/>
                    </a:ext>
                  </a:extLst>
                </a:gridCol>
                <a:gridCol w="401852">
                  <a:extLst>
                    <a:ext uri="{9D8B030D-6E8A-4147-A177-3AD203B41FA5}">
                      <a16:colId xmlns:a16="http://schemas.microsoft.com/office/drawing/2014/main" val="20008"/>
                    </a:ext>
                  </a:extLst>
                </a:gridCol>
                <a:gridCol w="401852">
                  <a:extLst>
                    <a:ext uri="{9D8B030D-6E8A-4147-A177-3AD203B41FA5}">
                      <a16:colId xmlns:a16="http://schemas.microsoft.com/office/drawing/2014/main" val="20009"/>
                    </a:ext>
                  </a:extLst>
                </a:gridCol>
                <a:gridCol w="401852">
                  <a:extLst>
                    <a:ext uri="{9D8B030D-6E8A-4147-A177-3AD203B41FA5}">
                      <a16:colId xmlns:a16="http://schemas.microsoft.com/office/drawing/2014/main" val="20010"/>
                    </a:ext>
                  </a:extLst>
                </a:gridCol>
                <a:gridCol w="401852">
                  <a:extLst>
                    <a:ext uri="{9D8B030D-6E8A-4147-A177-3AD203B41FA5}">
                      <a16:colId xmlns:a16="http://schemas.microsoft.com/office/drawing/2014/main" val="20011"/>
                    </a:ext>
                  </a:extLst>
                </a:gridCol>
                <a:gridCol w="401852">
                  <a:extLst>
                    <a:ext uri="{9D8B030D-6E8A-4147-A177-3AD203B41FA5}">
                      <a16:colId xmlns:a16="http://schemas.microsoft.com/office/drawing/2014/main" val="20012"/>
                    </a:ext>
                  </a:extLst>
                </a:gridCol>
                <a:gridCol w="401852">
                  <a:extLst>
                    <a:ext uri="{9D8B030D-6E8A-4147-A177-3AD203B41FA5}">
                      <a16:colId xmlns:a16="http://schemas.microsoft.com/office/drawing/2014/main" val="20013"/>
                    </a:ext>
                  </a:extLst>
                </a:gridCol>
                <a:gridCol w="401852">
                  <a:extLst>
                    <a:ext uri="{9D8B030D-6E8A-4147-A177-3AD203B41FA5}">
                      <a16:colId xmlns:a16="http://schemas.microsoft.com/office/drawing/2014/main" val="20014"/>
                    </a:ext>
                  </a:extLst>
                </a:gridCol>
                <a:gridCol w="401852">
                  <a:extLst>
                    <a:ext uri="{9D8B030D-6E8A-4147-A177-3AD203B41FA5}">
                      <a16:colId xmlns:a16="http://schemas.microsoft.com/office/drawing/2014/main" val="20015"/>
                    </a:ext>
                  </a:extLst>
                </a:gridCol>
                <a:gridCol w="401852">
                  <a:extLst>
                    <a:ext uri="{9D8B030D-6E8A-4147-A177-3AD203B41FA5}">
                      <a16:colId xmlns:a16="http://schemas.microsoft.com/office/drawing/2014/main" val="20016"/>
                    </a:ext>
                  </a:extLst>
                </a:gridCol>
              </a:tblGrid>
              <a:tr h="2963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p>
                      <a:pPr marL="0" marR="0" lvl="0" indent="0" algn="ctr"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44460">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5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0000">
                <a:tc>
                  <a:txBody>
                    <a:bodyPr/>
                    <a:lstStyle/>
                    <a:p>
                      <a:pPr marL="0" algn="l" defTabSz="914400" rtl="0" eaLnBrk="1" fontAlgn="ctr" latinLnBrk="0" hangingPunct="1"/>
                      <a:r>
                        <a:rPr lang="fr-CA" sz="1050" b="0" i="0" kern="1200" dirty="0">
                          <a:solidFill>
                            <a:srgbClr val="595959"/>
                          </a:solidFill>
                          <a:effectLst/>
                          <a:latin typeface="Arial" panose="020B0604020202020204" pitchFamily="34" charset="0"/>
                          <a:ea typeface="+mn-ea"/>
                          <a:cs typeface="Arial" panose="020B0604020202020204" pitchFamily="34" charset="0"/>
                        </a:rPr>
                        <a:t>Oui, certainement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27</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34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20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31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19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36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1" i="0" u="none" strike="noStrike">
                          <a:solidFill>
                            <a:srgbClr val="E31836"/>
                          </a:solidFill>
                          <a:effectLst/>
                          <a:latin typeface="Arial"/>
                        </a:rPr>
                        <a:t>23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Oui, probablement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52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50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55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54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50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56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1" i="0" u="none" strike="noStrike">
                          <a:solidFill>
                            <a:srgbClr val="00B0F0"/>
                          </a:solidFill>
                          <a:effectLst/>
                          <a:latin typeface="Arial"/>
                        </a:rPr>
                        <a:t>55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Non, probablement pas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25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16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23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17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23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Non, certainement pas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00B0F0"/>
                          </a:solidFill>
                          <a:effectLst/>
                          <a:latin typeface="Arial"/>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314129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21</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3023519093"/>
              </p:ext>
            </p:extLst>
          </p:nvPr>
        </p:nvGraphicFramePr>
        <p:xfrm>
          <a:off x="395536" y="1905278"/>
          <a:ext cx="6652356" cy="4028805"/>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501509" y="6109031"/>
            <a:ext cx="808527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Voici une opinion à propos de la pénurie du personnel dans les secteurs de la santé et de l’éducation. Dans quelle mesure êtes-vous en accord ou en désaccord avec l’opinion suivante :</a:t>
            </a:r>
          </a:p>
        </p:txBody>
      </p:sp>
      <p:sp>
        <p:nvSpPr>
          <p:cNvPr id="10" name="Titre 1"/>
          <p:cNvSpPr>
            <a:spLocks noGrp="1"/>
          </p:cNvSpPr>
          <p:nvPr>
            <p:ph type="title"/>
            <p:custDataLst>
              <p:tags r:id="rId5"/>
            </p:custDataLst>
          </p:nvPr>
        </p:nvSpPr>
        <p:spPr>
          <a:xfrm>
            <a:off x="558799" y="373063"/>
            <a:ext cx="6284563" cy="1008062"/>
          </a:xfrm>
        </p:spPr>
        <p:txBody>
          <a:bodyPr>
            <a:normAutofit/>
          </a:bodyPr>
          <a:lstStyle/>
          <a:p>
            <a:r>
              <a:rPr lang="fr-CA" sz="2000" dirty="0">
                <a:solidFill>
                  <a:srgbClr val="00AFDC"/>
                </a:solidFill>
              </a:rPr>
              <a:t>Pénurie de personnel</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1739342801"/>
              </p:ext>
            </p:extLst>
          </p:nvPr>
        </p:nvGraphicFramePr>
        <p:xfrm>
          <a:off x="493034" y="1477925"/>
          <a:ext cx="8287487" cy="374015"/>
        </p:xfrm>
        <a:graphic>
          <a:graphicData uri="http://schemas.openxmlformats.org/drawingml/2006/table">
            <a:tbl>
              <a:tblPr firstRow="1" firstCol="1" bandRow="1">
                <a:tableStyleId>{5C22544A-7EE6-4342-B048-85BDC9FD1C3A}</a:tableStyleId>
              </a:tblPr>
              <a:tblGrid>
                <a:gridCol w="8287487">
                  <a:extLst>
                    <a:ext uri="{9D8B030D-6E8A-4147-A177-3AD203B41FA5}">
                      <a16:colId xmlns:a16="http://schemas.microsoft.com/office/drawing/2014/main" val="20000"/>
                    </a:ext>
                  </a:extLst>
                </a:gridCol>
              </a:tblGrid>
              <a:tr h="312663">
                <a:tc>
                  <a:txBody>
                    <a:bodyPr/>
                    <a:lstStyle/>
                    <a:p>
                      <a:pPr>
                        <a:lnSpc>
                          <a:spcPct val="106000"/>
                        </a:lnSpc>
                        <a:spcAft>
                          <a:spcPts val="800"/>
                        </a:spcAft>
                      </a:pPr>
                      <a:r>
                        <a:rPr lang="fr-CA" sz="1200" b="1" i="0" dirty="0">
                          <a:solidFill>
                            <a:srgbClr val="6B6B6B"/>
                          </a:solidFill>
                          <a:effectLst/>
                          <a:latin typeface="Arial" panose="020B0604020202020204" pitchFamily="34" charset="0"/>
                          <a:cs typeface="Arial" panose="020B0604020202020204" pitchFamily="34" charset="0"/>
                        </a:rPr>
                        <a:t>Dans les secteurs de la santé et de l’éducation, la pénurie du personnel s’explique par la trop grande charge de travail et par des salaires trop bas</a:t>
                      </a:r>
                    </a:p>
                  </a:txBody>
                  <a:tcPr marL="68580" marR="68580" marT="0" marB="0">
                    <a:noFill/>
                  </a:tcPr>
                </a:tc>
                <a:extLst>
                  <a:ext uri="{0D108BD9-81ED-4DB2-BD59-A6C34878D82A}">
                    <a16:rowId xmlns:a16="http://schemas.microsoft.com/office/drawing/2014/main" val="10000"/>
                  </a:ext>
                </a:extLst>
              </a:tr>
            </a:tbl>
          </a:graphicData>
        </a:graphic>
      </p:graphicFrame>
      <p:pic>
        <p:nvPicPr>
          <p:cNvPr id="11" name="Imag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166303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22</a:t>
            </a:fld>
            <a:endParaRPr lang="en-CA">
              <a:solidFill>
                <a:srgbClr val="000000">
                  <a:tint val="75000"/>
                </a:srgbClr>
              </a:solidFill>
            </a:endParaRPr>
          </a:p>
        </p:txBody>
      </p:sp>
      <p:sp>
        <p:nvSpPr>
          <p:cNvPr id="14" name="ZoneTexte 13"/>
          <p:cNvSpPr txBox="1"/>
          <p:nvPr>
            <p:custDataLst>
              <p:tags r:id="rId3"/>
            </p:custDataLst>
          </p:nvPr>
        </p:nvSpPr>
        <p:spPr>
          <a:xfrm>
            <a:off x="501509" y="6109031"/>
            <a:ext cx="808527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Voici une opinion à propos de la pénurie du personnel dans les secteurs de la santé et de l’éducation. Dans quelle mesure êtes-vous en accord ou en désaccord avec l’opinion suivante :</a:t>
            </a:r>
          </a:p>
        </p:txBody>
      </p:sp>
      <p:sp>
        <p:nvSpPr>
          <p:cNvPr id="10" name="Titre 1"/>
          <p:cNvSpPr>
            <a:spLocks noGrp="1"/>
          </p:cNvSpPr>
          <p:nvPr>
            <p:ph type="title"/>
            <p:custDataLst>
              <p:tags r:id="rId4"/>
            </p:custDataLst>
          </p:nvPr>
        </p:nvSpPr>
        <p:spPr>
          <a:xfrm>
            <a:off x="558799" y="373063"/>
            <a:ext cx="6284563" cy="1008062"/>
          </a:xfrm>
        </p:spPr>
        <p:txBody>
          <a:bodyPr>
            <a:normAutofit/>
          </a:bodyPr>
          <a:lstStyle/>
          <a:p>
            <a:r>
              <a:rPr lang="fr-CA" sz="2000" dirty="0">
                <a:solidFill>
                  <a:srgbClr val="00AFDC"/>
                </a:solidFill>
              </a:rPr>
              <a:t>Pénurie de personnel</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2" name="Tableau 1"/>
          <p:cNvGraphicFramePr>
            <a:graphicFrameLocks noGrp="1"/>
          </p:cNvGraphicFramePr>
          <p:nvPr/>
        </p:nvGraphicFramePr>
        <p:xfrm>
          <a:off x="493034" y="1477925"/>
          <a:ext cx="8287487" cy="374015"/>
        </p:xfrm>
        <a:graphic>
          <a:graphicData uri="http://schemas.openxmlformats.org/drawingml/2006/table">
            <a:tbl>
              <a:tblPr firstRow="1" firstCol="1" bandRow="1">
                <a:tableStyleId>{5C22544A-7EE6-4342-B048-85BDC9FD1C3A}</a:tableStyleId>
              </a:tblPr>
              <a:tblGrid>
                <a:gridCol w="8287487">
                  <a:extLst>
                    <a:ext uri="{9D8B030D-6E8A-4147-A177-3AD203B41FA5}">
                      <a16:colId xmlns:a16="http://schemas.microsoft.com/office/drawing/2014/main" val="20000"/>
                    </a:ext>
                  </a:extLst>
                </a:gridCol>
              </a:tblGrid>
              <a:tr h="312663">
                <a:tc>
                  <a:txBody>
                    <a:bodyPr/>
                    <a:lstStyle/>
                    <a:p>
                      <a:pPr>
                        <a:lnSpc>
                          <a:spcPct val="106000"/>
                        </a:lnSpc>
                        <a:spcAft>
                          <a:spcPts val="800"/>
                        </a:spcAft>
                      </a:pPr>
                      <a:r>
                        <a:rPr lang="fr-CA" sz="1200" b="1" i="0" dirty="0">
                          <a:solidFill>
                            <a:srgbClr val="6B6B6B"/>
                          </a:solidFill>
                          <a:effectLst/>
                          <a:latin typeface="Arial" panose="020B0604020202020204" pitchFamily="34" charset="0"/>
                          <a:cs typeface="Arial" panose="020B0604020202020204" pitchFamily="34" charset="0"/>
                        </a:rPr>
                        <a:t>Dans les secteurs de la santé et de l’éducation, la pénurie du personnel s’explique par la trop grande charge de travail et par des salaires trop bas</a:t>
                      </a:r>
                    </a:p>
                  </a:txBody>
                  <a:tcPr marL="68580" marR="68580" marT="0" marB="0">
                    <a:noFill/>
                  </a:tcPr>
                </a:tc>
                <a:extLst>
                  <a:ext uri="{0D108BD9-81ED-4DB2-BD59-A6C34878D82A}">
                    <a16:rowId xmlns:a16="http://schemas.microsoft.com/office/drawing/2014/main" val="10000"/>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483127773"/>
              </p:ext>
            </p:extLst>
          </p:nvPr>
        </p:nvGraphicFramePr>
        <p:xfrm>
          <a:off x="501501" y="2231412"/>
          <a:ext cx="8110881" cy="3540031"/>
        </p:xfrm>
        <a:graphic>
          <a:graphicData uri="http://schemas.openxmlformats.org/drawingml/2006/table">
            <a:tbl>
              <a:tblPr firstRow="1" bandRow="1">
                <a:tableStyleId>{2D5ABB26-0587-4C30-8999-92F81FD0307C}</a:tableStyleId>
              </a:tblPr>
              <a:tblGrid>
                <a:gridCol w="1681249">
                  <a:extLst>
                    <a:ext uri="{9D8B030D-6E8A-4147-A177-3AD203B41FA5}">
                      <a16:colId xmlns:a16="http://schemas.microsoft.com/office/drawing/2014/main" val="20000"/>
                    </a:ext>
                  </a:extLst>
                </a:gridCol>
                <a:gridCol w="401852">
                  <a:extLst>
                    <a:ext uri="{9D8B030D-6E8A-4147-A177-3AD203B41FA5}">
                      <a16:colId xmlns:a16="http://schemas.microsoft.com/office/drawing/2014/main" val="20001"/>
                    </a:ext>
                  </a:extLst>
                </a:gridCol>
                <a:gridCol w="401852">
                  <a:extLst>
                    <a:ext uri="{9D8B030D-6E8A-4147-A177-3AD203B41FA5}">
                      <a16:colId xmlns:a16="http://schemas.microsoft.com/office/drawing/2014/main" val="20002"/>
                    </a:ext>
                  </a:extLst>
                </a:gridCol>
                <a:gridCol w="401852">
                  <a:extLst>
                    <a:ext uri="{9D8B030D-6E8A-4147-A177-3AD203B41FA5}">
                      <a16:colId xmlns:a16="http://schemas.microsoft.com/office/drawing/2014/main" val="20003"/>
                    </a:ext>
                  </a:extLst>
                </a:gridCol>
                <a:gridCol w="401852">
                  <a:extLst>
                    <a:ext uri="{9D8B030D-6E8A-4147-A177-3AD203B41FA5}">
                      <a16:colId xmlns:a16="http://schemas.microsoft.com/office/drawing/2014/main" val="20004"/>
                    </a:ext>
                  </a:extLst>
                </a:gridCol>
                <a:gridCol w="401852">
                  <a:extLst>
                    <a:ext uri="{9D8B030D-6E8A-4147-A177-3AD203B41FA5}">
                      <a16:colId xmlns:a16="http://schemas.microsoft.com/office/drawing/2014/main" val="20005"/>
                    </a:ext>
                  </a:extLst>
                </a:gridCol>
                <a:gridCol w="401852">
                  <a:extLst>
                    <a:ext uri="{9D8B030D-6E8A-4147-A177-3AD203B41FA5}">
                      <a16:colId xmlns:a16="http://schemas.microsoft.com/office/drawing/2014/main" val="20006"/>
                    </a:ext>
                  </a:extLst>
                </a:gridCol>
                <a:gridCol w="401852">
                  <a:extLst>
                    <a:ext uri="{9D8B030D-6E8A-4147-A177-3AD203B41FA5}">
                      <a16:colId xmlns:a16="http://schemas.microsoft.com/office/drawing/2014/main" val="20007"/>
                    </a:ext>
                  </a:extLst>
                </a:gridCol>
                <a:gridCol w="401852">
                  <a:extLst>
                    <a:ext uri="{9D8B030D-6E8A-4147-A177-3AD203B41FA5}">
                      <a16:colId xmlns:a16="http://schemas.microsoft.com/office/drawing/2014/main" val="20008"/>
                    </a:ext>
                  </a:extLst>
                </a:gridCol>
                <a:gridCol w="401852">
                  <a:extLst>
                    <a:ext uri="{9D8B030D-6E8A-4147-A177-3AD203B41FA5}">
                      <a16:colId xmlns:a16="http://schemas.microsoft.com/office/drawing/2014/main" val="20009"/>
                    </a:ext>
                  </a:extLst>
                </a:gridCol>
                <a:gridCol w="401852">
                  <a:extLst>
                    <a:ext uri="{9D8B030D-6E8A-4147-A177-3AD203B41FA5}">
                      <a16:colId xmlns:a16="http://schemas.microsoft.com/office/drawing/2014/main" val="20010"/>
                    </a:ext>
                  </a:extLst>
                </a:gridCol>
                <a:gridCol w="401852">
                  <a:extLst>
                    <a:ext uri="{9D8B030D-6E8A-4147-A177-3AD203B41FA5}">
                      <a16:colId xmlns:a16="http://schemas.microsoft.com/office/drawing/2014/main" val="20011"/>
                    </a:ext>
                  </a:extLst>
                </a:gridCol>
                <a:gridCol w="401852">
                  <a:extLst>
                    <a:ext uri="{9D8B030D-6E8A-4147-A177-3AD203B41FA5}">
                      <a16:colId xmlns:a16="http://schemas.microsoft.com/office/drawing/2014/main" val="20012"/>
                    </a:ext>
                  </a:extLst>
                </a:gridCol>
                <a:gridCol w="401852">
                  <a:extLst>
                    <a:ext uri="{9D8B030D-6E8A-4147-A177-3AD203B41FA5}">
                      <a16:colId xmlns:a16="http://schemas.microsoft.com/office/drawing/2014/main" val="20013"/>
                    </a:ext>
                  </a:extLst>
                </a:gridCol>
                <a:gridCol w="401852">
                  <a:extLst>
                    <a:ext uri="{9D8B030D-6E8A-4147-A177-3AD203B41FA5}">
                      <a16:colId xmlns:a16="http://schemas.microsoft.com/office/drawing/2014/main" val="20014"/>
                    </a:ext>
                  </a:extLst>
                </a:gridCol>
                <a:gridCol w="401852">
                  <a:extLst>
                    <a:ext uri="{9D8B030D-6E8A-4147-A177-3AD203B41FA5}">
                      <a16:colId xmlns:a16="http://schemas.microsoft.com/office/drawing/2014/main" val="20015"/>
                    </a:ext>
                  </a:extLst>
                </a:gridCol>
                <a:gridCol w="401852">
                  <a:extLst>
                    <a:ext uri="{9D8B030D-6E8A-4147-A177-3AD203B41FA5}">
                      <a16:colId xmlns:a16="http://schemas.microsoft.com/office/drawing/2014/main" val="20016"/>
                    </a:ext>
                  </a:extLst>
                </a:gridCol>
              </a:tblGrid>
              <a:tr h="2963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p>
                      <a:pPr marL="0" marR="0" lvl="0" indent="0" algn="ctr"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44460">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5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8000">
                <a:tc>
                  <a:txBody>
                    <a:bodyPr/>
                    <a:lstStyle/>
                    <a:p>
                      <a:pPr marL="0" algn="l" defTabSz="914400" rtl="0" eaLnBrk="1" fontAlgn="ctr" latinLnBrk="0" hangingPunct="1"/>
                      <a:r>
                        <a:rPr lang="fr-CA" sz="1050" b="0" i="0" kern="1200" dirty="0">
                          <a:solidFill>
                            <a:srgbClr val="595959"/>
                          </a:solidFill>
                          <a:effectLst/>
                          <a:latin typeface="Arial" panose="020B0604020202020204" pitchFamily="34" charset="0"/>
                          <a:ea typeface="+mn-ea"/>
                          <a:cs typeface="Arial" panose="020B0604020202020204" pitchFamily="34" charset="0"/>
                        </a:rPr>
                        <a:t>Tout à fait d’accord</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37</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1" i="0" u="none" strike="noStrike" dirty="0">
                          <a:solidFill>
                            <a:srgbClr val="00B0F0"/>
                          </a:solidFill>
                          <a:effectLst/>
                          <a:latin typeface="Arial"/>
                        </a:rPr>
                        <a:t>40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32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41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00B0F0"/>
                          </a:solidFill>
                          <a:effectLst/>
                          <a:latin typeface="Arial"/>
                        </a:rPr>
                        <a:t>40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31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38</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39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32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43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1" i="0" u="none" strike="noStrike">
                          <a:solidFill>
                            <a:srgbClr val="E31836"/>
                          </a:solidFill>
                          <a:effectLst/>
                          <a:latin typeface="Arial"/>
                        </a:rPr>
                        <a:t>34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648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Plutôt d’accord</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47</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43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00B0F0"/>
                          </a:solidFill>
                          <a:effectLst/>
                          <a:latin typeface="Arial"/>
                        </a:rPr>
                        <a:t>51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51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48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648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Plutôt en désaccord</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E31836"/>
                          </a:solidFill>
                          <a:effectLst/>
                          <a:latin typeface="Arial"/>
                        </a:rPr>
                        <a:t>11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00B0F0"/>
                          </a:solidFill>
                          <a:effectLst/>
                          <a:latin typeface="Arial"/>
                        </a:rPr>
                        <a:t>15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648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Tout à fait en désaccord</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49816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23</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155309202"/>
              </p:ext>
            </p:extLst>
          </p:nvPr>
        </p:nvGraphicFramePr>
        <p:xfrm>
          <a:off x="558799" y="2926463"/>
          <a:ext cx="7947247" cy="3466213"/>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re 1"/>
          <p:cNvSpPr>
            <a:spLocks noGrp="1"/>
          </p:cNvSpPr>
          <p:nvPr>
            <p:ph type="title"/>
            <p:custDataLst>
              <p:tags r:id="rId4"/>
            </p:custDataLst>
          </p:nvPr>
        </p:nvSpPr>
        <p:spPr>
          <a:xfrm>
            <a:off x="558800" y="373063"/>
            <a:ext cx="5430840" cy="1008062"/>
          </a:xfrm>
        </p:spPr>
        <p:txBody>
          <a:bodyPr>
            <a:normAutofit/>
          </a:bodyPr>
          <a:lstStyle/>
          <a:p>
            <a:r>
              <a:rPr lang="fr-CA" sz="2000" dirty="0">
                <a:solidFill>
                  <a:srgbClr val="00AFDC"/>
                </a:solidFill>
              </a:rPr>
              <a:t>Projet de loi 66 et priorité du gouvernement du Québec</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sp>
        <p:nvSpPr>
          <p:cNvPr id="2" name="Rectangle 1"/>
          <p:cNvSpPr/>
          <p:nvPr/>
        </p:nvSpPr>
        <p:spPr>
          <a:xfrm>
            <a:off x="558800" y="1498938"/>
            <a:ext cx="8181163" cy="1200329"/>
          </a:xfrm>
          <a:prstGeom prst="rect">
            <a:avLst/>
          </a:prstGeom>
        </p:spPr>
        <p:txBody>
          <a:bodyPr wrap="square">
            <a:spAutoFit/>
          </a:bodyPr>
          <a:lstStyle/>
          <a:p>
            <a:pPr algn="just"/>
            <a:r>
              <a:rPr lang="fr-CA" sz="1200" b="1" dirty="0">
                <a:solidFill>
                  <a:srgbClr val="595959"/>
                </a:solidFill>
                <a:latin typeface="Arial" panose="020B0604020202020204" pitchFamily="34" charset="0"/>
                <a:cs typeface="Arial" panose="020B0604020202020204" pitchFamily="34" charset="0"/>
              </a:rPr>
              <a:t>Actuellement, le gouvernement du Québec a déposé un projet de loi (66), qui vise à assurer la relance économique du Québec avec des investissements importants pour des projets d’infrastructure. D’autre part, il y a des négociations du contrat des employés du secteur public qui n’aboutissent pas. </a:t>
            </a:r>
          </a:p>
          <a:p>
            <a:pPr algn="just"/>
            <a:endParaRPr lang="fr-CA" sz="1200" b="1" dirty="0">
              <a:solidFill>
                <a:srgbClr val="595959"/>
              </a:solidFill>
              <a:latin typeface="Arial" panose="020B0604020202020204" pitchFamily="34" charset="0"/>
              <a:cs typeface="Arial" panose="020B0604020202020204" pitchFamily="34" charset="0"/>
            </a:endParaRPr>
          </a:p>
          <a:p>
            <a:pPr algn="just"/>
            <a:r>
              <a:rPr lang="fr-CA" sz="1200" b="1" dirty="0">
                <a:solidFill>
                  <a:srgbClr val="595959"/>
                </a:solidFill>
                <a:latin typeface="Arial" panose="020B0604020202020204" pitchFamily="34" charset="0"/>
                <a:cs typeface="Arial" panose="020B0604020202020204" pitchFamily="34" charset="0"/>
              </a:rPr>
              <a:t>Considérez-vous que le gouvernement du Québec devrait en priorité…</a:t>
            </a:r>
          </a:p>
          <a:p>
            <a:pPr algn="just"/>
            <a:endParaRPr lang="fr-CA" sz="1200" b="1" dirty="0">
              <a:solidFill>
                <a:srgbClr val="595959"/>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527156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24</a:t>
            </a:fld>
            <a:endParaRPr lang="en-CA">
              <a:solidFill>
                <a:srgbClr val="000000">
                  <a:tint val="75000"/>
                </a:srgbClr>
              </a:solidFill>
            </a:endParaRPr>
          </a:p>
        </p:txBody>
      </p:sp>
      <p:sp>
        <p:nvSpPr>
          <p:cNvPr id="10" name="Titre 1"/>
          <p:cNvSpPr>
            <a:spLocks noGrp="1"/>
          </p:cNvSpPr>
          <p:nvPr>
            <p:ph type="title"/>
            <p:custDataLst>
              <p:tags r:id="rId3"/>
            </p:custDataLst>
          </p:nvPr>
        </p:nvSpPr>
        <p:spPr>
          <a:xfrm>
            <a:off x="558800" y="373063"/>
            <a:ext cx="5311774" cy="1008062"/>
          </a:xfrm>
        </p:spPr>
        <p:txBody>
          <a:bodyPr>
            <a:normAutofit/>
          </a:bodyPr>
          <a:lstStyle/>
          <a:p>
            <a:r>
              <a:rPr lang="fr-CA" sz="2000" dirty="0">
                <a:solidFill>
                  <a:srgbClr val="00AFDC"/>
                </a:solidFill>
              </a:rPr>
              <a:t>Projet de loi 66 et priorité du gouvernement du Québec</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15" name="Tableau 14">
            <a:extLst>
              <a:ext uri="{FF2B5EF4-FFF2-40B4-BE49-F238E27FC236}">
                <a16:creationId xmlns:a16="http://schemas.microsoft.com/office/drawing/2014/main" id="{4A43B274-4E25-4C8B-93E5-E6D41ADC8A4C}"/>
              </a:ext>
            </a:extLst>
          </p:cNvPr>
          <p:cNvGraphicFramePr>
            <a:graphicFrameLocks noGrp="1"/>
          </p:cNvGraphicFramePr>
          <p:nvPr>
            <p:extLst>
              <p:ext uri="{D42A27DB-BD31-4B8C-83A1-F6EECF244321}">
                <p14:modId xmlns:p14="http://schemas.microsoft.com/office/powerpoint/2010/main" val="3491329547"/>
              </p:ext>
            </p:extLst>
          </p:nvPr>
        </p:nvGraphicFramePr>
        <p:xfrm>
          <a:off x="470936" y="1752843"/>
          <a:ext cx="8141439" cy="3868953"/>
        </p:xfrm>
        <a:graphic>
          <a:graphicData uri="http://schemas.openxmlformats.org/drawingml/2006/table">
            <a:tbl>
              <a:tblPr firstRow="1" bandRow="1">
                <a:tableStyleId>{2D5ABB26-0587-4C30-8999-92F81FD0307C}</a:tableStyleId>
              </a:tblPr>
              <a:tblGrid>
                <a:gridCol w="1235327">
                  <a:extLst>
                    <a:ext uri="{9D8B030D-6E8A-4147-A177-3AD203B41FA5}">
                      <a16:colId xmlns:a16="http://schemas.microsoft.com/office/drawing/2014/main" val="20000"/>
                    </a:ext>
                  </a:extLst>
                </a:gridCol>
                <a:gridCol w="431632">
                  <a:extLst>
                    <a:ext uri="{9D8B030D-6E8A-4147-A177-3AD203B41FA5}">
                      <a16:colId xmlns:a16="http://schemas.microsoft.com/office/drawing/2014/main" val="20001"/>
                    </a:ext>
                  </a:extLst>
                </a:gridCol>
                <a:gridCol w="431632">
                  <a:extLst>
                    <a:ext uri="{9D8B030D-6E8A-4147-A177-3AD203B41FA5}">
                      <a16:colId xmlns:a16="http://schemas.microsoft.com/office/drawing/2014/main" val="3430118452"/>
                    </a:ext>
                  </a:extLst>
                </a:gridCol>
                <a:gridCol w="431632">
                  <a:extLst>
                    <a:ext uri="{9D8B030D-6E8A-4147-A177-3AD203B41FA5}">
                      <a16:colId xmlns:a16="http://schemas.microsoft.com/office/drawing/2014/main" val="3494534515"/>
                    </a:ext>
                  </a:extLst>
                </a:gridCol>
                <a:gridCol w="431632">
                  <a:extLst>
                    <a:ext uri="{9D8B030D-6E8A-4147-A177-3AD203B41FA5}">
                      <a16:colId xmlns:a16="http://schemas.microsoft.com/office/drawing/2014/main" val="3348275612"/>
                    </a:ext>
                  </a:extLst>
                </a:gridCol>
                <a:gridCol w="431632">
                  <a:extLst>
                    <a:ext uri="{9D8B030D-6E8A-4147-A177-3AD203B41FA5}">
                      <a16:colId xmlns:a16="http://schemas.microsoft.com/office/drawing/2014/main" val="20002"/>
                    </a:ext>
                  </a:extLst>
                </a:gridCol>
                <a:gridCol w="431632">
                  <a:extLst>
                    <a:ext uri="{9D8B030D-6E8A-4147-A177-3AD203B41FA5}">
                      <a16:colId xmlns:a16="http://schemas.microsoft.com/office/drawing/2014/main" val="20003"/>
                    </a:ext>
                  </a:extLst>
                </a:gridCol>
                <a:gridCol w="431632">
                  <a:extLst>
                    <a:ext uri="{9D8B030D-6E8A-4147-A177-3AD203B41FA5}">
                      <a16:colId xmlns:a16="http://schemas.microsoft.com/office/drawing/2014/main" val="20004"/>
                    </a:ext>
                  </a:extLst>
                </a:gridCol>
                <a:gridCol w="431632">
                  <a:extLst>
                    <a:ext uri="{9D8B030D-6E8A-4147-A177-3AD203B41FA5}">
                      <a16:colId xmlns:a16="http://schemas.microsoft.com/office/drawing/2014/main" val="20007"/>
                    </a:ext>
                  </a:extLst>
                </a:gridCol>
                <a:gridCol w="431632">
                  <a:extLst>
                    <a:ext uri="{9D8B030D-6E8A-4147-A177-3AD203B41FA5}">
                      <a16:colId xmlns:a16="http://schemas.microsoft.com/office/drawing/2014/main" val="20008"/>
                    </a:ext>
                  </a:extLst>
                </a:gridCol>
                <a:gridCol w="431632">
                  <a:extLst>
                    <a:ext uri="{9D8B030D-6E8A-4147-A177-3AD203B41FA5}">
                      <a16:colId xmlns:a16="http://schemas.microsoft.com/office/drawing/2014/main" val="3604863936"/>
                    </a:ext>
                  </a:extLst>
                </a:gridCol>
                <a:gridCol w="431632">
                  <a:extLst>
                    <a:ext uri="{9D8B030D-6E8A-4147-A177-3AD203B41FA5}">
                      <a16:colId xmlns:a16="http://schemas.microsoft.com/office/drawing/2014/main" val="3317460556"/>
                    </a:ext>
                  </a:extLst>
                </a:gridCol>
                <a:gridCol w="431632">
                  <a:extLst>
                    <a:ext uri="{9D8B030D-6E8A-4147-A177-3AD203B41FA5}">
                      <a16:colId xmlns:a16="http://schemas.microsoft.com/office/drawing/2014/main" val="1714331719"/>
                    </a:ext>
                  </a:extLst>
                </a:gridCol>
                <a:gridCol w="431632">
                  <a:extLst>
                    <a:ext uri="{9D8B030D-6E8A-4147-A177-3AD203B41FA5}">
                      <a16:colId xmlns:a16="http://schemas.microsoft.com/office/drawing/2014/main" val="20009"/>
                    </a:ext>
                  </a:extLst>
                </a:gridCol>
                <a:gridCol w="431632">
                  <a:extLst>
                    <a:ext uri="{9D8B030D-6E8A-4147-A177-3AD203B41FA5}">
                      <a16:colId xmlns:a16="http://schemas.microsoft.com/office/drawing/2014/main" val="20014"/>
                    </a:ext>
                  </a:extLst>
                </a:gridCol>
                <a:gridCol w="431632">
                  <a:extLst>
                    <a:ext uri="{9D8B030D-6E8A-4147-A177-3AD203B41FA5}">
                      <a16:colId xmlns:a16="http://schemas.microsoft.com/office/drawing/2014/main" val="20015"/>
                    </a:ext>
                  </a:extLst>
                </a:gridCol>
                <a:gridCol w="431632">
                  <a:extLst>
                    <a:ext uri="{9D8B030D-6E8A-4147-A177-3AD203B41FA5}">
                      <a16:colId xmlns:a16="http://schemas.microsoft.com/office/drawing/2014/main" val="20016"/>
                    </a:ext>
                  </a:extLst>
                </a:gridCol>
              </a:tblGrid>
              <a:tr h="20143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52976">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8827">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41737">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Investir dans des projets d’infrastructure pour relancer l’économie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16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14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1341573">
                <a:tc>
                  <a:txBody>
                    <a:bodyPr/>
                    <a:lstStyle/>
                    <a:p>
                      <a:r>
                        <a:rPr lang="fr-CA" sz="1050" i="0" kern="1200" dirty="0">
                          <a:solidFill>
                            <a:srgbClr val="595959"/>
                          </a:solidFill>
                          <a:effectLst/>
                          <a:latin typeface="Arial" panose="020B0604020202020204" pitchFamily="34" charset="0"/>
                          <a:ea typeface="+mn-ea"/>
                          <a:cs typeface="Arial" panose="020B0604020202020204" pitchFamily="34" charset="0"/>
                        </a:rPr>
                        <a:t>Finaliser la négociation du contrat de travail des employés du secteur                                                   </a:t>
                      </a:r>
                    </a:p>
                    <a:p>
                      <a:r>
                        <a:rPr lang="fr-CA" sz="1050" i="0" kern="1200" dirty="0">
                          <a:solidFill>
                            <a:srgbClr val="595959"/>
                          </a:solidFill>
                          <a:effectLst/>
                          <a:latin typeface="Arial" panose="020B0604020202020204" pitchFamily="34" charset="0"/>
                          <a:ea typeface="+mn-ea"/>
                          <a:cs typeface="Arial" panose="020B0604020202020204" pitchFamily="34" charset="0"/>
                        </a:rPr>
                        <a:t>public, dont de l’éducation et de la santé</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35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36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32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39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37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28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38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30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43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1" i="0" u="none" strike="noStrike">
                          <a:solidFill>
                            <a:srgbClr val="E31836"/>
                          </a:solidFill>
                          <a:effectLst/>
                          <a:latin typeface="Arial"/>
                        </a:rPr>
                        <a:t>32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823966">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Avoir ces 2 priorités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53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42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49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63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55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52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48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62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1" i="0" u="none" strike="noStrike" dirty="0">
                          <a:solidFill>
                            <a:srgbClr val="00B0F0"/>
                          </a:solidFill>
                          <a:effectLst/>
                          <a:latin typeface="Arial"/>
                        </a:rPr>
                        <a:t>56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sp>
        <p:nvSpPr>
          <p:cNvPr id="8" name="ZoneTexte 7"/>
          <p:cNvSpPr txBox="1"/>
          <p:nvPr>
            <p:custDataLst>
              <p:tags r:id="rId4"/>
            </p:custDataLst>
          </p:nvPr>
        </p:nvSpPr>
        <p:spPr>
          <a:xfrm>
            <a:off x="470938" y="5976198"/>
            <a:ext cx="8290290" cy="507831"/>
          </a:xfrm>
          <a:prstGeom prst="rect">
            <a:avLst/>
          </a:prstGeom>
          <a:noFill/>
        </p:spPr>
        <p:txBody>
          <a:bodyPr wrap="square" rtlCol="0">
            <a:spAutoFit/>
          </a:bodyPr>
          <a:lstStyle/>
          <a:p>
            <a:r>
              <a:rPr lang="fr-CA" sz="900" dirty="0">
                <a:solidFill>
                  <a:srgbClr val="595959"/>
                </a:solidFill>
                <a:latin typeface="Arial" pitchFamily="34" charset="0"/>
                <a:cs typeface="Arial" pitchFamily="34" charset="0"/>
              </a:rPr>
              <a:t>Q. Actuellement, le gouvernement du Québec a déposé un projet de loi (66), qui vise à assurer la relance économique du Québec avec des investissements importants pour des projets d’infrastructure. D’autre part, il y a des négociations du contrat des employés du secteur public qui n’aboutissent pas. </a:t>
            </a:r>
            <a:br>
              <a:rPr lang="fr-CA" sz="900" dirty="0">
                <a:solidFill>
                  <a:srgbClr val="595959"/>
                </a:solidFill>
                <a:latin typeface="Arial" pitchFamily="34" charset="0"/>
                <a:cs typeface="Arial" pitchFamily="34" charset="0"/>
              </a:rPr>
            </a:br>
            <a:r>
              <a:rPr lang="fr-CA" sz="900" dirty="0">
                <a:solidFill>
                  <a:srgbClr val="595959"/>
                </a:solidFill>
                <a:latin typeface="Arial" pitchFamily="34" charset="0"/>
                <a:cs typeface="Arial" pitchFamily="34" charset="0"/>
              </a:rPr>
              <a:t>Considérez-vous que le gouvernement du Québec devrait en priorité…</a:t>
            </a:r>
          </a:p>
        </p:txBody>
      </p:sp>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199484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25</a:t>
            </a:fld>
            <a:endParaRPr lang="en-CA">
              <a:solidFill>
                <a:srgbClr val="000000">
                  <a:tint val="75000"/>
                </a:srgbClr>
              </a:solidFill>
            </a:endParaRPr>
          </a:p>
        </p:txBody>
      </p:sp>
      <p:sp>
        <p:nvSpPr>
          <p:cNvPr id="17" name="Titre 3"/>
          <p:cNvSpPr txBox="1">
            <a:spLocks/>
          </p:cNvSpPr>
          <p:nvPr>
            <p:custDataLst>
              <p:tags r:id="rId3"/>
            </p:custDataLst>
          </p:nvPr>
        </p:nvSpPr>
        <p:spPr>
          <a:xfrm>
            <a:off x="539552" y="332656"/>
            <a:ext cx="5311774" cy="1008062"/>
          </a:xfrm>
          <a:prstGeom prst="rect">
            <a:avLst/>
          </a:prstGeom>
        </p:spPr>
        <p:txBody>
          <a:bodyPr vert="horz" lIns="0" tIns="0" rIns="0" bIns="0" rtlCol="0" anchor="ctr">
            <a:norm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fr-CA" dirty="0">
                <a:solidFill>
                  <a:srgbClr val="00AFDC"/>
                </a:solidFill>
              </a:rPr>
              <a:t>Perception des salaires des employés du secteur public par le gouvernement du Québec</a:t>
            </a:r>
            <a:br>
              <a:rPr lang="fr-CA" sz="3600" dirty="0">
                <a:solidFill>
                  <a:srgbClr val="00AFDC"/>
                </a:solidFill>
              </a:rPr>
            </a:br>
            <a:r>
              <a:rPr lang="fr-CA" sz="1050" b="0" dirty="0">
                <a:solidFill>
                  <a:srgbClr val="00AFDC"/>
                </a:solidFill>
              </a:rPr>
              <a:t>Base : ensemble des répondants (n=1500)</a:t>
            </a:r>
            <a:endParaRPr lang="en-CA" sz="1050" b="0" dirty="0">
              <a:solidFill>
                <a:srgbClr val="00AFDC"/>
              </a:solidFill>
              <a:latin typeface="Arial Narrow" pitchFamily="34" charset="0"/>
            </a:endParaRPr>
          </a:p>
        </p:txBody>
      </p:sp>
      <p:sp>
        <p:nvSpPr>
          <p:cNvPr id="18" name="ZoneTexte 17"/>
          <p:cNvSpPr txBox="1"/>
          <p:nvPr>
            <p:custDataLst>
              <p:tags r:id="rId4"/>
            </p:custDataLst>
          </p:nvPr>
        </p:nvSpPr>
        <p:spPr>
          <a:xfrm>
            <a:off x="490877" y="6130255"/>
            <a:ext cx="8126628"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De façon générale, considérez-vous que les salaires des employés du secteur public, dont de la santé et de l’éducation, représentent une dépense pour le gouvernement ou un investissement?</a:t>
            </a:r>
          </a:p>
        </p:txBody>
      </p:sp>
      <p:graphicFrame>
        <p:nvGraphicFramePr>
          <p:cNvPr id="14" name="Graphique 13"/>
          <p:cNvGraphicFramePr/>
          <p:nvPr>
            <p:custDataLst>
              <p:tags r:id="rId5"/>
            </p:custDataLst>
            <p:extLst>
              <p:ext uri="{D42A27DB-BD31-4B8C-83A1-F6EECF244321}">
                <p14:modId xmlns:p14="http://schemas.microsoft.com/office/powerpoint/2010/main" val="2267050895"/>
              </p:ext>
            </p:extLst>
          </p:nvPr>
        </p:nvGraphicFramePr>
        <p:xfrm>
          <a:off x="1020726" y="1668151"/>
          <a:ext cx="6351177" cy="23922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au 8">
            <a:extLst>
              <a:ext uri="{FF2B5EF4-FFF2-40B4-BE49-F238E27FC236}">
                <a16:creationId xmlns:a16="http://schemas.microsoft.com/office/drawing/2014/main" id="{2505AD72-258A-4045-A72D-680B463779DC}"/>
              </a:ext>
            </a:extLst>
          </p:cNvPr>
          <p:cNvGraphicFramePr>
            <a:graphicFrameLocks noGrp="1"/>
          </p:cNvGraphicFramePr>
          <p:nvPr>
            <p:extLst>
              <p:ext uri="{D42A27DB-BD31-4B8C-83A1-F6EECF244321}">
                <p14:modId xmlns:p14="http://schemas.microsoft.com/office/powerpoint/2010/main" val="1599413733"/>
              </p:ext>
            </p:extLst>
          </p:nvPr>
        </p:nvGraphicFramePr>
        <p:xfrm>
          <a:off x="558804" y="4348223"/>
          <a:ext cx="8025022" cy="1528988"/>
        </p:xfrm>
        <a:graphic>
          <a:graphicData uri="http://schemas.openxmlformats.org/drawingml/2006/table">
            <a:tbl>
              <a:tblPr firstRow="1" bandRow="1">
                <a:tableStyleId>{2D5ABB26-0587-4C30-8999-92F81FD0307C}</a:tableStyleId>
              </a:tblPr>
              <a:tblGrid>
                <a:gridCol w="1210718">
                  <a:extLst>
                    <a:ext uri="{9D8B030D-6E8A-4147-A177-3AD203B41FA5}">
                      <a16:colId xmlns:a16="http://schemas.microsoft.com/office/drawing/2014/main" val="20000"/>
                    </a:ext>
                  </a:extLst>
                </a:gridCol>
                <a:gridCol w="425894">
                  <a:extLst>
                    <a:ext uri="{9D8B030D-6E8A-4147-A177-3AD203B41FA5}">
                      <a16:colId xmlns:a16="http://schemas.microsoft.com/office/drawing/2014/main" val="20001"/>
                    </a:ext>
                  </a:extLst>
                </a:gridCol>
                <a:gridCol w="425894">
                  <a:extLst>
                    <a:ext uri="{9D8B030D-6E8A-4147-A177-3AD203B41FA5}">
                      <a16:colId xmlns:a16="http://schemas.microsoft.com/office/drawing/2014/main" val="3430118452"/>
                    </a:ext>
                  </a:extLst>
                </a:gridCol>
                <a:gridCol w="425894">
                  <a:extLst>
                    <a:ext uri="{9D8B030D-6E8A-4147-A177-3AD203B41FA5}">
                      <a16:colId xmlns:a16="http://schemas.microsoft.com/office/drawing/2014/main" val="3494534515"/>
                    </a:ext>
                  </a:extLst>
                </a:gridCol>
                <a:gridCol w="425894">
                  <a:extLst>
                    <a:ext uri="{9D8B030D-6E8A-4147-A177-3AD203B41FA5}">
                      <a16:colId xmlns:a16="http://schemas.microsoft.com/office/drawing/2014/main" val="3348275612"/>
                    </a:ext>
                  </a:extLst>
                </a:gridCol>
                <a:gridCol w="425894">
                  <a:extLst>
                    <a:ext uri="{9D8B030D-6E8A-4147-A177-3AD203B41FA5}">
                      <a16:colId xmlns:a16="http://schemas.microsoft.com/office/drawing/2014/main" val="20002"/>
                    </a:ext>
                  </a:extLst>
                </a:gridCol>
                <a:gridCol w="425894">
                  <a:extLst>
                    <a:ext uri="{9D8B030D-6E8A-4147-A177-3AD203B41FA5}">
                      <a16:colId xmlns:a16="http://schemas.microsoft.com/office/drawing/2014/main" val="20003"/>
                    </a:ext>
                  </a:extLst>
                </a:gridCol>
                <a:gridCol w="425894">
                  <a:extLst>
                    <a:ext uri="{9D8B030D-6E8A-4147-A177-3AD203B41FA5}">
                      <a16:colId xmlns:a16="http://schemas.microsoft.com/office/drawing/2014/main" val="20004"/>
                    </a:ext>
                  </a:extLst>
                </a:gridCol>
                <a:gridCol w="425894">
                  <a:extLst>
                    <a:ext uri="{9D8B030D-6E8A-4147-A177-3AD203B41FA5}">
                      <a16:colId xmlns:a16="http://schemas.microsoft.com/office/drawing/2014/main" val="20007"/>
                    </a:ext>
                  </a:extLst>
                </a:gridCol>
                <a:gridCol w="425894">
                  <a:extLst>
                    <a:ext uri="{9D8B030D-6E8A-4147-A177-3AD203B41FA5}">
                      <a16:colId xmlns:a16="http://schemas.microsoft.com/office/drawing/2014/main" val="20008"/>
                    </a:ext>
                  </a:extLst>
                </a:gridCol>
                <a:gridCol w="425894">
                  <a:extLst>
                    <a:ext uri="{9D8B030D-6E8A-4147-A177-3AD203B41FA5}">
                      <a16:colId xmlns:a16="http://schemas.microsoft.com/office/drawing/2014/main" val="3604863936"/>
                    </a:ext>
                  </a:extLst>
                </a:gridCol>
                <a:gridCol w="425894">
                  <a:extLst>
                    <a:ext uri="{9D8B030D-6E8A-4147-A177-3AD203B41FA5}">
                      <a16:colId xmlns:a16="http://schemas.microsoft.com/office/drawing/2014/main" val="3317460556"/>
                    </a:ext>
                  </a:extLst>
                </a:gridCol>
                <a:gridCol w="425894">
                  <a:extLst>
                    <a:ext uri="{9D8B030D-6E8A-4147-A177-3AD203B41FA5}">
                      <a16:colId xmlns:a16="http://schemas.microsoft.com/office/drawing/2014/main" val="1714331719"/>
                    </a:ext>
                  </a:extLst>
                </a:gridCol>
                <a:gridCol w="425894">
                  <a:extLst>
                    <a:ext uri="{9D8B030D-6E8A-4147-A177-3AD203B41FA5}">
                      <a16:colId xmlns:a16="http://schemas.microsoft.com/office/drawing/2014/main" val="20009"/>
                    </a:ext>
                  </a:extLst>
                </a:gridCol>
                <a:gridCol w="425894">
                  <a:extLst>
                    <a:ext uri="{9D8B030D-6E8A-4147-A177-3AD203B41FA5}">
                      <a16:colId xmlns:a16="http://schemas.microsoft.com/office/drawing/2014/main" val="20014"/>
                    </a:ext>
                  </a:extLst>
                </a:gridCol>
                <a:gridCol w="425894">
                  <a:extLst>
                    <a:ext uri="{9D8B030D-6E8A-4147-A177-3AD203B41FA5}">
                      <a16:colId xmlns:a16="http://schemas.microsoft.com/office/drawing/2014/main" val="20015"/>
                    </a:ext>
                  </a:extLst>
                </a:gridCol>
                <a:gridCol w="425894">
                  <a:extLst>
                    <a:ext uri="{9D8B030D-6E8A-4147-A177-3AD203B41FA5}">
                      <a16:colId xmlns:a16="http://schemas.microsoft.com/office/drawing/2014/main" val="20016"/>
                    </a:ext>
                  </a:extLst>
                </a:gridCol>
              </a:tblGrid>
              <a:tr h="262611">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7EAEC"/>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01403">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b">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b">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b">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b">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7328">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8855">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Une dépense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00B0F0"/>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E31836"/>
                          </a:solidFill>
                          <a:effectLst/>
                          <a:latin typeface="Arial"/>
                        </a:rPr>
                        <a:t>20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29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18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25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20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23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00B0F0"/>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E31836"/>
                          </a:solidFill>
                          <a:effectLst/>
                          <a:latin typeface="Arial"/>
                        </a:rPr>
                        <a:t>19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02"/>
                  </a:ext>
                </a:extLst>
              </a:tr>
              <a:tr h="328855">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Un investissement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77</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E31836"/>
                          </a:solidFill>
                          <a:effectLst/>
                          <a:latin typeface="Arial"/>
                        </a:rPr>
                        <a:t>74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77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80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71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82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74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75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00B0F0"/>
                          </a:solidFill>
                          <a:effectLst/>
                          <a:latin typeface="Arial"/>
                        </a:rPr>
                        <a:t>80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78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77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75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00B0F0"/>
                          </a:solidFill>
                          <a:effectLst/>
                          <a:latin typeface="Arial"/>
                        </a:rPr>
                        <a:t>81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75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dirty="0">
                          <a:solidFill>
                            <a:srgbClr val="595959"/>
                          </a:solidFill>
                          <a:effectLst/>
                          <a:latin typeface="Arial"/>
                        </a:rPr>
                        <a:t>78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05"/>
                  </a:ext>
                </a:extLst>
              </a:tr>
            </a:tbl>
          </a:graphicData>
        </a:graphic>
      </p:graphicFrame>
      <p:cxnSp>
        <p:nvCxnSpPr>
          <p:cNvPr id="11" name="Connecteur droit 10"/>
          <p:cNvCxnSpPr/>
          <p:nvPr/>
        </p:nvCxnSpPr>
        <p:spPr>
          <a:xfrm>
            <a:off x="493034" y="4158163"/>
            <a:ext cx="8081938"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2" name="Imag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054799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26</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803343628"/>
              </p:ext>
            </p:extLst>
          </p:nvPr>
        </p:nvGraphicFramePr>
        <p:xfrm>
          <a:off x="395536" y="1584251"/>
          <a:ext cx="6652356" cy="4065435"/>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501509" y="6119664"/>
            <a:ext cx="811086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Croyez-vous qu’un règlement dans les négociations du contrat des employés du secteur public pourrait aider à faire face à la COVID-19 dans les prochains mois?</a:t>
            </a:r>
          </a:p>
        </p:txBody>
      </p:sp>
      <p:sp>
        <p:nvSpPr>
          <p:cNvPr id="10" name="Titre 1"/>
          <p:cNvSpPr>
            <a:spLocks noGrp="1"/>
          </p:cNvSpPr>
          <p:nvPr>
            <p:ph type="title"/>
            <p:custDataLst>
              <p:tags r:id="rId5"/>
            </p:custDataLst>
          </p:nvPr>
        </p:nvSpPr>
        <p:spPr>
          <a:xfrm>
            <a:off x="558800" y="373063"/>
            <a:ext cx="5310372" cy="1008062"/>
          </a:xfrm>
        </p:spPr>
        <p:txBody>
          <a:bodyPr>
            <a:normAutofit/>
          </a:bodyPr>
          <a:lstStyle/>
          <a:p>
            <a:r>
              <a:rPr lang="fr-CA" sz="2000" dirty="0">
                <a:solidFill>
                  <a:srgbClr val="00AFDC"/>
                </a:solidFill>
              </a:rPr>
              <a:t>Impact du règlement des négociations sur la pandémie</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pic>
        <p:nvPicPr>
          <p:cNvPr id="8" name="Imag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1154626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27</a:t>
            </a:fld>
            <a:endParaRPr lang="en-CA">
              <a:solidFill>
                <a:srgbClr val="000000">
                  <a:tint val="75000"/>
                </a:srgbClr>
              </a:solidFill>
            </a:endParaRPr>
          </a:p>
        </p:txBody>
      </p:sp>
      <p:sp>
        <p:nvSpPr>
          <p:cNvPr id="14" name="ZoneTexte 13"/>
          <p:cNvSpPr txBox="1"/>
          <p:nvPr>
            <p:custDataLst>
              <p:tags r:id="rId3"/>
            </p:custDataLst>
          </p:nvPr>
        </p:nvSpPr>
        <p:spPr>
          <a:xfrm>
            <a:off x="501509" y="6119664"/>
            <a:ext cx="811086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Croyez-vous qu’un règlement dans les négociations du contrat des employés du secteur public pourrait aider à faire face à la COVID-19 dans les prochains mois?</a:t>
            </a:r>
          </a:p>
        </p:txBody>
      </p:sp>
      <p:sp>
        <p:nvSpPr>
          <p:cNvPr id="10" name="Titre 1"/>
          <p:cNvSpPr>
            <a:spLocks noGrp="1"/>
          </p:cNvSpPr>
          <p:nvPr>
            <p:ph type="title"/>
            <p:custDataLst>
              <p:tags r:id="rId4"/>
            </p:custDataLst>
          </p:nvPr>
        </p:nvSpPr>
        <p:spPr>
          <a:xfrm>
            <a:off x="558800" y="373063"/>
            <a:ext cx="5310372" cy="1008062"/>
          </a:xfrm>
        </p:spPr>
        <p:txBody>
          <a:bodyPr>
            <a:normAutofit/>
          </a:bodyPr>
          <a:lstStyle/>
          <a:p>
            <a:r>
              <a:rPr lang="fr-CA" sz="2000" dirty="0">
                <a:solidFill>
                  <a:srgbClr val="00AFDC"/>
                </a:solidFill>
              </a:rPr>
              <a:t>Impact du règlement des négociations sur la pandémie</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2589110308"/>
              </p:ext>
            </p:extLst>
          </p:nvPr>
        </p:nvGraphicFramePr>
        <p:xfrm>
          <a:off x="501501" y="1632682"/>
          <a:ext cx="8110881" cy="3828031"/>
        </p:xfrm>
        <a:graphic>
          <a:graphicData uri="http://schemas.openxmlformats.org/drawingml/2006/table">
            <a:tbl>
              <a:tblPr firstRow="1" bandRow="1">
                <a:tableStyleId>{2D5ABB26-0587-4C30-8999-92F81FD0307C}</a:tableStyleId>
              </a:tblPr>
              <a:tblGrid>
                <a:gridCol w="1681249">
                  <a:extLst>
                    <a:ext uri="{9D8B030D-6E8A-4147-A177-3AD203B41FA5}">
                      <a16:colId xmlns:a16="http://schemas.microsoft.com/office/drawing/2014/main" val="20000"/>
                    </a:ext>
                  </a:extLst>
                </a:gridCol>
                <a:gridCol w="401852">
                  <a:extLst>
                    <a:ext uri="{9D8B030D-6E8A-4147-A177-3AD203B41FA5}">
                      <a16:colId xmlns:a16="http://schemas.microsoft.com/office/drawing/2014/main" val="20001"/>
                    </a:ext>
                  </a:extLst>
                </a:gridCol>
                <a:gridCol w="401852">
                  <a:extLst>
                    <a:ext uri="{9D8B030D-6E8A-4147-A177-3AD203B41FA5}">
                      <a16:colId xmlns:a16="http://schemas.microsoft.com/office/drawing/2014/main" val="20002"/>
                    </a:ext>
                  </a:extLst>
                </a:gridCol>
                <a:gridCol w="401852">
                  <a:extLst>
                    <a:ext uri="{9D8B030D-6E8A-4147-A177-3AD203B41FA5}">
                      <a16:colId xmlns:a16="http://schemas.microsoft.com/office/drawing/2014/main" val="20003"/>
                    </a:ext>
                  </a:extLst>
                </a:gridCol>
                <a:gridCol w="401852">
                  <a:extLst>
                    <a:ext uri="{9D8B030D-6E8A-4147-A177-3AD203B41FA5}">
                      <a16:colId xmlns:a16="http://schemas.microsoft.com/office/drawing/2014/main" val="20004"/>
                    </a:ext>
                  </a:extLst>
                </a:gridCol>
                <a:gridCol w="401852">
                  <a:extLst>
                    <a:ext uri="{9D8B030D-6E8A-4147-A177-3AD203B41FA5}">
                      <a16:colId xmlns:a16="http://schemas.microsoft.com/office/drawing/2014/main" val="20005"/>
                    </a:ext>
                  </a:extLst>
                </a:gridCol>
                <a:gridCol w="401852">
                  <a:extLst>
                    <a:ext uri="{9D8B030D-6E8A-4147-A177-3AD203B41FA5}">
                      <a16:colId xmlns:a16="http://schemas.microsoft.com/office/drawing/2014/main" val="20006"/>
                    </a:ext>
                  </a:extLst>
                </a:gridCol>
                <a:gridCol w="401852">
                  <a:extLst>
                    <a:ext uri="{9D8B030D-6E8A-4147-A177-3AD203B41FA5}">
                      <a16:colId xmlns:a16="http://schemas.microsoft.com/office/drawing/2014/main" val="20007"/>
                    </a:ext>
                  </a:extLst>
                </a:gridCol>
                <a:gridCol w="401852">
                  <a:extLst>
                    <a:ext uri="{9D8B030D-6E8A-4147-A177-3AD203B41FA5}">
                      <a16:colId xmlns:a16="http://schemas.microsoft.com/office/drawing/2014/main" val="20008"/>
                    </a:ext>
                  </a:extLst>
                </a:gridCol>
                <a:gridCol w="401852">
                  <a:extLst>
                    <a:ext uri="{9D8B030D-6E8A-4147-A177-3AD203B41FA5}">
                      <a16:colId xmlns:a16="http://schemas.microsoft.com/office/drawing/2014/main" val="20009"/>
                    </a:ext>
                  </a:extLst>
                </a:gridCol>
                <a:gridCol w="401852">
                  <a:extLst>
                    <a:ext uri="{9D8B030D-6E8A-4147-A177-3AD203B41FA5}">
                      <a16:colId xmlns:a16="http://schemas.microsoft.com/office/drawing/2014/main" val="20010"/>
                    </a:ext>
                  </a:extLst>
                </a:gridCol>
                <a:gridCol w="401852">
                  <a:extLst>
                    <a:ext uri="{9D8B030D-6E8A-4147-A177-3AD203B41FA5}">
                      <a16:colId xmlns:a16="http://schemas.microsoft.com/office/drawing/2014/main" val="20011"/>
                    </a:ext>
                  </a:extLst>
                </a:gridCol>
                <a:gridCol w="401852">
                  <a:extLst>
                    <a:ext uri="{9D8B030D-6E8A-4147-A177-3AD203B41FA5}">
                      <a16:colId xmlns:a16="http://schemas.microsoft.com/office/drawing/2014/main" val="20012"/>
                    </a:ext>
                  </a:extLst>
                </a:gridCol>
                <a:gridCol w="401852">
                  <a:extLst>
                    <a:ext uri="{9D8B030D-6E8A-4147-A177-3AD203B41FA5}">
                      <a16:colId xmlns:a16="http://schemas.microsoft.com/office/drawing/2014/main" val="20013"/>
                    </a:ext>
                  </a:extLst>
                </a:gridCol>
                <a:gridCol w="401852">
                  <a:extLst>
                    <a:ext uri="{9D8B030D-6E8A-4147-A177-3AD203B41FA5}">
                      <a16:colId xmlns:a16="http://schemas.microsoft.com/office/drawing/2014/main" val="20014"/>
                    </a:ext>
                  </a:extLst>
                </a:gridCol>
                <a:gridCol w="401852">
                  <a:extLst>
                    <a:ext uri="{9D8B030D-6E8A-4147-A177-3AD203B41FA5}">
                      <a16:colId xmlns:a16="http://schemas.microsoft.com/office/drawing/2014/main" val="20015"/>
                    </a:ext>
                  </a:extLst>
                </a:gridCol>
                <a:gridCol w="401852">
                  <a:extLst>
                    <a:ext uri="{9D8B030D-6E8A-4147-A177-3AD203B41FA5}">
                      <a16:colId xmlns:a16="http://schemas.microsoft.com/office/drawing/2014/main" val="20016"/>
                    </a:ext>
                  </a:extLst>
                </a:gridCol>
              </a:tblGrid>
              <a:tr h="2963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p>
                      <a:pPr marL="0" marR="0" lvl="0" indent="0" algn="ctr"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44460">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5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0000">
                <a:tc>
                  <a:txBody>
                    <a:bodyPr/>
                    <a:lstStyle/>
                    <a:p>
                      <a:pPr marL="0" algn="l" defTabSz="914400" rtl="0" eaLnBrk="1" fontAlgn="ctr" latinLnBrk="0" hangingPunct="1"/>
                      <a:r>
                        <a:rPr lang="fr-CA" sz="1050" b="0" i="0" kern="1200" dirty="0">
                          <a:solidFill>
                            <a:srgbClr val="595959"/>
                          </a:solidFill>
                          <a:effectLst/>
                          <a:latin typeface="Arial" panose="020B0604020202020204" pitchFamily="34" charset="0"/>
                          <a:ea typeface="+mn-ea"/>
                          <a:cs typeface="Arial" panose="020B0604020202020204" pitchFamily="34" charset="0"/>
                        </a:rPr>
                        <a:t>Oui, certainement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16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20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29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Oui, probablement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50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52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50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48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00B0F0"/>
                          </a:solidFill>
                          <a:effectLst/>
                          <a:latin typeface="Arial"/>
                        </a:rPr>
                        <a:t>54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48</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Non, probablement pas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27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E31836"/>
                          </a:solidFill>
                          <a:effectLst/>
                          <a:latin typeface="Arial"/>
                        </a:rPr>
                        <a:t>19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00B0F0"/>
                          </a:solidFill>
                          <a:effectLst/>
                          <a:latin typeface="Arial"/>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Non, certainement pas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506851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28</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1632655339"/>
              </p:ext>
            </p:extLst>
          </p:nvPr>
        </p:nvGraphicFramePr>
        <p:xfrm>
          <a:off x="395536" y="1864353"/>
          <a:ext cx="6652356" cy="3937733"/>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475920" y="6017797"/>
            <a:ext cx="8110869" cy="507831"/>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Depuis plusieurs années, le gouvernement fait appel à des agences privées de placement pour faire du recrutement d’employés pour palier à la pénurie de main-d’œuvre, notamment dans le système de santé. Cette pratique a été maintenue par le nouveau gouvernement. Certaines opinions circulent à ce sujet. Dans quelle mesure êtes-vous en accord ou en désaccord avec l’opinion suivante :</a:t>
            </a:r>
          </a:p>
        </p:txBody>
      </p:sp>
      <p:sp>
        <p:nvSpPr>
          <p:cNvPr id="10" name="Titre 1"/>
          <p:cNvSpPr>
            <a:spLocks noGrp="1"/>
          </p:cNvSpPr>
          <p:nvPr>
            <p:ph type="title"/>
            <p:custDataLst>
              <p:tags r:id="rId5"/>
            </p:custDataLst>
          </p:nvPr>
        </p:nvSpPr>
        <p:spPr>
          <a:xfrm>
            <a:off x="558800" y="373063"/>
            <a:ext cx="5289108" cy="1008062"/>
          </a:xfrm>
        </p:spPr>
        <p:txBody>
          <a:bodyPr>
            <a:normAutofit/>
          </a:bodyPr>
          <a:lstStyle/>
          <a:p>
            <a:r>
              <a:rPr lang="fr-CA" sz="2000" dirty="0">
                <a:solidFill>
                  <a:srgbClr val="00AFDC"/>
                </a:solidFill>
              </a:rPr>
              <a:t>Opinion sur le recours aux agences de placement dans le domaine de la santé</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sp>
        <p:nvSpPr>
          <p:cNvPr id="2" name="Rectangle 1"/>
          <p:cNvSpPr/>
          <p:nvPr/>
        </p:nvSpPr>
        <p:spPr>
          <a:xfrm>
            <a:off x="512499" y="1402689"/>
            <a:ext cx="8110869" cy="461665"/>
          </a:xfrm>
          <a:prstGeom prst="rect">
            <a:avLst/>
          </a:prstGeom>
        </p:spPr>
        <p:txBody>
          <a:bodyPr wrap="square">
            <a:spAutoFit/>
          </a:bodyPr>
          <a:lstStyle/>
          <a:p>
            <a:r>
              <a:rPr lang="fr-CA" sz="1200" b="1" dirty="0">
                <a:solidFill>
                  <a:srgbClr val="595959"/>
                </a:solidFill>
                <a:latin typeface="Arial" panose="020B0604020202020204" pitchFamily="34" charset="0"/>
                <a:cs typeface="Arial" panose="020B0604020202020204" pitchFamily="34" charset="0"/>
              </a:rPr>
              <a:t>Le gouvernement du Québec devrait embaucher le personnel dont il a besoin dans le système de santé et cesser d’avoir recours aux agences privées de placement de personnel </a:t>
            </a:r>
          </a:p>
        </p:txBody>
      </p:sp>
      <p:pic>
        <p:nvPicPr>
          <p:cNvPr id="11" name="Imag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879651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29</a:t>
            </a:fld>
            <a:endParaRPr lang="en-CA">
              <a:solidFill>
                <a:srgbClr val="000000">
                  <a:tint val="75000"/>
                </a:srgbClr>
              </a:solidFill>
            </a:endParaRPr>
          </a:p>
        </p:txBody>
      </p:sp>
      <p:sp>
        <p:nvSpPr>
          <p:cNvPr id="14" name="ZoneTexte 13"/>
          <p:cNvSpPr txBox="1"/>
          <p:nvPr>
            <p:custDataLst>
              <p:tags r:id="rId3"/>
            </p:custDataLst>
          </p:nvPr>
        </p:nvSpPr>
        <p:spPr>
          <a:xfrm>
            <a:off x="475920" y="6017797"/>
            <a:ext cx="8110869" cy="507831"/>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Depuis plusieurs années, le gouvernement fait appel à des agences privées de placement pour faire du recrutement d’employés pour palier à la pénurie de main-d’œuvre, notamment dans le système de santé. Cette pratique a été maintenue par le nouveau gouvernement. Certaines opinions circulent à ce sujet. Dans quelle mesure êtes-vous en accord ou en désaccord avec l’opinion suivante :</a:t>
            </a:r>
          </a:p>
        </p:txBody>
      </p:sp>
      <p:sp>
        <p:nvSpPr>
          <p:cNvPr id="10" name="Titre 1"/>
          <p:cNvSpPr>
            <a:spLocks noGrp="1"/>
          </p:cNvSpPr>
          <p:nvPr>
            <p:ph type="title"/>
            <p:custDataLst>
              <p:tags r:id="rId4"/>
            </p:custDataLst>
          </p:nvPr>
        </p:nvSpPr>
        <p:spPr>
          <a:xfrm>
            <a:off x="558800" y="373063"/>
            <a:ext cx="5289108" cy="1008062"/>
          </a:xfrm>
        </p:spPr>
        <p:txBody>
          <a:bodyPr>
            <a:normAutofit/>
          </a:bodyPr>
          <a:lstStyle/>
          <a:p>
            <a:r>
              <a:rPr lang="fr-CA" sz="2000" dirty="0">
                <a:solidFill>
                  <a:srgbClr val="00AFDC"/>
                </a:solidFill>
              </a:rPr>
              <a:t>Opinion sur le recours aux agences de placement dans le domaine de la santé</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sp>
        <p:nvSpPr>
          <p:cNvPr id="2" name="Rectangle 1"/>
          <p:cNvSpPr/>
          <p:nvPr/>
        </p:nvSpPr>
        <p:spPr>
          <a:xfrm>
            <a:off x="512499" y="1402689"/>
            <a:ext cx="8110869" cy="461665"/>
          </a:xfrm>
          <a:prstGeom prst="rect">
            <a:avLst/>
          </a:prstGeom>
        </p:spPr>
        <p:txBody>
          <a:bodyPr wrap="square">
            <a:spAutoFit/>
          </a:bodyPr>
          <a:lstStyle/>
          <a:p>
            <a:r>
              <a:rPr lang="fr-CA" sz="1200" b="1" dirty="0">
                <a:solidFill>
                  <a:srgbClr val="595959"/>
                </a:solidFill>
                <a:latin typeface="Arial" panose="020B0604020202020204" pitchFamily="34" charset="0"/>
                <a:cs typeface="Arial" panose="020B0604020202020204" pitchFamily="34" charset="0"/>
              </a:rPr>
              <a:t>Le gouvernement du Québec devrait embaucher le personnel dont il a besoin dans le système de santé et cesser d’avoir recours aux agences privées de placement de personnel </a:t>
            </a:r>
          </a:p>
        </p:txBody>
      </p:sp>
      <p:graphicFrame>
        <p:nvGraphicFramePr>
          <p:cNvPr id="11" name="Tableau 10"/>
          <p:cNvGraphicFramePr>
            <a:graphicFrameLocks noGrp="1"/>
          </p:cNvGraphicFramePr>
          <p:nvPr>
            <p:extLst>
              <p:ext uri="{D42A27DB-BD31-4B8C-83A1-F6EECF244321}">
                <p14:modId xmlns:p14="http://schemas.microsoft.com/office/powerpoint/2010/main" val="87254041"/>
              </p:ext>
            </p:extLst>
          </p:nvPr>
        </p:nvGraphicFramePr>
        <p:xfrm>
          <a:off x="501501" y="2231412"/>
          <a:ext cx="8110881" cy="3540031"/>
        </p:xfrm>
        <a:graphic>
          <a:graphicData uri="http://schemas.openxmlformats.org/drawingml/2006/table">
            <a:tbl>
              <a:tblPr firstRow="1" bandRow="1">
                <a:tableStyleId>{2D5ABB26-0587-4C30-8999-92F81FD0307C}</a:tableStyleId>
              </a:tblPr>
              <a:tblGrid>
                <a:gridCol w="1681249">
                  <a:extLst>
                    <a:ext uri="{9D8B030D-6E8A-4147-A177-3AD203B41FA5}">
                      <a16:colId xmlns:a16="http://schemas.microsoft.com/office/drawing/2014/main" val="20000"/>
                    </a:ext>
                  </a:extLst>
                </a:gridCol>
                <a:gridCol w="401852">
                  <a:extLst>
                    <a:ext uri="{9D8B030D-6E8A-4147-A177-3AD203B41FA5}">
                      <a16:colId xmlns:a16="http://schemas.microsoft.com/office/drawing/2014/main" val="20001"/>
                    </a:ext>
                  </a:extLst>
                </a:gridCol>
                <a:gridCol w="401852">
                  <a:extLst>
                    <a:ext uri="{9D8B030D-6E8A-4147-A177-3AD203B41FA5}">
                      <a16:colId xmlns:a16="http://schemas.microsoft.com/office/drawing/2014/main" val="20002"/>
                    </a:ext>
                  </a:extLst>
                </a:gridCol>
                <a:gridCol w="401852">
                  <a:extLst>
                    <a:ext uri="{9D8B030D-6E8A-4147-A177-3AD203B41FA5}">
                      <a16:colId xmlns:a16="http://schemas.microsoft.com/office/drawing/2014/main" val="20003"/>
                    </a:ext>
                  </a:extLst>
                </a:gridCol>
                <a:gridCol w="401852">
                  <a:extLst>
                    <a:ext uri="{9D8B030D-6E8A-4147-A177-3AD203B41FA5}">
                      <a16:colId xmlns:a16="http://schemas.microsoft.com/office/drawing/2014/main" val="20004"/>
                    </a:ext>
                  </a:extLst>
                </a:gridCol>
                <a:gridCol w="401852">
                  <a:extLst>
                    <a:ext uri="{9D8B030D-6E8A-4147-A177-3AD203B41FA5}">
                      <a16:colId xmlns:a16="http://schemas.microsoft.com/office/drawing/2014/main" val="20005"/>
                    </a:ext>
                  </a:extLst>
                </a:gridCol>
                <a:gridCol w="401852">
                  <a:extLst>
                    <a:ext uri="{9D8B030D-6E8A-4147-A177-3AD203B41FA5}">
                      <a16:colId xmlns:a16="http://schemas.microsoft.com/office/drawing/2014/main" val="20006"/>
                    </a:ext>
                  </a:extLst>
                </a:gridCol>
                <a:gridCol w="401852">
                  <a:extLst>
                    <a:ext uri="{9D8B030D-6E8A-4147-A177-3AD203B41FA5}">
                      <a16:colId xmlns:a16="http://schemas.microsoft.com/office/drawing/2014/main" val="20007"/>
                    </a:ext>
                  </a:extLst>
                </a:gridCol>
                <a:gridCol w="401852">
                  <a:extLst>
                    <a:ext uri="{9D8B030D-6E8A-4147-A177-3AD203B41FA5}">
                      <a16:colId xmlns:a16="http://schemas.microsoft.com/office/drawing/2014/main" val="20008"/>
                    </a:ext>
                  </a:extLst>
                </a:gridCol>
                <a:gridCol w="401852">
                  <a:extLst>
                    <a:ext uri="{9D8B030D-6E8A-4147-A177-3AD203B41FA5}">
                      <a16:colId xmlns:a16="http://schemas.microsoft.com/office/drawing/2014/main" val="20009"/>
                    </a:ext>
                  </a:extLst>
                </a:gridCol>
                <a:gridCol w="401852">
                  <a:extLst>
                    <a:ext uri="{9D8B030D-6E8A-4147-A177-3AD203B41FA5}">
                      <a16:colId xmlns:a16="http://schemas.microsoft.com/office/drawing/2014/main" val="20010"/>
                    </a:ext>
                  </a:extLst>
                </a:gridCol>
                <a:gridCol w="401852">
                  <a:extLst>
                    <a:ext uri="{9D8B030D-6E8A-4147-A177-3AD203B41FA5}">
                      <a16:colId xmlns:a16="http://schemas.microsoft.com/office/drawing/2014/main" val="20011"/>
                    </a:ext>
                  </a:extLst>
                </a:gridCol>
                <a:gridCol w="401852">
                  <a:extLst>
                    <a:ext uri="{9D8B030D-6E8A-4147-A177-3AD203B41FA5}">
                      <a16:colId xmlns:a16="http://schemas.microsoft.com/office/drawing/2014/main" val="20012"/>
                    </a:ext>
                  </a:extLst>
                </a:gridCol>
                <a:gridCol w="401852">
                  <a:extLst>
                    <a:ext uri="{9D8B030D-6E8A-4147-A177-3AD203B41FA5}">
                      <a16:colId xmlns:a16="http://schemas.microsoft.com/office/drawing/2014/main" val="20013"/>
                    </a:ext>
                  </a:extLst>
                </a:gridCol>
                <a:gridCol w="401852">
                  <a:extLst>
                    <a:ext uri="{9D8B030D-6E8A-4147-A177-3AD203B41FA5}">
                      <a16:colId xmlns:a16="http://schemas.microsoft.com/office/drawing/2014/main" val="20014"/>
                    </a:ext>
                  </a:extLst>
                </a:gridCol>
                <a:gridCol w="401852">
                  <a:extLst>
                    <a:ext uri="{9D8B030D-6E8A-4147-A177-3AD203B41FA5}">
                      <a16:colId xmlns:a16="http://schemas.microsoft.com/office/drawing/2014/main" val="20015"/>
                    </a:ext>
                  </a:extLst>
                </a:gridCol>
                <a:gridCol w="401852">
                  <a:extLst>
                    <a:ext uri="{9D8B030D-6E8A-4147-A177-3AD203B41FA5}">
                      <a16:colId xmlns:a16="http://schemas.microsoft.com/office/drawing/2014/main" val="20016"/>
                    </a:ext>
                  </a:extLst>
                </a:gridCol>
              </a:tblGrid>
              <a:tr h="2963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p>
                      <a:pPr marL="0" marR="0" lvl="0" indent="0" algn="ctr"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44460">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5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8000">
                <a:tc>
                  <a:txBody>
                    <a:bodyPr/>
                    <a:lstStyle/>
                    <a:p>
                      <a:pPr marL="0" algn="l" defTabSz="914400" rtl="0" eaLnBrk="1" fontAlgn="ctr" latinLnBrk="0" hangingPunct="1"/>
                      <a:r>
                        <a:rPr lang="fr-CA" sz="1050" b="0" i="0" kern="1200" dirty="0">
                          <a:solidFill>
                            <a:srgbClr val="595959"/>
                          </a:solidFill>
                          <a:effectLst/>
                          <a:latin typeface="Arial" panose="020B0604020202020204" pitchFamily="34" charset="0"/>
                          <a:ea typeface="+mn-ea"/>
                          <a:cs typeface="Arial" panose="020B0604020202020204" pitchFamily="34" charset="0"/>
                        </a:rPr>
                        <a:t>Tout à fait d’accord</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46</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47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E31836"/>
                          </a:solidFill>
                          <a:effectLst/>
                          <a:latin typeface="Arial"/>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37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50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43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50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45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648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Plutôt d’accord</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43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42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39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43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648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Plutôt en désaccord</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12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648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Tout à fait en désaccord</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E31836"/>
                          </a:solidFill>
                          <a:effectLst/>
                          <a:latin typeface="Arial"/>
                        </a:rPr>
                        <a:t>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324156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a:solidFill>
                  <a:srgbClr val="00AFDC"/>
                </a:solidFill>
              </a:rPr>
              <a:t>Méthodologie</a:t>
            </a:r>
          </a:p>
        </p:txBody>
      </p:sp>
      <p:sp>
        <p:nvSpPr>
          <p:cNvPr id="5" name="Espace réservé du pied de page 4"/>
          <p:cNvSpPr>
            <a:spLocks noGrp="1"/>
          </p:cNvSpPr>
          <p:nvPr>
            <p:ph type="ftr" sz="quarter" idx="11"/>
            <p:custDataLst>
              <p:tags r:id="rId2"/>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3</a:t>
            </a:fld>
            <a:endParaRPr lang="en-CA">
              <a:solidFill>
                <a:srgbClr val="000000">
                  <a:tint val="75000"/>
                </a:srgbClr>
              </a:solidFill>
            </a:endParaRPr>
          </a:p>
        </p:txBody>
      </p:sp>
      <p:sp>
        <p:nvSpPr>
          <p:cNvPr id="7" name="Espace réservé du contenu 6"/>
          <p:cNvSpPr>
            <a:spLocks noGrp="1"/>
          </p:cNvSpPr>
          <p:nvPr>
            <p:ph type="body" sz="quarter" idx="13"/>
            <p:custDataLst>
              <p:tags r:id="rId4"/>
            </p:custDataLst>
          </p:nvPr>
        </p:nvSpPr>
        <p:spPr>
          <a:xfrm>
            <a:off x="539553" y="1556792"/>
            <a:ext cx="5450086" cy="4892040"/>
          </a:xfrm>
        </p:spPr>
        <p:txBody>
          <a:bodyPr>
            <a:normAutofit/>
          </a:bodyPr>
          <a:lstStyle/>
          <a:p>
            <a:pPr algn="just"/>
            <a:r>
              <a:rPr lang="fr-CA" sz="1400" dirty="0">
                <a:solidFill>
                  <a:srgbClr val="00AFDC"/>
                </a:solidFill>
                <a:ea typeface="+mj-ea"/>
              </a:rPr>
              <a:t>Collecte de données</a:t>
            </a:r>
          </a:p>
          <a:p>
            <a:pPr lvl="1" algn="just">
              <a:lnSpc>
                <a:spcPct val="110000"/>
              </a:lnSpc>
            </a:pPr>
            <a:r>
              <a:rPr lang="fr-CA" sz="1200" b="0" dirty="0">
                <a:solidFill>
                  <a:schemeClr val="tx1">
                    <a:lumMod val="65000"/>
                    <a:lumOff val="35000"/>
                  </a:schemeClr>
                </a:solidFill>
              </a:rPr>
              <a:t>La collecte de données s’est déroulée du </a:t>
            </a:r>
            <a:r>
              <a:rPr lang="fr-CA" sz="1200" b="1" dirty="0">
                <a:solidFill>
                  <a:schemeClr val="tx1">
                    <a:lumMod val="65000"/>
                    <a:lumOff val="35000"/>
                  </a:schemeClr>
                </a:solidFill>
              </a:rPr>
              <a:t>15 octobre au 20 octobre 2020</a:t>
            </a:r>
            <a:r>
              <a:rPr lang="fr-CA" sz="1200" dirty="0">
                <a:solidFill>
                  <a:schemeClr val="tx1">
                    <a:lumMod val="65000"/>
                    <a:lumOff val="35000"/>
                  </a:schemeClr>
                </a:solidFill>
              </a:rPr>
              <a:t> </a:t>
            </a:r>
            <a:r>
              <a:rPr lang="fr-CA" sz="1200" b="0" dirty="0">
                <a:solidFill>
                  <a:schemeClr val="tx1">
                    <a:lumMod val="65000"/>
                    <a:lumOff val="35000"/>
                  </a:schemeClr>
                </a:solidFill>
              </a:rPr>
              <a:t>par le biais d’un panel web représentatif de la population du Québec.</a:t>
            </a:r>
          </a:p>
          <a:p>
            <a:pPr lvl="1" algn="just">
              <a:lnSpc>
                <a:spcPct val="110000"/>
              </a:lnSpc>
            </a:pPr>
            <a:r>
              <a:rPr lang="fr-CA" sz="1200" b="0" dirty="0">
                <a:solidFill>
                  <a:schemeClr val="tx1">
                    <a:lumMod val="65000"/>
                    <a:lumOff val="35000"/>
                  </a:schemeClr>
                </a:solidFill>
              </a:rPr>
              <a:t>Au total, </a:t>
            </a:r>
            <a:r>
              <a:rPr lang="fr-CA" sz="1200" b="1" dirty="0">
                <a:solidFill>
                  <a:schemeClr val="tx1">
                    <a:lumMod val="65000"/>
                    <a:lumOff val="35000"/>
                  </a:schemeClr>
                </a:solidFill>
              </a:rPr>
              <a:t>1500 </a:t>
            </a:r>
            <a:r>
              <a:rPr lang="fr-CA" sz="1200" dirty="0">
                <a:solidFill>
                  <a:schemeClr val="tx1">
                    <a:lumMod val="65000"/>
                    <a:lumOff val="35000"/>
                  </a:schemeClr>
                </a:solidFill>
              </a:rPr>
              <a:t>Québécois de 18 ans et plus ont été sondés dans le cadre de cette étude.</a:t>
            </a:r>
            <a:endParaRPr lang="fr-CA" sz="1200" dirty="0">
              <a:solidFill>
                <a:schemeClr val="tx2"/>
              </a:solidFill>
            </a:endParaRPr>
          </a:p>
          <a:p>
            <a:pPr algn="just"/>
            <a:r>
              <a:rPr lang="fr-CA" sz="1400" dirty="0">
                <a:solidFill>
                  <a:srgbClr val="00AFDC"/>
                </a:solidFill>
                <a:ea typeface="+mj-ea"/>
              </a:rPr>
              <a:t>Pondération et caractère représentatif de l’échantillon</a:t>
            </a:r>
          </a:p>
          <a:p>
            <a:pPr algn="just"/>
            <a:r>
              <a:rPr lang="fr-CA" sz="1200" b="0" dirty="0">
                <a:solidFill>
                  <a:schemeClr val="tx1">
                    <a:lumMod val="65000"/>
                    <a:lumOff val="35000"/>
                  </a:schemeClr>
                </a:solidFill>
              </a:rPr>
              <a:t>Les résultats ont été pon</a:t>
            </a:r>
            <a:r>
              <a:rPr lang="fr-CA" sz="1200" b="0" dirty="0">
                <a:solidFill>
                  <a:srgbClr val="595959"/>
                </a:solidFill>
              </a:rPr>
              <a:t>dér</a:t>
            </a:r>
            <a:r>
              <a:rPr lang="fr-CA" sz="1200" b="0" dirty="0">
                <a:solidFill>
                  <a:schemeClr val="tx1">
                    <a:lumMod val="65000"/>
                    <a:lumOff val="35000"/>
                  </a:schemeClr>
                </a:solidFill>
              </a:rPr>
              <a:t>és afin de refléter la distribution de la population à l’étude </a:t>
            </a:r>
            <a:r>
              <a:rPr lang="fr-CA" sz="1200" b="0" dirty="0">
                <a:solidFill>
                  <a:srgbClr val="595959"/>
                </a:solidFill>
              </a:rPr>
              <a:t>selon le sexe, l'âge, la province de résidence et la langue des répondants. </a:t>
            </a:r>
          </a:p>
          <a:p>
            <a:pPr algn="just"/>
            <a:r>
              <a:rPr lang="fr-CA" sz="1200" b="0" dirty="0">
                <a:solidFill>
                  <a:schemeClr val="tx1">
                    <a:lumMod val="65000"/>
                    <a:lumOff val="35000"/>
                  </a:schemeClr>
                </a:solidFill>
              </a:rPr>
              <a:t>Notons que, compte tenu du caractère non probabiliste de l’échantillon, le calcul de la marge d’erreur ne s’applique pas. </a:t>
            </a:r>
          </a:p>
          <a:p>
            <a:pPr lvl="0">
              <a:lnSpc>
                <a:spcPct val="95000"/>
              </a:lnSpc>
              <a:buClr>
                <a:srgbClr val="00AFDC"/>
              </a:buClr>
              <a:defRPr/>
            </a:pPr>
            <a:r>
              <a:rPr lang="fr-CA" sz="1400" dirty="0">
                <a:solidFill>
                  <a:srgbClr val="00AFDC"/>
                </a:solidFill>
              </a:rPr>
              <a:t>Comment lire les données</a:t>
            </a:r>
          </a:p>
          <a:p>
            <a:pPr lvl="0">
              <a:lnSpc>
                <a:spcPct val="95000"/>
              </a:lnSpc>
              <a:buClr>
                <a:srgbClr val="00AFDC"/>
              </a:buClr>
              <a:defRPr/>
            </a:pPr>
            <a:r>
              <a:rPr lang="fr-CA" sz="1200" b="0" dirty="0">
                <a:solidFill>
                  <a:srgbClr val="000000">
                    <a:lumMod val="65000"/>
                    <a:lumOff val="35000"/>
                  </a:srgbClr>
                </a:solidFill>
              </a:rPr>
              <a:t>Il est possible que la somme des résultats présentés n’égale pas toujours 100 %, puisqu’il s’agit de pourcentages arrondis.</a:t>
            </a:r>
          </a:p>
          <a:p>
            <a:pPr lvl="0">
              <a:lnSpc>
                <a:spcPct val="95000"/>
              </a:lnSpc>
              <a:buClr>
                <a:srgbClr val="00AFDC"/>
              </a:buClr>
              <a:defRPr/>
            </a:pPr>
            <a:r>
              <a:rPr lang="fr-CA" sz="1200" b="0" dirty="0">
                <a:solidFill>
                  <a:srgbClr val="000000">
                    <a:lumMod val="65000"/>
                    <a:lumOff val="35000"/>
                  </a:srgbClr>
                </a:solidFill>
              </a:rPr>
              <a:t>Lorsque pertinent, les différences de résultats entre sous-groupes sont indiquées comme suit : </a:t>
            </a:r>
          </a:p>
          <a:p>
            <a:pPr lvl="0">
              <a:lnSpc>
                <a:spcPct val="95000"/>
              </a:lnSpc>
              <a:spcBef>
                <a:spcPts val="600"/>
              </a:spcBef>
              <a:buClr>
                <a:srgbClr val="00AFDC"/>
              </a:buClr>
              <a:defRPr/>
            </a:pPr>
            <a:r>
              <a:rPr lang="fr-CA" sz="1200" dirty="0">
                <a:solidFill>
                  <a:srgbClr val="00AFDC"/>
                </a:solidFill>
              </a:rPr>
              <a:t>EN BLEU </a:t>
            </a:r>
            <a:r>
              <a:rPr lang="fr-CA" sz="1200" b="0" dirty="0">
                <a:solidFill>
                  <a:srgbClr val="000000">
                    <a:lumMod val="65000"/>
                    <a:lumOff val="35000"/>
                  </a:srgbClr>
                </a:solidFill>
              </a:rPr>
              <a:t>pour les résultats </a:t>
            </a:r>
            <a:r>
              <a:rPr lang="fr-CA" sz="1200" dirty="0">
                <a:solidFill>
                  <a:srgbClr val="00AFDC"/>
                </a:solidFill>
              </a:rPr>
              <a:t>plus élevés</a:t>
            </a:r>
          </a:p>
          <a:p>
            <a:pPr lvl="0">
              <a:lnSpc>
                <a:spcPct val="95000"/>
              </a:lnSpc>
              <a:spcBef>
                <a:spcPts val="600"/>
              </a:spcBef>
              <a:buClr>
                <a:srgbClr val="00AFDC"/>
              </a:buClr>
              <a:defRPr/>
            </a:pPr>
            <a:r>
              <a:rPr lang="fr-CA" sz="1200" dirty="0">
                <a:solidFill>
                  <a:srgbClr val="FF0000"/>
                </a:solidFill>
              </a:rPr>
              <a:t>EN ROUGE</a:t>
            </a:r>
            <a:r>
              <a:rPr lang="fr-CA" sz="1200" b="0" dirty="0">
                <a:solidFill>
                  <a:srgbClr val="000000">
                    <a:lumMod val="65000"/>
                    <a:lumOff val="35000"/>
                  </a:srgbClr>
                </a:solidFill>
              </a:rPr>
              <a:t> pour les résultats </a:t>
            </a:r>
            <a:r>
              <a:rPr lang="fr-CA" sz="1200" dirty="0">
                <a:solidFill>
                  <a:srgbClr val="FF0000"/>
                </a:solidFill>
              </a:rPr>
              <a:t>plus bas</a:t>
            </a:r>
          </a:p>
          <a:p>
            <a:pPr>
              <a:lnSpc>
                <a:spcPct val="95000"/>
              </a:lnSpc>
              <a:spcBef>
                <a:spcPts val="0"/>
              </a:spcBef>
              <a:defRPr/>
            </a:pPr>
            <a:endParaRPr lang="fr-CA" sz="1200" dirty="0">
              <a:solidFill>
                <a:srgbClr val="000000">
                  <a:lumMod val="50000"/>
                  <a:lumOff val="50000"/>
                </a:srgbClr>
              </a:solidFill>
            </a:endParaRPr>
          </a:p>
          <a:p>
            <a:pPr algn="just"/>
            <a:endParaRPr lang="fr-CA" sz="1200" b="0" dirty="0">
              <a:solidFill>
                <a:schemeClr val="tx1">
                  <a:lumMod val="65000"/>
                  <a:lumOff val="35000"/>
                </a:schemeClr>
              </a:solidFill>
            </a:endParaRPr>
          </a:p>
        </p:txBody>
      </p:sp>
    </p:spTree>
    <p:extLst>
      <p:ext uri="{BB962C8B-B14F-4D97-AF65-F5344CB8AC3E}">
        <p14:creationId xmlns:p14="http://schemas.microsoft.com/office/powerpoint/2010/main" val="39878999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30</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1645585011"/>
              </p:ext>
            </p:extLst>
          </p:nvPr>
        </p:nvGraphicFramePr>
        <p:xfrm>
          <a:off x="395536" y="1584251"/>
          <a:ext cx="6652356" cy="4174292"/>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501509" y="6119664"/>
            <a:ext cx="811086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Le gouvernement du Québec a lancé des initiatives, dont « Je contribue » afin d’attirer du personnel dans les secteurs de la santé et de l’éducation. Trouvez-vous que cette initiative a aidé à réduire la pénurie de personnel dans les secteurs de la santé et de l’éducation?</a:t>
            </a:r>
          </a:p>
        </p:txBody>
      </p:sp>
      <p:sp>
        <p:nvSpPr>
          <p:cNvPr id="10" name="Titre 1"/>
          <p:cNvSpPr>
            <a:spLocks noGrp="1"/>
          </p:cNvSpPr>
          <p:nvPr>
            <p:ph type="title"/>
            <p:custDataLst>
              <p:tags r:id="rId5"/>
            </p:custDataLst>
          </p:nvPr>
        </p:nvSpPr>
        <p:spPr>
          <a:xfrm>
            <a:off x="558799" y="373063"/>
            <a:ext cx="5299741" cy="1008062"/>
          </a:xfrm>
        </p:spPr>
        <p:txBody>
          <a:bodyPr>
            <a:normAutofit/>
          </a:bodyPr>
          <a:lstStyle/>
          <a:p>
            <a:r>
              <a:rPr lang="fr-CA" sz="2000" dirty="0">
                <a:solidFill>
                  <a:srgbClr val="00AFDC"/>
                </a:solidFill>
              </a:rPr>
              <a:t>Impact du «Je contribue» sur la pénurie de personnel</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pic>
        <p:nvPicPr>
          <p:cNvPr id="8" name="Imag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034620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31</a:t>
            </a:fld>
            <a:endParaRPr lang="en-CA">
              <a:solidFill>
                <a:srgbClr val="000000">
                  <a:tint val="75000"/>
                </a:srgbClr>
              </a:solidFill>
            </a:endParaRPr>
          </a:p>
        </p:txBody>
      </p:sp>
      <p:sp>
        <p:nvSpPr>
          <p:cNvPr id="14" name="ZoneTexte 13"/>
          <p:cNvSpPr txBox="1"/>
          <p:nvPr>
            <p:custDataLst>
              <p:tags r:id="rId3"/>
            </p:custDataLst>
          </p:nvPr>
        </p:nvSpPr>
        <p:spPr>
          <a:xfrm>
            <a:off x="501509" y="6119664"/>
            <a:ext cx="811086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Le gouvernement du Québec a lancé des initiatives, dont « Je contribue » afin d’attirer du personnel dans les secteurs de la santé et de l’éducation. Trouvez-vous que cette initiative a aidé à réduire la pénurie de personnel dans les secteurs de la santé et de l’éducation?</a:t>
            </a:r>
          </a:p>
        </p:txBody>
      </p:sp>
      <p:sp>
        <p:nvSpPr>
          <p:cNvPr id="10" name="Titre 1"/>
          <p:cNvSpPr>
            <a:spLocks noGrp="1"/>
          </p:cNvSpPr>
          <p:nvPr>
            <p:ph type="title"/>
            <p:custDataLst>
              <p:tags r:id="rId4"/>
            </p:custDataLst>
          </p:nvPr>
        </p:nvSpPr>
        <p:spPr>
          <a:xfrm>
            <a:off x="558799" y="373063"/>
            <a:ext cx="5299741" cy="1008062"/>
          </a:xfrm>
        </p:spPr>
        <p:txBody>
          <a:bodyPr>
            <a:normAutofit/>
          </a:bodyPr>
          <a:lstStyle/>
          <a:p>
            <a:r>
              <a:rPr lang="fr-CA" sz="2000" dirty="0">
                <a:solidFill>
                  <a:srgbClr val="00AFDC"/>
                </a:solidFill>
              </a:rPr>
              <a:t>Impact du «Je contribue» sur la pénurie de personnel</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1805232640"/>
              </p:ext>
            </p:extLst>
          </p:nvPr>
        </p:nvGraphicFramePr>
        <p:xfrm>
          <a:off x="501501" y="1632682"/>
          <a:ext cx="8110881" cy="3828031"/>
        </p:xfrm>
        <a:graphic>
          <a:graphicData uri="http://schemas.openxmlformats.org/drawingml/2006/table">
            <a:tbl>
              <a:tblPr firstRow="1" bandRow="1">
                <a:tableStyleId>{2D5ABB26-0587-4C30-8999-92F81FD0307C}</a:tableStyleId>
              </a:tblPr>
              <a:tblGrid>
                <a:gridCol w="1681249">
                  <a:extLst>
                    <a:ext uri="{9D8B030D-6E8A-4147-A177-3AD203B41FA5}">
                      <a16:colId xmlns:a16="http://schemas.microsoft.com/office/drawing/2014/main" val="20000"/>
                    </a:ext>
                  </a:extLst>
                </a:gridCol>
                <a:gridCol w="401852">
                  <a:extLst>
                    <a:ext uri="{9D8B030D-6E8A-4147-A177-3AD203B41FA5}">
                      <a16:colId xmlns:a16="http://schemas.microsoft.com/office/drawing/2014/main" val="20001"/>
                    </a:ext>
                  </a:extLst>
                </a:gridCol>
                <a:gridCol w="401852">
                  <a:extLst>
                    <a:ext uri="{9D8B030D-6E8A-4147-A177-3AD203B41FA5}">
                      <a16:colId xmlns:a16="http://schemas.microsoft.com/office/drawing/2014/main" val="20002"/>
                    </a:ext>
                  </a:extLst>
                </a:gridCol>
                <a:gridCol w="401852">
                  <a:extLst>
                    <a:ext uri="{9D8B030D-6E8A-4147-A177-3AD203B41FA5}">
                      <a16:colId xmlns:a16="http://schemas.microsoft.com/office/drawing/2014/main" val="20003"/>
                    </a:ext>
                  </a:extLst>
                </a:gridCol>
                <a:gridCol w="401852">
                  <a:extLst>
                    <a:ext uri="{9D8B030D-6E8A-4147-A177-3AD203B41FA5}">
                      <a16:colId xmlns:a16="http://schemas.microsoft.com/office/drawing/2014/main" val="20004"/>
                    </a:ext>
                  </a:extLst>
                </a:gridCol>
                <a:gridCol w="401852">
                  <a:extLst>
                    <a:ext uri="{9D8B030D-6E8A-4147-A177-3AD203B41FA5}">
                      <a16:colId xmlns:a16="http://schemas.microsoft.com/office/drawing/2014/main" val="20005"/>
                    </a:ext>
                  </a:extLst>
                </a:gridCol>
                <a:gridCol w="401852">
                  <a:extLst>
                    <a:ext uri="{9D8B030D-6E8A-4147-A177-3AD203B41FA5}">
                      <a16:colId xmlns:a16="http://schemas.microsoft.com/office/drawing/2014/main" val="20006"/>
                    </a:ext>
                  </a:extLst>
                </a:gridCol>
                <a:gridCol w="401852">
                  <a:extLst>
                    <a:ext uri="{9D8B030D-6E8A-4147-A177-3AD203B41FA5}">
                      <a16:colId xmlns:a16="http://schemas.microsoft.com/office/drawing/2014/main" val="20007"/>
                    </a:ext>
                  </a:extLst>
                </a:gridCol>
                <a:gridCol w="401852">
                  <a:extLst>
                    <a:ext uri="{9D8B030D-6E8A-4147-A177-3AD203B41FA5}">
                      <a16:colId xmlns:a16="http://schemas.microsoft.com/office/drawing/2014/main" val="20008"/>
                    </a:ext>
                  </a:extLst>
                </a:gridCol>
                <a:gridCol w="401852">
                  <a:extLst>
                    <a:ext uri="{9D8B030D-6E8A-4147-A177-3AD203B41FA5}">
                      <a16:colId xmlns:a16="http://schemas.microsoft.com/office/drawing/2014/main" val="20009"/>
                    </a:ext>
                  </a:extLst>
                </a:gridCol>
                <a:gridCol w="401852">
                  <a:extLst>
                    <a:ext uri="{9D8B030D-6E8A-4147-A177-3AD203B41FA5}">
                      <a16:colId xmlns:a16="http://schemas.microsoft.com/office/drawing/2014/main" val="20010"/>
                    </a:ext>
                  </a:extLst>
                </a:gridCol>
                <a:gridCol w="401852">
                  <a:extLst>
                    <a:ext uri="{9D8B030D-6E8A-4147-A177-3AD203B41FA5}">
                      <a16:colId xmlns:a16="http://schemas.microsoft.com/office/drawing/2014/main" val="20011"/>
                    </a:ext>
                  </a:extLst>
                </a:gridCol>
                <a:gridCol w="401852">
                  <a:extLst>
                    <a:ext uri="{9D8B030D-6E8A-4147-A177-3AD203B41FA5}">
                      <a16:colId xmlns:a16="http://schemas.microsoft.com/office/drawing/2014/main" val="20012"/>
                    </a:ext>
                  </a:extLst>
                </a:gridCol>
                <a:gridCol w="401852">
                  <a:extLst>
                    <a:ext uri="{9D8B030D-6E8A-4147-A177-3AD203B41FA5}">
                      <a16:colId xmlns:a16="http://schemas.microsoft.com/office/drawing/2014/main" val="20013"/>
                    </a:ext>
                  </a:extLst>
                </a:gridCol>
                <a:gridCol w="401852">
                  <a:extLst>
                    <a:ext uri="{9D8B030D-6E8A-4147-A177-3AD203B41FA5}">
                      <a16:colId xmlns:a16="http://schemas.microsoft.com/office/drawing/2014/main" val="20014"/>
                    </a:ext>
                  </a:extLst>
                </a:gridCol>
                <a:gridCol w="401852">
                  <a:extLst>
                    <a:ext uri="{9D8B030D-6E8A-4147-A177-3AD203B41FA5}">
                      <a16:colId xmlns:a16="http://schemas.microsoft.com/office/drawing/2014/main" val="20015"/>
                    </a:ext>
                  </a:extLst>
                </a:gridCol>
                <a:gridCol w="401852">
                  <a:extLst>
                    <a:ext uri="{9D8B030D-6E8A-4147-A177-3AD203B41FA5}">
                      <a16:colId xmlns:a16="http://schemas.microsoft.com/office/drawing/2014/main" val="20016"/>
                    </a:ext>
                  </a:extLst>
                </a:gridCol>
              </a:tblGrid>
              <a:tr h="2963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p>
                      <a:pPr marL="0" marR="0" lvl="0" indent="0" algn="ctr"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44460">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5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0000">
                <a:tc>
                  <a:txBody>
                    <a:bodyPr/>
                    <a:lstStyle/>
                    <a:p>
                      <a:pPr marL="0" algn="l" defTabSz="914400" rtl="0" eaLnBrk="1" fontAlgn="ctr" latinLnBrk="0" hangingPunct="1"/>
                      <a:r>
                        <a:rPr lang="fr-CA" sz="1050" b="0" i="0" kern="1200" dirty="0">
                          <a:solidFill>
                            <a:srgbClr val="595959"/>
                          </a:solidFill>
                          <a:effectLst/>
                          <a:latin typeface="Arial" panose="020B0604020202020204" pitchFamily="34" charset="0"/>
                          <a:ea typeface="+mn-ea"/>
                          <a:cs typeface="Arial" panose="020B0604020202020204" pitchFamily="34" charset="0"/>
                        </a:rPr>
                        <a:t>Oui, certainement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16</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17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Oui, probablement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52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52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53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Non, probablement pas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28</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E31836"/>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31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27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28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Non, certainement pas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1" i="0" u="none" strike="noStrike" dirty="0">
                          <a:solidFill>
                            <a:srgbClr val="E31836"/>
                          </a:solidFill>
                          <a:effectLst/>
                          <a:latin typeface="Arial"/>
                        </a:rPr>
                        <a:t>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446507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32</a:t>
            </a:fld>
            <a:endParaRPr lang="en-CA">
              <a:solidFill>
                <a:srgbClr val="000000">
                  <a:tint val="75000"/>
                </a:srgbClr>
              </a:solidFill>
            </a:endParaRPr>
          </a:p>
        </p:txBody>
      </p:sp>
      <p:sp>
        <p:nvSpPr>
          <p:cNvPr id="17" name="ZoneTexte 16"/>
          <p:cNvSpPr txBox="1"/>
          <p:nvPr>
            <p:custDataLst>
              <p:tags r:id="rId3"/>
            </p:custDataLst>
          </p:nvPr>
        </p:nvSpPr>
        <p:spPr>
          <a:xfrm>
            <a:off x="470938" y="6242023"/>
            <a:ext cx="8290290" cy="230832"/>
          </a:xfrm>
          <a:prstGeom prst="rect">
            <a:avLst/>
          </a:prstGeom>
          <a:noFill/>
        </p:spPr>
        <p:txBody>
          <a:bodyPr wrap="square" rtlCol="0">
            <a:spAutoFit/>
          </a:bodyPr>
          <a:lstStyle/>
          <a:p>
            <a:r>
              <a:rPr lang="fr-CA" sz="900" dirty="0">
                <a:solidFill>
                  <a:srgbClr val="595959"/>
                </a:solidFill>
                <a:latin typeface="Arial" pitchFamily="34" charset="0"/>
                <a:cs typeface="Arial" pitchFamily="34" charset="0"/>
              </a:rPr>
              <a:t>Q. Si vous faite un bilan du gouvernement du Québec (Legault) depuis son élection il y a deux ans, considérez-vous qu’il a respecté ses promesses?</a:t>
            </a:r>
          </a:p>
        </p:txBody>
      </p:sp>
      <p:sp>
        <p:nvSpPr>
          <p:cNvPr id="19" name="Titre 1"/>
          <p:cNvSpPr>
            <a:spLocks noGrp="1"/>
          </p:cNvSpPr>
          <p:nvPr>
            <p:ph type="title"/>
            <p:custDataLst>
              <p:tags r:id="rId4"/>
            </p:custDataLst>
          </p:nvPr>
        </p:nvSpPr>
        <p:spPr>
          <a:xfrm>
            <a:off x="558800" y="276447"/>
            <a:ext cx="5330372" cy="1104678"/>
          </a:xfrm>
        </p:spPr>
        <p:txBody>
          <a:bodyPr>
            <a:normAutofit/>
          </a:bodyPr>
          <a:lstStyle/>
          <a:p>
            <a:r>
              <a:rPr lang="fr-CA" dirty="0">
                <a:solidFill>
                  <a:srgbClr val="00AFDC"/>
                </a:solidFill>
              </a:rPr>
              <a:t>Respect des promesses électorales du gouvernement  du Québec (Legault) dans le domaine de la santé et de l’éducation</a:t>
            </a:r>
            <a:br>
              <a:rPr lang="fr-CA" sz="2000" dirty="0"/>
            </a:br>
            <a:r>
              <a:rPr lang="fr-CA" sz="1050" b="0" dirty="0">
                <a:solidFill>
                  <a:srgbClr val="00AFDC"/>
                </a:solidFill>
              </a:rPr>
              <a:t>Base : ensemble des répondants (n=1500)</a:t>
            </a:r>
            <a:endParaRPr lang="fr-CA" sz="1050" b="0" dirty="0"/>
          </a:p>
        </p:txBody>
      </p:sp>
      <p:graphicFrame>
        <p:nvGraphicFramePr>
          <p:cNvPr id="8" name="Graphique 7"/>
          <p:cNvGraphicFramePr/>
          <p:nvPr>
            <p:custDataLst>
              <p:tags r:id="rId5"/>
            </p:custDataLst>
            <p:extLst>
              <p:ext uri="{D42A27DB-BD31-4B8C-83A1-F6EECF244321}">
                <p14:modId xmlns:p14="http://schemas.microsoft.com/office/powerpoint/2010/main" val="4031170365"/>
              </p:ext>
            </p:extLst>
          </p:nvPr>
        </p:nvGraphicFramePr>
        <p:xfrm>
          <a:off x="558800" y="1562100"/>
          <a:ext cx="6299200" cy="3955595"/>
        </p:xfrm>
        <a:graphic>
          <a:graphicData uri="http://schemas.openxmlformats.org/drawingml/2006/chart">
            <c:chart xmlns:c="http://schemas.openxmlformats.org/drawingml/2006/chart" xmlns:r="http://schemas.openxmlformats.org/officeDocument/2006/relationships" r:id="rId7"/>
          </a:graphicData>
        </a:graphic>
      </p:graphicFrame>
      <p:pic>
        <p:nvPicPr>
          <p:cNvPr id="9" name="Imag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141775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33</a:t>
            </a:fld>
            <a:endParaRPr lang="en-CA">
              <a:solidFill>
                <a:srgbClr val="000000">
                  <a:tint val="75000"/>
                </a:srgbClr>
              </a:solidFill>
            </a:endParaRPr>
          </a:p>
        </p:txBody>
      </p:sp>
      <p:sp>
        <p:nvSpPr>
          <p:cNvPr id="17" name="ZoneTexte 16"/>
          <p:cNvSpPr txBox="1"/>
          <p:nvPr>
            <p:custDataLst>
              <p:tags r:id="rId3"/>
            </p:custDataLst>
          </p:nvPr>
        </p:nvSpPr>
        <p:spPr>
          <a:xfrm>
            <a:off x="470938" y="6242023"/>
            <a:ext cx="8290290" cy="230832"/>
          </a:xfrm>
          <a:prstGeom prst="rect">
            <a:avLst/>
          </a:prstGeom>
          <a:noFill/>
        </p:spPr>
        <p:txBody>
          <a:bodyPr wrap="square" rtlCol="0">
            <a:spAutoFit/>
          </a:bodyPr>
          <a:lstStyle/>
          <a:p>
            <a:r>
              <a:rPr lang="fr-CA" sz="900" dirty="0">
                <a:solidFill>
                  <a:srgbClr val="595959"/>
                </a:solidFill>
                <a:latin typeface="Arial" pitchFamily="34" charset="0"/>
                <a:cs typeface="Arial" pitchFamily="34" charset="0"/>
              </a:rPr>
              <a:t>Q. Si vous faite un bilan du gouvernement du Québec (Legault) depuis son élection il y a deux ans, considérez-vous qu’il a respecté ses promesses?</a:t>
            </a:r>
          </a:p>
        </p:txBody>
      </p:sp>
      <p:sp>
        <p:nvSpPr>
          <p:cNvPr id="19" name="Titre 1"/>
          <p:cNvSpPr>
            <a:spLocks noGrp="1"/>
          </p:cNvSpPr>
          <p:nvPr>
            <p:ph type="title"/>
            <p:custDataLst>
              <p:tags r:id="rId4"/>
            </p:custDataLst>
          </p:nvPr>
        </p:nvSpPr>
        <p:spPr>
          <a:xfrm>
            <a:off x="558800" y="276447"/>
            <a:ext cx="5330372" cy="1104678"/>
          </a:xfrm>
        </p:spPr>
        <p:txBody>
          <a:bodyPr>
            <a:normAutofit/>
          </a:bodyPr>
          <a:lstStyle/>
          <a:p>
            <a:r>
              <a:rPr lang="fr-CA" dirty="0">
                <a:solidFill>
                  <a:srgbClr val="00AFDC"/>
                </a:solidFill>
              </a:rPr>
              <a:t>Respect des promesses électorales du gouvernement  du Québec (Legault) dans le domaine de la santé et de l’éducation</a:t>
            </a:r>
            <a:br>
              <a:rPr lang="fr-CA" sz="2000" dirty="0"/>
            </a:br>
            <a:r>
              <a:rPr lang="fr-CA" sz="1050" b="0" dirty="0">
                <a:solidFill>
                  <a:srgbClr val="00AFDC"/>
                </a:solidFill>
              </a:rPr>
              <a:t>Base : ensemble des répondants (n=1500)</a:t>
            </a:r>
            <a:endParaRPr lang="fr-CA" sz="1050" b="0" dirty="0"/>
          </a:p>
        </p:txBody>
      </p:sp>
      <p:graphicFrame>
        <p:nvGraphicFramePr>
          <p:cNvPr id="11" name="Tableau 10">
            <a:extLst>
              <a:ext uri="{FF2B5EF4-FFF2-40B4-BE49-F238E27FC236}">
                <a16:creationId xmlns:a16="http://schemas.microsoft.com/office/drawing/2014/main" id="{2505AD72-258A-4045-A72D-680B463779DC}"/>
              </a:ext>
            </a:extLst>
          </p:cNvPr>
          <p:cNvGraphicFramePr>
            <a:graphicFrameLocks noGrp="1"/>
          </p:cNvGraphicFramePr>
          <p:nvPr>
            <p:extLst>
              <p:ext uri="{D42A27DB-BD31-4B8C-83A1-F6EECF244321}">
                <p14:modId xmlns:p14="http://schemas.microsoft.com/office/powerpoint/2010/main" val="3844831379"/>
              </p:ext>
            </p:extLst>
          </p:nvPr>
        </p:nvGraphicFramePr>
        <p:xfrm>
          <a:off x="470938" y="1558689"/>
          <a:ext cx="8092937" cy="4061684"/>
        </p:xfrm>
        <a:graphic>
          <a:graphicData uri="http://schemas.openxmlformats.org/drawingml/2006/table">
            <a:tbl>
              <a:tblPr firstRow="1" bandRow="1">
                <a:tableStyleId>{2D5ABB26-0587-4C30-8999-92F81FD0307C}</a:tableStyleId>
              </a:tblPr>
              <a:tblGrid>
                <a:gridCol w="1102681">
                  <a:extLst>
                    <a:ext uri="{9D8B030D-6E8A-4147-A177-3AD203B41FA5}">
                      <a16:colId xmlns:a16="http://schemas.microsoft.com/office/drawing/2014/main" val="20000"/>
                    </a:ext>
                  </a:extLst>
                </a:gridCol>
                <a:gridCol w="436891">
                  <a:extLst>
                    <a:ext uri="{9D8B030D-6E8A-4147-A177-3AD203B41FA5}">
                      <a16:colId xmlns:a16="http://schemas.microsoft.com/office/drawing/2014/main" val="20001"/>
                    </a:ext>
                  </a:extLst>
                </a:gridCol>
                <a:gridCol w="436891">
                  <a:extLst>
                    <a:ext uri="{9D8B030D-6E8A-4147-A177-3AD203B41FA5}">
                      <a16:colId xmlns:a16="http://schemas.microsoft.com/office/drawing/2014/main" val="3430118452"/>
                    </a:ext>
                  </a:extLst>
                </a:gridCol>
                <a:gridCol w="436891">
                  <a:extLst>
                    <a:ext uri="{9D8B030D-6E8A-4147-A177-3AD203B41FA5}">
                      <a16:colId xmlns:a16="http://schemas.microsoft.com/office/drawing/2014/main" val="3494534515"/>
                    </a:ext>
                  </a:extLst>
                </a:gridCol>
                <a:gridCol w="436891">
                  <a:extLst>
                    <a:ext uri="{9D8B030D-6E8A-4147-A177-3AD203B41FA5}">
                      <a16:colId xmlns:a16="http://schemas.microsoft.com/office/drawing/2014/main" val="3348275612"/>
                    </a:ext>
                  </a:extLst>
                </a:gridCol>
                <a:gridCol w="436891">
                  <a:extLst>
                    <a:ext uri="{9D8B030D-6E8A-4147-A177-3AD203B41FA5}">
                      <a16:colId xmlns:a16="http://schemas.microsoft.com/office/drawing/2014/main" val="20002"/>
                    </a:ext>
                  </a:extLst>
                </a:gridCol>
                <a:gridCol w="436891">
                  <a:extLst>
                    <a:ext uri="{9D8B030D-6E8A-4147-A177-3AD203B41FA5}">
                      <a16:colId xmlns:a16="http://schemas.microsoft.com/office/drawing/2014/main" val="20003"/>
                    </a:ext>
                  </a:extLst>
                </a:gridCol>
                <a:gridCol w="436891">
                  <a:extLst>
                    <a:ext uri="{9D8B030D-6E8A-4147-A177-3AD203B41FA5}">
                      <a16:colId xmlns:a16="http://schemas.microsoft.com/office/drawing/2014/main" val="20004"/>
                    </a:ext>
                  </a:extLst>
                </a:gridCol>
                <a:gridCol w="436891">
                  <a:extLst>
                    <a:ext uri="{9D8B030D-6E8A-4147-A177-3AD203B41FA5}">
                      <a16:colId xmlns:a16="http://schemas.microsoft.com/office/drawing/2014/main" val="20007"/>
                    </a:ext>
                  </a:extLst>
                </a:gridCol>
                <a:gridCol w="436891">
                  <a:extLst>
                    <a:ext uri="{9D8B030D-6E8A-4147-A177-3AD203B41FA5}">
                      <a16:colId xmlns:a16="http://schemas.microsoft.com/office/drawing/2014/main" val="20008"/>
                    </a:ext>
                  </a:extLst>
                </a:gridCol>
                <a:gridCol w="436891">
                  <a:extLst>
                    <a:ext uri="{9D8B030D-6E8A-4147-A177-3AD203B41FA5}">
                      <a16:colId xmlns:a16="http://schemas.microsoft.com/office/drawing/2014/main" val="3604863936"/>
                    </a:ext>
                  </a:extLst>
                </a:gridCol>
                <a:gridCol w="436891">
                  <a:extLst>
                    <a:ext uri="{9D8B030D-6E8A-4147-A177-3AD203B41FA5}">
                      <a16:colId xmlns:a16="http://schemas.microsoft.com/office/drawing/2014/main" val="3317460556"/>
                    </a:ext>
                  </a:extLst>
                </a:gridCol>
                <a:gridCol w="436891">
                  <a:extLst>
                    <a:ext uri="{9D8B030D-6E8A-4147-A177-3AD203B41FA5}">
                      <a16:colId xmlns:a16="http://schemas.microsoft.com/office/drawing/2014/main" val="1714331719"/>
                    </a:ext>
                  </a:extLst>
                </a:gridCol>
                <a:gridCol w="436891">
                  <a:extLst>
                    <a:ext uri="{9D8B030D-6E8A-4147-A177-3AD203B41FA5}">
                      <a16:colId xmlns:a16="http://schemas.microsoft.com/office/drawing/2014/main" val="20009"/>
                    </a:ext>
                  </a:extLst>
                </a:gridCol>
                <a:gridCol w="436891">
                  <a:extLst>
                    <a:ext uri="{9D8B030D-6E8A-4147-A177-3AD203B41FA5}">
                      <a16:colId xmlns:a16="http://schemas.microsoft.com/office/drawing/2014/main" val="20014"/>
                    </a:ext>
                  </a:extLst>
                </a:gridCol>
                <a:gridCol w="436891">
                  <a:extLst>
                    <a:ext uri="{9D8B030D-6E8A-4147-A177-3AD203B41FA5}">
                      <a16:colId xmlns:a16="http://schemas.microsoft.com/office/drawing/2014/main" val="20015"/>
                    </a:ext>
                  </a:extLst>
                </a:gridCol>
                <a:gridCol w="436891">
                  <a:extLst>
                    <a:ext uri="{9D8B030D-6E8A-4147-A177-3AD203B41FA5}">
                      <a16:colId xmlns:a16="http://schemas.microsoft.com/office/drawing/2014/main" val="20016"/>
                    </a:ext>
                  </a:extLst>
                </a:gridCol>
              </a:tblGrid>
              <a:tr h="40126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endParaRPr lang="fr-CA" sz="1050" b="1" noProof="0"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7EAEC"/>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364156">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72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gridSpan="17">
                  <a:txBody>
                    <a:bodyPr/>
                    <a:lstStyle/>
                    <a:p>
                      <a:pPr marL="0" algn="l" defTabSz="914400" rtl="0" eaLnBrk="1" fontAlgn="ctr" latinLnBrk="0" hangingPunct="1"/>
                      <a:r>
                        <a:rPr lang="fr-CA" sz="1200" b="1" kern="1200" dirty="0">
                          <a:solidFill>
                            <a:srgbClr val="6B6B6B"/>
                          </a:solidFill>
                          <a:effectLst/>
                          <a:latin typeface="Arial" panose="020B0604020202020204" pitchFamily="34" charset="0"/>
                          <a:ea typeface="+mn-ea"/>
                          <a:cs typeface="Arial" panose="020B0604020202020204" pitchFamily="34" charset="0"/>
                        </a:rPr>
                        <a:t>Dans le domaine de l’éducation</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fr-CA" sz="105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fr-CA" sz="1050" b="0"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050" b="0" i="0" u="none" strike="noStrike" dirty="0">
                        <a:solidFill>
                          <a:srgbClr val="00B0F0"/>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050" b="0" i="0" u="none" strike="noStrike" dirty="0">
                        <a:solidFill>
                          <a:srgbClr val="595959"/>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050" b="0"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05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050" b="1" i="0" u="none" strike="noStrike" dirty="0">
                        <a:solidFill>
                          <a:srgbClr val="E31836"/>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pPr algn="ctr" fontAlgn="ctr"/>
                      <a:endParaRPr lang="fr-CA" sz="1050" b="1" i="0" u="none" strike="noStrike">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pPr algn="ctr" fontAlgn="ctr"/>
                      <a:endParaRPr lang="fr-CA" sz="105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pPr algn="ctr" fontAlgn="ctr"/>
                      <a:endParaRPr lang="fr-CA" sz="1050" b="1" i="0" u="none" strike="noStrike" dirty="0">
                        <a:solidFill>
                          <a:srgbClr val="00B0F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050" b="0" i="0" u="none" strike="noStrike" dirty="0">
                        <a:solidFill>
                          <a:srgbClr val="595959"/>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050" b="0" i="0" u="none" strike="noStrike" dirty="0">
                        <a:solidFill>
                          <a:srgbClr val="595959"/>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050" b="1" i="0" u="none" strike="noStrike" dirty="0">
                        <a:solidFill>
                          <a:srgbClr val="E31836"/>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05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050" b="0" i="0" u="none" strike="noStrike" dirty="0">
                        <a:solidFill>
                          <a:srgbClr val="E31836"/>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hMerge="1">
                  <a:txBody>
                    <a:bodyPr/>
                    <a:lstStyle/>
                    <a:p>
                      <a:pPr algn="ctr" fontAlgn="ctr"/>
                      <a:endParaRPr lang="fr-CA" sz="105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03"/>
                  </a:ext>
                </a:extLst>
              </a:tr>
              <a:tr h="288000">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Certainement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05"/>
                  </a:ext>
                </a:extLst>
              </a:tr>
              <a:tr h="288000">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En partie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57</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58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50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65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54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63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a:solidFill>
                            <a:srgbClr val="595959"/>
                          </a:solidFill>
                          <a:effectLst/>
                          <a:latin typeface="Arial"/>
                        </a:rPr>
                        <a:t>59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06"/>
                  </a:ext>
                </a:extLst>
              </a:tr>
              <a:tr h="288000">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Peu</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25</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E31836"/>
                          </a:solidFill>
                          <a:effectLst/>
                          <a:latin typeface="Arial"/>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28</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32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00B0F0"/>
                          </a:solidFill>
                          <a:effectLst/>
                          <a:latin typeface="Arial"/>
                        </a:rPr>
                        <a:t>29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18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28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21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07"/>
                  </a:ext>
                </a:extLst>
              </a:tr>
              <a:tr h="288000">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Pas du tout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7</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dirty="0">
                          <a:solidFill>
                            <a:srgbClr val="595959"/>
                          </a:solidFill>
                          <a:effectLst/>
                          <a:latin typeface="Arial"/>
                        </a:rPr>
                        <a:t>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08"/>
                  </a:ext>
                </a:extLst>
              </a:tr>
              <a:tr h="148603">
                <a:tc>
                  <a:txBody>
                    <a:bodyPr/>
                    <a:lstStyle/>
                    <a:p>
                      <a:pPr marL="0" algn="l" defTabSz="914400" rtl="0" eaLnBrk="1" fontAlgn="ctr" latinLnBrk="0" hangingPunct="1"/>
                      <a:endParaRPr lang="fr-CA" sz="1200" b="0" kern="1200" dirty="0">
                        <a:solidFill>
                          <a:srgbClr val="6B6B6B"/>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0" i="0" u="none" strike="noStrike" dirty="0">
                        <a:solidFill>
                          <a:srgbClr val="00B0F0"/>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1" i="0" u="none" strike="noStrike" dirty="0">
                        <a:solidFill>
                          <a:srgbClr val="E31836"/>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1" i="0" u="none" strike="noStrike" dirty="0">
                        <a:solidFill>
                          <a:srgbClr val="00B0F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0" i="0" u="none" strike="noStrike" dirty="0">
                        <a:solidFill>
                          <a:srgbClr val="E31836"/>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1" i="0" u="none" strike="noStrike" dirty="0">
                        <a:solidFill>
                          <a:srgbClr val="E31836"/>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2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8000">
                <a:tc gridSpan="17">
                  <a:txBody>
                    <a:bodyPr/>
                    <a:lstStyle/>
                    <a:p>
                      <a:pPr marL="0" algn="l" defTabSz="914400" rtl="0" eaLnBrk="1" fontAlgn="ctr" latinLnBrk="0" hangingPunct="1"/>
                      <a:r>
                        <a:rPr lang="fr-CA" sz="1200" b="1" kern="1200" dirty="0">
                          <a:solidFill>
                            <a:srgbClr val="6B6B6B"/>
                          </a:solidFill>
                          <a:effectLst/>
                          <a:latin typeface="Arial" panose="020B0604020202020204" pitchFamily="34" charset="0"/>
                          <a:ea typeface="+mn-ea"/>
                          <a:cs typeface="Arial" panose="020B0604020202020204" pitchFamily="34" charset="0"/>
                        </a:rPr>
                        <a:t>Dans le domaine de la</a:t>
                      </a:r>
                      <a:r>
                        <a:rPr lang="fr-CA" sz="1200" b="1" kern="1200" baseline="0" dirty="0">
                          <a:solidFill>
                            <a:srgbClr val="6B6B6B"/>
                          </a:solidFill>
                          <a:effectLst/>
                          <a:latin typeface="Arial" panose="020B0604020202020204" pitchFamily="34" charset="0"/>
                          <a:ea typeface="+mn-ea"/>
                          <a:cs typeface="Arial" panose="020B0604020202020204" pitchFamily="34" charset="0"/>
                        </a:rPr>
                        <a:t> santé</a:t>
                      </a:r>
                      <a:endParaRPr lang="fr-CA" sz="1200" b="1" kern="1200" dirty="0">
                        <a:solidFill>
                          <a:srgbClr val="6B6B6B"/>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fr-CA" sz="120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200" b="0" i="0" u="none" strike="noStrike" dirty="0">
                        <a:solidFill>
                          <a:srgbClr val="00B0F0"/>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2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200" b="1" i="0" u="none" strike="noStrike" dirty="0">
                        <a:solidFill>
                          <a:srgbClr val="E31836"/>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pPr algn="ctr" fontAlgn="ctr"/>
                      <a:endParaRPr lang="fr-CA" sz="12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pPr algn="ctr" fontAlgn="ctr"/>
                      <a:endParaRPr lang="fr-CA" sz="12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pPr algn="ctr" fontAlgn="ctr"/>
                      <a:endParaRPr lang="fr-CA" sz="1200" b="1" i="0" u="none" strike="noStrike" dirty="0">
                        <a:solidFill>
                          <a:srgbClr val="00B0F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200" b="0" i="0" u="none" strike="noStrike" dirty="0">
                        <a:solidFill>
                          <a:srgbClr val="E31836"/>
                        </a:solidFill>
                        <a:effectLst/>
                        <a:latin typeface="Arial"/>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ctr"/>
                      <a:endParaRPr lang="fr-CA" sz="1200" b="1" i="0" u="none" strike="noStrike" dirty="0">
                        <a:solidFill>
                          <a:srgbClr val="E31836"/>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2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ctr"/>
                      <a:endParaRPr lang="fr-CA" sz="1200" b="0"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hMerge="1">
                  <a:txBody>
                    <a:bodyPr/>
                    <a:lstStyle/>
                    <a:p>
                      <a:pPr algn="ctr" fontAlgn="ctr"/>
                      <a:endParaRPr lang="fr-CA" sz="12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10"/>
                  </a:ext>
                </a:extLst>
              </a:tr>
              <a:tr h="288000">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Certainement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11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a:solidFill>
                            <a:srgbClr val="595959"/>
                          </a:solidFill>
                          <a:effectLst/>
                          <a:latin typeface="Arial"/>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11"/>
                  </a:ext>
                </a:extLst>
              </a:tr>
              <a:tr h="288000">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En partie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54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55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49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61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51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61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a:solidFill>
                            <a:srgbClr val="595959"/>
                          </a:solidFill>
                          <a:effectLst/>
                          <a:latin typeface="Arial"/>
                        </a:rPr>
                        <a:t>56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12"/>
                  </a:ext>
                </a:extLst>
              </a:tr>
              <a:tr h="288000">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Peu</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26</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E31836"/>
                          </a:solidFill>
                          <a:effectLst/>
                          <a:latin typeface="Arial"/>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28</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31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20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31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29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20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13"/>
                  </a:ext>
                </a:extLst>
              </a:tr>
              <a:tr h="288000">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Pas du tout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00B0F0"/>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10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10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tc>
                  <a:txBody>
                    <a:bodyPr/>
                    <a:lstStyle/>
                    <a:p>
                      <a:pPr algn="ctr" fontAlgn="ctr"/>
                      <a:r>
                        <a:rPr lang="fr-CA" sz="1050" b="0" i="0" u="none" strike="noStrike" dirty="0">
                          <a:solidFill>
                            <a:srgbClr val="595959"/>
                          </a:solidFill>
                          <a:effectLst/>
                          <a:latin typeface="Arial"/>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7EAEC"/>
                    </a:solidFill>
                  </a:tcPr>
                </a:tc>
                <a:extLst>
                  <a:ext uri="{0D108BD9-81ED-4DB2-BD59-A6C34878D82A}">
                    <a16:rowId xmlns:a16="http://schemas.microsoft.com/office/drawing/2014/main" val="10014"/>
                  </a:ext>
                </a:extLst>
              </a:tr>
            </a:tbl>
          </a:graphicData>
        </a:graphic>
      </p:graphicFrame>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411675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34</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379274043"/>
              </p:ext>
            </p:extLst>
          </p:nvPr>
        </p:nvGraphicFramePr>
        <p:xfrm>
          <a:off x="-318977" y="1541721"/>
          <a:ext cx="7366869" cy="1679944"/>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501509" y="6130255"/>
            <a:ext cx="8110869"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Avec la crise de la COVID-19, les finances publiques du Québec se retrouvent en déficit. Dans ce contexte, quel doit être la priorité du gouvernement du Québec? Est-ce de…</a:t>
            </a:r>
          </a:p>
        </p:txBody>
      </p:sp>
      <p:sp>
        <p:nvSpPr>
          <p:cNvPr id="10" name="Titre 1"/>
          <p:cNvSpPr>
            <a:spLocks noGrp="1"/>
          </p:cNvSpPr>
          <p:nvPr>
            <p:ph type="title"/>
            <p:custDataLst>
              <p:tags r:id="rId5"/>
            </p:custDataLst>
          </p:nvPr>
        </p:nvSpPr>
        <p:spPr>
          <a:xfrm>
            <a:off x="558800" y="373063"/>
            <a:ext cx="5311774" cy="1008062"/>
          </a:xfrm>
        </p:spPr>
        <p:txBody>
          <a:bodyPr>
            <a:normAutofit/>
          </a:bodyPr>
          <a:lstStyle/>
          <a:p>
            <a:r>
              <a:rPr lang="fr-CA" sz="2000" dirty="0">
                <a:solidFill>
                  <a:srgbClr val="00AFDC"/>
                </a:solidFill>
              </a:rPr>
              <a:t>Priorité du gouvernement du Québec</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12" name="Tableau 11">
            <a:extLst>
              <a:ext uri="{FF2B5EF4-FFF2-40B4-BE49-F238E27FC236}">
                <a16:creationId xmlns:a16="http://schemas.microsoft.com/office/drawing/2014/main" id="{8057B505-9600-4FB6-9E3C-7591191D2995}"/>
              </a:ext>
            </a:extLst>
          </p:cNvPr>
          <p:cNvGraphicFramePr>
            <a:graphicFrameLocks noGrp="1"/>
          </p:cNvGraphicFramePr>
          <p:nvPr>
            <p:extLst>
              <p:ext uri="{D42A27DB-BD31-4B8C-83A1-F6EECF244321}">
                <p14:modId xmlns:p14="http://schemas.microsoft.com/office/powerpoint/2010/main" val="777213053"/>
              </p:ext>
            </p:extLst>
          </p:nvPr>
        </p:nvGraphicFramePr>
        <p:xfrm>
          <a:off x="501508" y="3785192"/>
          <a:ext cx="8085292" cy="2195809"/>
        </p:xfrm>
        <a:graphic>
          <a:graphicData uri="http://schemas.openxmlformats.org/drawingml/2006/table">
            <a:tbl>
              <a:tblPr firstRow="1" bandRow="1">
                <a:tableStyleId>{2D5ABB26-0587-4C30-8999-92F81FD0307C}</a:tableStyleId>
              </a:tblPr>
              <a:tblGrid>
                <a:gridCol w="1625004">
                  <a:extLst>
                    <a:ext uri="{9D8B030D-6E8A-4147-A177-3AD203B41FA5}">
                      <a16:colId xmlns:a16="http://schemas.microsoft.com/office/drawing/2014/main" val="20000"/>
                    </a:ext>
                  </a:extLst>
                </a:gridCol>
                <a:gridCol w="403768">
                  <a:extLst>
                    <a:ext uri="{9D8B030D-6E8A-4147-A177-3AD203B41FA5}">
                      <a16:colId xmlns:a16="http://schemas.microsoft.com/office/drawing/2014/main" val="20001"/>
                    </a:ext>
                  </a:extLst>
                </a:gridCol>
                <a:gridCol w="403768">
                  <a:extLst>
                    <a:ext uri="{9D8B030D-6E8A-4147-A177-3AD203B41FA5}">
                      <a16:colId xmlns:a16="http://schemas.microsoft.com/office/drawing/2014/main" val="3430118452"/>
                    </a:ext>
                  </a:extLst>
                </a:gridCol>
                <a:gridCol w="403768">
                  <a:extLst>
                    <a:ext uri="{9D8B030D-6E8A-4147-A177-3AD203B41FA5}">
                      <a16:colId xmlns:a16="http://schemas.microsoft.com/office/drawing/2014/main" val="3494534515"/>
                    </a:ext>
                  </a:extLst>
                </a:gridCol>
                <a:gridCol w="403768">
                  <a:extLst>
                    <a:ext uri="{9D8B030D-6E8A-4147-A177-3AD203B41FA5}">
                      <a16:colId xmlns:a16="http://schemas.microsoft.com/office/drawing/2014/main" val="3348275612"/>
                    </a:ext>
                  </a:extLst>
                </a:gridCol>
                <a:gridCol w="403768">
                  <a:extLst>
                    <a:ext uri="{9D8B030D-6E8A-4147-A177-3AD203B41FA5}">
                      <a16:colId xmlns:a16="http://schemas.microsoft.com/office/drawing/2014/main" val="20002"/>
                    </a:ext>
                  </a:extLst>
                </a:gridCol>
                <a:gridCol w="403768">
                  <a:extLst>
                    <a:ext uri="{9D8B030D-6E8A-4147-A177-3AD203B41FA5}">
                      <a16:colId xmlns:a16="http://schemas.microsoft.com/office/drawing/2014/main" val="20003"/>
                    </a:ext>
                  </a:extLst>
                </a:gridCol>
                <a:gridCol w="403768">
                  <a:extLst>
                    <a:ext uri="{9D8B030D-6E8A-4147-A177-3AD203B41FA5}">
                      <a16:colId xmlns:a16="http://schemas.microsoft.com/office/drawing/2014/main" val="20004"/>
                    </a:ext>
                  </a:extLst>
                </a:gridCol>
                <a:gridCol w="403768">
                  <a:extLst>
                    <a:ext uri="{9D8B030D-6E8A-4147-A177-3AD203B41FA5}">
                      <a16:colId xmlns:a16="http://schemas.microsoft.com/office/drawing/2014/main" val="20007"/>
                    </a:ext>
                  </a:extLst>
                </a:gridCol>
                <a:gridCol w="403768">
                  <a:extLst>
                    <a:ext uri="{9D8B030D-6E8A-4147-A177-3AD203B41FA5}">
                      <a16:colId xmlns:a16="http://schemas.microsoft.com/office/drawing/2014/main" val="20008"/>
                    </a:ext>
                  </a:extLst>
                </a:gridCol>
                <a:gridCol w="403768">
                  <a:extLst>
                    <a:ext uri="{9D8B030D-6E8A-4147-A177-3AD203B41FA5}">
                      <a16:colId xmlns:a16="http://schemas.microsoft.com/office/drawing/2014/main" val="3604863936"/>
                    </a:ext>
                  </a:extLst>
                </a:gridCol>
                <a:gridCol w="403768">
                  <a:extLst>
                    <a:ext uri="{9D8B030D-6E8A-4147-A177-3AD203B41FA5}">
                      <a16:colId xmlns:a16="http://schemas.microsoft.com/office/drawing/2014/main" val="3317460556"/>
                    </a:ext>
                  </a:extLst>
                </a:gridCol>
                <a:gridCol w="403768">
                  <a:extLst>
                    <a:ext uri="{9D8B030D-6E8A-4147-A177-3AD203B41FA5}">
                      <a16:colId xmlns:a16="http://schemas.microsoft.com/office/drawing/2014/main" val="1714331719"/>
                    </a:ext>
                  </a:extLst>
                </a:gridCol>
                <a:gridCol w="403768">
                  <a:extLst>
                    <a:ext uri="{9D8B030D-6E8A-4147-A177-3AD203B41FA5}">
                      <a16:colId xmlns:a16="http://schemas.microsoft.com/office/drawing/2014/main" val="20009"/>
                    </a:ext>
                  </a:extLst>
                </a:gridCol>
                <a:gridCol w="403768">
                  <a:extLst>
                    <a:ext uri="{9D8B030D-6E8A-4147-A177-3AD203B41FA5}">
                      <a16:colId xmlns:a16="http://schemas.microsoft.com/office/drawing/2014/main" val="20014"/>
                    </a:ext>
                  </a:extLst>
                </a:gridCol>
                <a:gridCol w="403768">
                  <a:extLst>
                    <a:ext uri="{9D8B030D-6E8A-4147-A177-3AD203B41FA5}">
                      <a16:colId xmlns:a16="http://schemas.microsoft.com/office/drawing/2014/main" val="20015"/>
                    </a:ext>
                  </a:extLst>
                </a:gridCol>
                <a:gridCol w="403768">
                  <a:extLst>
                    <a:ext uri="{9D8B030D-6E8A-4147-A177-3AD203B41FA5}">
                      <a16:colId xmlns:a16="http://schemas.microsoft.com/office/drawing/2014/main" val="20016"/>
                    </a:ext>
                  </a:extLst>
                </a:gridCol>
              </a:tblGrid>
              <a:tr h="16505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RÉGION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26535">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780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0000">
                <a:tc>
                  <a:txBody>
                    <a:bodyPr/>
                    <a:lstStyle/>
                    <a:p>
                      <a:pPr marL="0" algn="l" defTabSz="914400" rtl="0" eaLnBrk="1" fontAlgn="ctr" latinLnBrk="0" hangingPunct="1"/>
                      <a:r>
                        <a:rPr lang="fr-CA" sz="1050" kern="1200" dirty="0">
                          <a:solidFill>
                            <a:srgbClr val="595959"/>
                          </a:solidFill>
                          <a:latin typeface="Arial" panose="020B0604020202020204" pitchFamily="34" charset="0"/>
                          <a:ea typeface="+mn-ea"/>
                          <a:cs typeface="Arial" panose="020B0604020202020204" pitchFamily="34" charset="0"/>
                        </a:rPr>
                        <a:t>Réduire les dépenses pour retrouver le déficit zéro</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00B0F0"/>
                          </a:solidFill>
                          <a:effectLst/>
                          <a:latin typeface="Arial"/>
                        </a:rPr>
                        <a:t>15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15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14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E31836"/>
                          </a:solidFill>
                          <a:effectLst/>
                          <a:latin typeface="Arial"/>
                        </a:rPr>
                        <a:t>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11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16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17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1" i="0" u="none" strike="noStrike" dirty="0">
                          <a:solidFill>
                            <a:srgbClr val="E31836"/>
                          </a:solidFill>
                          <a:effectLst/>
                          <a:latin typeface="Arial"/>
                        </a:rPr>
                        <a:t>11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360000">
                <a:tc>
                  <a:txBody>
                    <a:bodyPr/>
                    <a:lstStyle/>
                    <a:p>
                      <a:pPr marL="0" algn="l" defTabSz="914400" rtl="0" eaLnBrk="1" fontAlgn="ctr" latinLnBrk="0" hangingPunct="1"/>
                      <a:r>
                        <a:rPr lang="fr-CA" sz="1050" kern="1200" dirty="0">
                          <a:solidFill>
                            <a:srgbClr val="595959"/>
                          </a:solidFill>
                          <a:latin typeface="Arial" panose="020B0604020202020204" pitchFamily="34" charset="0"/>
                          <a:ea typeface="+mn-ea"/>
                          <a:cs typeface="Arial" panose="020B0604020202020204" pitchFamily="34" charset="0"/>
                        </a:rPr>
                        <a:t>Maintenir un bon niveau de dépenses publiques pour assurer la relance économique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70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68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72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75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66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60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66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80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67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71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74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66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77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67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71</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360000">
                <a:tc>
                  <a:txBody>
                    <a:bodyPr/>
                    <a:lstStyle/>
                    <a:p>
                      <a:pPr marL="0" algn="l" defTabSz="914400" rtl="0" eaLnBrk="1" fontAlgn="ctr" latinLnBrk="0" hangingPunct="1"/>
                      <a:r>
                        <a:rPr lang="fr-CA" sz="1050" kern="1200" dirty="0">
                          <a:solidFill>
                            <a:srgbClr val="595959"/>
                          </a:solidFill>
                          <a:latin typeface="Arial" panose="020B0604020202020204" pitchFamily="34" charset="0"/>
                          <a:ea typeface="+mn-ea"/>
                          <a:cs typeface="Arial" panose="020B0604020202020204" pitchFamily="34" charset="0"/>
                        </a:rPr>
                        <a:t>Ne sais pas</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17</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17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10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24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00B0F0"/>
                          </a:solidFill>
                          <a:effectLst/>
                          <a:latin typeface="Arial"/>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14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00B0F0"/>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E31836"/>
                          </a:solidFill>
                          <a:effectLst/>
                          <a:latin typeface="Arial"/>
                        </a:rPr>
                        <a:t>13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cxnSp>
        <p:nvCxnSpPr>
          <p:cNvPr id="13" name="Connecteur droit 12"/>
          <p:cNvCxnSpPr/>
          <p:nvPr/>
        </p:nvCxnSpPr>
        <p:spPr>
          <a:xfrm>
            <a:off x="493034" y="3541449"/>
            <a:ext cx="8081938"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15" name="Imag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3039331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18000" b="-18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r>
              <a:rPr lang="fr-CA" dirty="0"/>
              <a:t>Situation d’emploi</a:t>
            </a:r>
          </a:p>
        </p:txBody>
      </p:sp>
    </p:spTree>
    <p:extLst>
      <p:ext uri="{BB962C8B-B14F-4D97-AF65-F5344CB8AC3E}">
        <p14:creationId xmlns:p14="http://schemas.microsoft.com/office/powerpoint/2010/main" val="393609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36</a:t>
            </a:fld>
            <a:endParaRPr lang="en-CA">
              <a:solidFill>
                <a:srgbClr val="000000">
                  <a:tint val="75000"/>
                </a:srgbClr>
              </a:solidFill>
            </a:endParaRPr>
          </a:p>
        </p:txBody>
      </p:sp>
      <p:sp>
        <p:nvSpPr>
          <p:cNvPr id="20" name="Titre 1"/>
          <p:cNvSpPr>
            <a:spLocks noGrp="1"/>
          </p:cNvSpPr>
          <p:nvPr>
            <p:ph type="title"/>
            <p:custDataLst>
              <p:tags r:id="rId3"/>
            </p:custDataLst>
          </p:nvPr>
        </p:nvSpPr>
        <p:spPr>
          <a:xfrm>
            <a:off x="558799" y="373063"/>
            <a:ext cx="5525370" cy="823689"/>
          </a:xfrm>
        </p:spPr>
        <p:txBody>
          <a:bodyPr>
            <a:normAutofit/>
          </a:bodyPr>
          <a:lstStyle/>
          <a:p>
            <a:r>
              <a:rPr lang="fr-CA" sz="2000" dirty="0">
                <a:solidFill>
                  <a:srgbClr val="00AFDC"/>
                </a:solidFill>
              </a:rPr>
              <a:t>Situation d’emploi</a:t>
            </a:r>
            <a:endParaRPr lang="en-CA" sz="1050" b="0" dirty="0">
              <a:solidFill>
                <a:srgbClr val="00AFDC"/>
              </a:solidFill>
            </a:endParaRPr>
          </a:p>
        </p:txBody>
      </p:sp>
      <p:graphicFrame>
        <p:nvGraphicFramePr>
          <p:cNvPr id="15" name="Graphique 14"/>
          <p:cNvGraphicFramePr/>
          <p:nvPr>
            <p:custDataLst>
              <p:tags r:id="rId4"/>
            </p:custDataLst>
            <p:extLst>
              <p:ext uri="{D42A27DB-BD31-4B8C-83A1-F6EECF244321}">
                <p14:modId xmlns:p14="http://schemas.microsoft.com/office/powerpoint/2010/main" val="3514913295"/>
              </p:ext>
            </p:extLst>
          </p:nvPr>
        </p:nvGraphicFramePr>
        <p:xfrm>
          <a:off x="524639" y="1707439"/>
          <a:ext cx="8103010" cy="744280"/>
        </p:xfrm>
        <a:graphic>
          <a:graphicData uri="http://schemas.openxmlformats.org/drawingml/2006/chart">
            <c:chart xmlns:c="http://schemas.openxmlformats.org/drawingml/2006/chart" xmlns:r="http://schemas.openxmlformats.org/officeDocument/2006/relationships" r:id="rId9"/>
          </a:graphicData>
        </a:graphic>
      </p:graphicFrame>
      <p:sp>
        <p:nvSpPr>
          <p:cNvPr id="7" name="Rectangle 6"/>
          <p:cNvSpPr/>
          <p:nvPr/>
        </p:nvSpPr>
        <p:spPr>
          <a:xfrm>
            <a:off x="464010" y="1443447"/>
            <a:ext cx="3085653" cy="438582"/>
          </a:xfrm>
          <a:prstGeom prst="rect">
            <a:avLst/>
          </a:prstGeom>
        </p:spPr>
        <p:txBody>
          <a:bodyPr wrap="none">
            <a:spAutoFit/>
          </a:bodyPr>
          <a:lstStyle/>
          <a:p>
            <a:r>
              <a:rPr lang="fr-CA" sz="1200" b="1" dirty="0">
                <a:solidFill>
                  <a:srgbClr val="595959"/>
                </a:solidFill>
                <a:latin typeface="Arial" panose="020B0604020202020204" pitchFamily="34" charset="0"/>
                <a:cs typeface="Arial" panose="020B0604020202020204" pitchFamily="34" charset="0"/>
              </a:rPr>
              <a:t>Travaillez-vous dans le secteur public ?</a:t>
            </a:r>
            <a:br>
              <a:rPr lang="fr-CA" sz="1200" b="1" dirty="0">
                <a:solidFill>
                  <a:srgbClr val="595959"/>
                </a:solidFill>
                <a:latin typeface="Arial" panose="020B0604020202020204" pitchFamily="34" charset="0"/>
                <a:cs typeface="Arial" panose="020B0604020202020204" pitchFamily="34" charset="0"/>
              </a:rPr>
            </a:br>
            <a:r>
              <a:rPr lang="fr-CA" sz="1050" dirty="0">
                <a:solidFill>
                  <a:srgbClr val="00AFDC"/>
                </a:solidFill>
                <a:latin typeface="Arial" panose="020B0604020202020204" pitchFamily="34" charset="0"/>
                <a:cs typeface="Arial" panose="020B0604020202020204" pitchFamily="34" charset="0"/>
              </a:rPr>
              <a:t>Base : ensemble des répondants (n=1500)</a:t>
            </a:r>
            <a:endParaRPr lang="fr-CA" sz="1050" dirty="0">
              <a:latin typeface="Arial" panose="020B0604020202020204" pitchFamily="34" charset="0"/>
              <a:cs typeface="Arial" panose="020B0604020202020204" pitchFamily="34" charset="0"/>
            </a:endParaRPr>
          </a:p>
        </p:txBody>
      </p:sp>
      <p:graphicFrame>
        <p:nvGraphicFramePr>
          <p:cNvPr id="16" name="Graphique 15"/>
          <p:cNvGraphicFramePr/>
          <p:nvPr>
            <p:custDataLst>
              <p:tags r:id="rId5"/>
            </p:custDataLst>
            <p:extLst>
              <p:ext uri="{D42A27DB-BD31-4B8C-83A1-F6EECF244321}">
                <p14:modId xmlns:p14="http://schemas.microsoft.com/office/powerpoint/2010/main" val="2355989221"/>
              </p:ext>
            </p:extLst>
          </p:nvPr>
        </p:nvGraphicFramePr>
        <p:xfrm>
          <a:off x="91471" y="3426948"/>
          <a:ext cx="4181475" cy="1315174"/>
        </p:xfrm>
        <a:graphic>
          <a:graphicData uri="http://schemas.openxmlformats.org/drawingml/2006/chart">
            <c:chart xmlns:c="http://schemas.openxmlformats.org/drawingml/2006/chart" xmlns:r="http://schemas.openxmlformats.org/officeDocument/2006/relationships" r:id="rId10"/>
          </a:graphicData>
        </a:graphic>
      </p:graphicFrame>
      <p:cxnSp>
        <p:nvCxnSpPr>
          <p:cNvPr id="17" name="Connecteur droit 16"/>
          <p:cNvCxnSpPr/>
          <p:nvPr/>
        </p:nvCxnSpPr>
        <p:spPr>
          <a:xfrm>
            <a:off x="4339621" y="2475186"/>
            <a:ext cx="0" cy="3960793"/>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22" name="Graphique 21"/>
          <p:cNvGraphicFramePr/>
          <p:nvPr>
            <p:custDataLst>
              <p:tags r:id="rId6"/>
            </p:custDataLst>
            <p:extLst>
              <p:ext uri="{D42A27DB-BD31-4B8C-83A1-F6EECF244321}">
                <p14:modId xmlns:p14="http://schemas.microsoft.com/office/powerpoint/2010/main" val="3448258767"/>
              </p:ext>
            </p:extLst>
          </p:nvPr>
        </p:nvGraphicFramePr>
        <p:xfrm>
          <a:off x="4620037" y="5114260"/>
          <a:ext cx="4085305" cy="132171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Graphique 22"/>
          <p:cNvGraphicFramePr/>
          <p:nvPr>
            <p:custDataLst>
              <p:tags r:id="rId7"/>
            </p:custDataLst>
            <p:extLst>
              <p:ext uri="{D42A27DB-BD31-4B8C-83A1-F6EECF244321}">
                <p14:modId xmlns:p14="http://schemas.microsoft.com/office/powerpoint/2010/main" val="1765316183"/>
              </p:ext>
            </p:extLst>
          </p:nvPr>
        </p:nvGraphicFramePr>
        <p:xfrm>
          <a:off x="4933507" y="3104713"/>
          <a:ext cx="3678871" cy="744280"/>
        </p:xfrm>
        <a:graphic>
          <a:graphicData uri="http://schemas.openxmlformats.org/drawingml/2006/chart">
            <c:chart xmlns:c="http://schemas.openxmlformats.org/drawingml/2006/chart" xmlns:r="http://schemas.openxmlformats.org/officeDocument/2006/relationships" r:id="rId12"/>
          </a:graphicData>
        </a:graphic>
      </p:graphicFrame>
      <p:sp>
        <p:nvSpPr>
          <p:cNvPr id="24" name="Rectangle 23"/>
          <p:cNvSpPr/>
          <p:nvPr/>
        </p:nvSpPr>
        <p:spPr>
          <a:xfrm>
            <a:off x="273510" y="2997046"/>
            <a:ext cx="4207331" cy="438582"/>
          </a:xfrm>
          <a:prstGeom prst="rect">
            <a:avLst/>
          </a:prstGeom>
        </p:spPr>
        <p:txBody>
          <a:bodyPr wrap="square">
            <a:spAutoFit/>
          </a:bodyPr>
          <a:lstStyle/>
          <a:p>
            <a:pPr algn="ctr"/>
            <a:r>
              <a:rPr lang="fr-CA" sz="1200" b="1" dirty="0">
                <a:solidFill>
                  <a:srgbClr val="595959"/>
                </a:solidFill>
                <a:latin typeface="Arial" panose="020B0604020202020204" pitchFamily="34" charset="0"/>
                <a:cs typeface="Arial" panose="020B0604020202020204" pitchFamily="34" charset="0"/>
              </a:rPr>
              <a:t>Plus précisément, dans quel domaine travaillez-vous?</a:t>
            </a:r>
            <a:br>
              <a:rPr lang="fr-CA" sz="1200" b="1" dirty="0">
                <a:solidFill>
                  <a:srgbClr val="595959"/>
                </a:solidFill>
                <a:latin typeface="Arial" panose="020B0604020202020204" pitchFamily="34" charset="0"/>
                <a:cs typeface="Arial" panose="020B0604020202020204" pitchFamily="34" charset="0"/>
              </a:rPr>
            </a:br>
            <a:r>
              <a:rPr lang="fr-CA" sz="1050" dirty="0">
                <a:solidFill>
                  <a:srgbClr val="00AFDC"/>
                </a:solidFill>
                <a:latin typeface="Arial" panose="020B0604020202020204" pitchFamily="34" charset="0"/>
                <a:cs typeface="Arial" panose="020B0604020202020204" pitchFamily="34" charset="0"/>
              </a:rPr>
              <a:t>Base : répondants qui travaillent dans le secteur public (n=380)</a:t>
            </a:r>
            <a:endParaRPr lang="fr-CA" sz="1050" dirty="0">
              <a:latin typeface="Arial" panose="020B0604020202020204" pitchFamily="34" charset="0"/>
              <a:cs typeface="Arial" panose="020B0604020202020204" pitchFamily="34" charset="0"/>
            </a:endParaRPr>
          </a:p>
        </p:txBody>
      </p:sp>
      <p:sp>
        <p:nvSpPr>
          <p:cNvPr id="25" name="Rectangle 24"/>
          <p:cNvSpPr/>
          <p:nvPr/>
        </p:nvSpPr>
        <p:spPr>
          <a:xfrm>
            <a:off x="4777563" y="3927777"/>
            <a:ext cx="4207331" cy="946413"/>
          </a:xfrm>
          <a:prstGeom prst="rect">
            <a:avLst/>
          </a:prstGeom>
        </p:spPr>
        <p:txBody>
          <a:bodyPr wrap="square">
            <a:spAutoFit/>
          </a:bodyPr>
          <a:lstStyle/>
          <a:p>
            <a:pPr algn="ctr"/>
            <a:r>
              <a:rPr lang="fr-CA" sz="1200" b="1" dirty="0">
                <a:solidFill>
                  <a:srgbClr val="595959"/>
                </a:solidFill>
                <a:latin typeface="Arial" panose="020B0604020202020204" pitchFamily="34" charset="0"/>
                <a:cs typeface="Arial" panose="020B0604020202020204" pitchFamily="34" charset="0"/>
              </a:rPr>
              <a:t>Plus précisément, dans quel domaine ces personnes-là travaillent-elles</a:t>
            </a:r>
            <a:r>
              <a:rPr lang="fr-CA" sz="1200" b="1" dirty="0">
                <a:latin typeface="Arial" panose="020B0604020202020204" pitchFamily="34" charset="0"/>
                <a:cs typeface="Arial" panose="020B0604020202020204" pitchFamily="34" charset="0"/>
              </a:rPr>
              <a:t>?</a:t>
            </a:r>
            <a:br>
              <a:rPr lang="fr-CA" sz="1200" b="1" dirty="0">
                <a:latin typeface="Arial" panose="020B0604020202020204" pitchFamily="34" charset="0"/>
                <a:cs typeface="Arial" panose="020B0604020202020204" pitchFamily="34" charset="0"/>
              </a:rPr>
            </a:br>
            <a:r>
              <a:rPr lang="fr-CA" sz="1050" dirty="0">
                <a:solidFill>
                  <a:srgbClr val="00AFDC"/>
                </a:solidFill>
                <a:latin typeface="Arial" panose="020B0604020202020204" pitchFamily="34" charset="0"/>
                <a:cs typeface="Arial" panose="020B0604020202020204" pitchFamily="34" charset="0"/>
              </a:rPr>
              <a:t>Base : répondants qui ne travaillent pas dans le secteur public mais qui ont un membre de l’entourage qui travaille dans le secteur public (n=395)</a:t>
            </a:r>
            <a:endParaRPr lang="fr-CA" sz="1050" dirty="0">
              <a:latin typeface="Arial" panose="020B0604020202020204" pitchFamily="34" charset="0"/>
              <a:cs typeface="Arial" panose="020B0604020202020204" pitchFamily="34" charset="0"/>
            </a:endParaRPr>
          </a:p>
        </p:txBody>
      </p:sp>
      <p:sp>
        <p:nvSpPr>
          <p:cNvPr id="26" name="Rectangle 25"/>
          <p:cNvSpPr/>
          <p:nvPr/>
        </p:nvSpPr>
        <p:spPr>
          <a:xfrm>
            <a:off x="4628707" y="2594345"/>
            <a:ext cx="4470783" cy="623248"/>
          </a:xfrm>
          <a:prstGeom prst="rect">
            <a:avLst/>
          </a:prstGeom>
        </p:spPr>
        <p:txBody>
          <a:bodyPr wrap="square">
            <a:spAutoFit/>
          </a:bodyPr>
          <a:lstStyle/>
          <a:p>
            <a:r>
              <a:rPr lang="fr-CA" sz="1200" b="1" dirty="0">
                <a:solidFill>
                  <a:srgbClr val="595959"/>
                </a:solidFill>
                <a:latin typeface="Arial" panose="020B0604020202020204" pitchFamily="34" charset="0"/>
                <a:cs typeface="Arial" panose="020B0604020202020204" pitchFamily="34" charset="0"/>
              </a:rPr>
              <a:t>Avez-vous quelqu’un dans votre entourage proche (famille, amis…) qui travaille dans le secteur public ? </a:t>
            </a:r>
            <a:br>
              <a:rPr lang="fr-CA" sz="1200" b="1" dirty="0">
                <a:latin typeface="Arial" panose="020B0604020202020204" pitchFamily="34" charset="0"/>
                <a:cs typeface="Arial" panose="020B0604020202020204" pitchFamily="34" charset="0"/>
              </a:rPr>
            </a:br>
            <a:r>
              <a:rPr lang="fr-CA" sz="1050" dirty="0">
                <a:solidFill>
                  <a:srgbClr val="00AFDC"/>
                </a:solidFill>
                <a:latin typeface="Arial" panose="020B0604020202020204" pitchFamily="34" charset="0"/>
                <a:cs typeface="Arial" panose="020B0604020202020204" pitchFamily="34" charset="0"/>
              </a:rPr>
              <a:t>Base : répondants qui ne travaillent pas dans le secteur public (n=1120)</a:t>
            </a:r>
            <a:endParaRPr lang="fr-CA" sz="1050" dirty="0">
              <a:latin typeface="Arial" panose="020B0604020202020204" pitchFamily="34" charset="0"/>
              <a:cs typeface="Arial" panose="020B0604020202020204" pitchFamily="34" charset="0"/>
            </a:endParaRPr>
          </a:p>
        </p:txBody>
      </p:sp>
      <p:sp>
        <p:nvSpPr>
          <p:cNvPr id="28" name="Flèche vers le bas 27"/>
          <p:cNvSpPr/>
          <p:nvPr/>
        </p:nvSpPr>
        <p:spPr>
          <a:xfrm>
            <a:off x="3440568" y="2327666"/>
            <a:ext cx="212651" cy="21284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6B6B6B"/>
              </a:solidFill>
            </a:endParaRPr>
          </a:p>
        </p:txBody>
      </p:sp>
      <p:sp>
        <p:nvSpPr>
          <p:cNvPr id="29" name="Flèche vers le bas 28"/>
          <p:cNvSpPr/>
          <p:nvPr/>
        </p:nvSpPr>
        <p:spPr>
          <a:xfrm>
            <a:off x="6334177" y="2364001"/>
            <a:ext cx="212651" cy="17543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6B6B6B"/>
              </a:solidFill>
            </a:endParaRPr>
          </a:p>
        </p:txBody>
      </p:sp>
      <p:sp>
        <p:nvSpPr>
          <p:cNvPr id="30" name="Flèche vers le bas 29"/>
          <p:cNvSpPr/>
          <p:nvPr/>
        </p:nvSpPr>
        <p:spPr>
          <a:xfrm>
            <a:off x="5469087" y="3673555"/>
            <a:ext cx="212651" cy="17543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6B6B6B"/>
              </a:solidFill>
            </a:endParaRPr>
          </a:p>
        </p:txBody>
      </p:sp>
      <p:sp>
        <p:nvSpPr>
          <p:cNvPr id="2" name="Flèche à angle droit 1"/>
          <p:cNvSpPr/>
          <p:nvPr/>
        </p:nvSpPr>
        <p:spPr>
          <a:xfrm rot="5400000">
            <a:off x="2011864" y="1623002"/>
            <a:ext cx="159122" cy="677176"/>
          </a:xfrm>
          <a:prstGeom prst="bentUpArrow">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640983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37</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1946562752"/>
              </p:ext>
            </p:extLst>
          </p:nvPr>
        </p:nvGraphicFramePr>
        <p:xfrm>
          <a:off x="-318977" y="1541721"/>
          <a:ext cx="7366869" cy="1679944"/>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501509" y="6245671"/>
            <a:ext cx="811086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La situation actuelle vous incite-telle è penser à un changement de carrière?</a:t>
            </a:r>
          </a:p>
        </p:txBody>
      </p:sp>
      <p:sp>
        <p:nvSpPr>
          <p:cNvPr id="10" name="Titre 1"/>
          <p:cNvSpPr>
            <a:spLocks noGrp="1"/>
          </p:cNvSpPr>
          <p:nvPr>
            <p:ph type="title"/>
            <p:custDataLst>
              <p:tags r:id="rId5"/>
            </p:custDataLst>
          </p:nvPr>
        </p:nvSpPr>
        <p:spPr>
          <a:xfrm>
            <a:off x="558800" y="373063"/>
            <a:ext cx="5311774" cy="1008062"/>
          </a:xfrm>
        </p:spPr>
        <p:txBody>
          <a:bodyPr>
            <a:normAutofit/>
          </a:bodyPr>
          <a:lstStyle/>
          <a:p>
            <a:r>
              <a:rPr lang="fr-CA" sz="2000" dirty="0">
                <a:solidFill>
                  <a:srgbClr val="00AFDC"/>
                </a:solidFill>
              </a:rPr>
              <a:t>Changement de carrière envisagé</a:t>
            </a:r>
            <a:br>
              <a:rPr lang="fr-CA" sz="2400" dirty="0"/>
            </a:br>
            <a:r>
              <a:rPr lang="fr-CA" sz="1050" b="0" dirty="0">
                <a:solidFill>
                  <a:srgbClr val="00AFDC"/>
                </a:solidFill>
              </a:rPr>
              <a:t>Base : répondants qui travaillent dans le secteur public (n=380)</a:t>
            </a:r>
            <a:br>
              <a:rPr lang="fr-CA" dirty="0">
                <a:solidFill>
                  <a:schemeClr val="tx2"/>
                </a:solidFill>
              </a:rPr>
            </a:br>
            <a:endParaRPr lang="fr-CA" sz="1000" b="0" dirty="0">
              <a:solidFill>
                <a:srgbClr val="00AFDC"/>
              </a:solidFill>
            </a:endParaRPr>
          </a:p>
        </p:txBody>
      </p:sp>
      <p:graphicFrame>
        <p:nvGraphicFramePr>
          <p:cNvPr id="12" name="Tableau 11">
            <a:extLst>
              <a:ext uri="{FF2B5EF4-FFF2-40B4-BE49-F238E27FC236}">
                <a16:creationId xmlns:a16="http://schemas.microsoft.com/office/drawing/2014/main" id="{8057B505-9600-4FB6-9E3C-7591191D2995}"/>
              </a:ext>
            </a:extLst>
          </p:cNvPr>
          <p:cNvGraphicFramePr>
            <a:graphicFrameLocks noGrp="1"/>
          </p:cNvGraphicFramePr>
          <p:nvPr>
            <p:extLst>
              <p:ext uri="{D42A27DB-BD31-4B8C-83A1-F6EECF244321}">
                <p14:modId xmlns:p14="http://schemas.microsoft.com/office/powerpoint/2010/main" val="209000518"/>
              </p:ext>
            </p:extLst>
          </p:nvPr>
        </p:nvGraphicFramePr>
        <p:xfrm>
          <a:off x="404031" y="3785192"/>
          <a:ext cx="8208349" cy="2230204"/>
        </p:xfrm>
        <a:graphic>
          <a:graphicData uri="http://schemas.openxmlformats.org/drawingml/2006/table">
            <a:tbl>
              <a:tblPr firstRow="1" bandRow="1">
                <a:tableStyleId>{2D5ABB26-0587-4C30-8999-92F81FD0307C}</a:tableStyleId>
              </a:tblPr>
              <a:tblGrid>
                <a:gridCol w="1649735">
                  <a:extLst>
                    <a:ext uri="{9D8B030D-6E8A-4147-A177-3AD203B41FA5}">
                      <a16:colId xmlns:a16="http://schemas.microsoft.com/office/drawing/2014/main" val="20000"/>
                    </a:ext>
                  </a:extLst>
                </a:gridCol>
                <a:gridCol w="403158">
                  <a:extLst>
                    <a:ext uri="{9D8B030D-6E8A-4147-A177-3AD203B41FA5}">
                      <a16:colId xmlns:a16="http://schemas.microsoft.com/office/drawing/2014/main" val="20001"/>
                    </a:ext>
                  </a:extLst>
                </a:gridCol>
                <a:gridCol w="403158">
                  <a:extLst>
                    <a:ext uri="{9D8B030D-6E8A-4147-A177-3AD203B41FA5}">
                      <a16:colId xmlns:a16="http://schemas.microsoft.com/office/drawing/2014/main" val="3430118452"/>
                    </a:ext>
                  </a:extLst>
                </a:gridCol>
                <a:gridCol w="403158">
                  <a:extLst>
                    <a:ext uri="{9D8B030D-6E8A-4147-A177-3AD203B41FA5}">
                      <a16:colId xmlns:a16="http://schemas.microsoft.com/office/drawing/2014/main" val="3494534515"/>
                    </a:ext>
                  </a:extLst>
                </a:gridCol>
                <a:gridCol w="403158">
                  <a:extLst>
                    <a:ext uri="{9D8B030D-6E8A-4147-A177-3AD203B41FA5}">
                      <a16:colId xmlns:a16="http://schemas.microsoft.com/office/drawing/2014/main" val="3348275612"/>
                    </a:ext>
                  </a:extLst>
                </a:gridCol>
                <a:gridCol w="403158">
                  <a:extLst>
                    <a:ext uri="{9D8B030D-6E8A-4147-A177-3AD203B41FA5}">
                      <a16:colId xmlns:a16="http://schemas.microsoft.com/office/drawing/2014/main" val="20002"/>
                    </a:ext>
                  </a:extLst>
                </a:gridCol>
                <a:gridCol w="403158">
                  <a:extLst>
                    <a:ext uri="{9D8B030D-6E8A-4147-A177-3AD203B41FA5}">
                      <a16:colId xmlns:a16="http://schemas.microsoft.com/office/drawing/2014/main" val="20003"/>
                    </a:ext>
                  </a:extLst>
                </a:gridCol>
                <a:gridCol w="403158">
                  <a:extLst>
                    <a:ext uri="{9D8B030D-6E8A-4147-A177-3AD203B41FA5}">
                      <a16:colId xmlns:a16="http://schemas.microsoft.com/office/drawing/2014/main" val="20004"/>
                    </a:ext>
                  </a:extLst>
                </a:gridCol>
                <a:gridCol w="403158">
                  <a:extLst>
                    <a:ext uri="{9D8B030D-6E8A-4147-A177-3AD203B41FA5}">
                      <a16:colId xmlns:a16="http://schemas.microsoft.com/office/drawing/2014/main" val="20007"/>
                    </a:ext>
                  </a:extLst>
                </a:gridCol>
                <a:gridCol w="403158">
                  <a:extLst>
                    <a:ext uri="{9D8B030D-6E8A-4147-A177-3AD203B41FA5}">
                      <a16:colId xmlns:a16="http://schemas.microsoft.com/office/drawing/2014/main" val="20008"/>
                    </a:ext>
                  </a:extLst>
                </a:gridCol>
                <a:gridCol w="403158">
                  <a:extLst>
                    <a:ext uri="{9D8B030D-6E8A-4147-A177-3AD203B41FA5}">
                      <a16:colId xmlns:a16="http://schemas.microsoft.com/office/drawing/2014/main" val="3604863936"/>
                    </a:ext>
                  </a:extLst>
                </a:gridCol>
                <a:gridCol w="403158">
                  <a:extLst>
                    <a:ext uri="{9D8B030D-6E8A-4147-A177-3AD203B41FA5}">
                      <a16:colId xmlns:a16="http://schemas.microsoft.com/office/drawing/2014/main" val="3317460556"/>
                    </a:ext>
                  </a:extLst>
                </a:gridCol>
                <a:gridCol w="403158">
                  <a:extLst>
                    <a:ext uri="{9D8B030D-6E8A-4147-A177-3AD203B41FA5}">
                      <a16:colId xmlns:a16="http://schemas.microsoft.com/office/drawing/2014/main" val="1714331719"/>
                    </a:ext>
                  </a:extLst>
                </a:gridCol>
                <a:gridCol w="403158">
                  <a:extLst>
                    <a:ext uri="{9D8B030D-6E8A-4147-A177-3AD203B41FA5}">
                      <a16:colId xmlns:a16="http://schemas.microsoft.com/office/drawing/2014/main" val="20009"/>
                    </a:ext>
                  </a:extLst>
                </a:gridCol>
                <a:gridCol w="403158">
                  <a:extLst>
                    <a:ext uri="{9D8B030D-6E8A-4147-A177-3AD203B41FA5}">
                      <a16:colId xmlns:a16="http://schemas.microsoft.com/office/drawing/2014/main" val="20014"/>
                    </a:ext>
                  </a:extLst>
                </a:gridCol>
                <a:gridCol w="457201">
                  <a:extLst>
                    <a:ext uri="{9D8B030D-6E8A-4147-A177-3AD203B41FA5}">
                      <a16:colId xmlns:a16="http://schemas.microsoft.com/office/drawing/2014/main" val="20015"/>
                    </a:ext>
                  </a:extLst>
                </a:gridCol>
                <a:gridCol w="457201">
                  <a:extLst>
                    <a:ext uri="{9D8B030D-6E8A-4147-A177-3AD203B41FA5}">
                      <a16:colId xmlns:a16="http://schemas.microsoft.com/office/drawing/2014/main" val="20016"/>
                    </a:ext>
                  </a:extLst>
                </a:gridCol>
              </a:tblGrid>
              <a:tr h="16505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RÉGION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26535">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780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CA" sz="800" b="0" kern="1200" noProof="0" dirty="0">
                          <a:solidFill>
                            <a:srgbClr val="595959"/>
                          </a:solidFill>
                          <a:latin typeface="Arial" panose="020B0604020202020204" pitchFamily="34" charset="0"/>
                          <a:ea typeface="+mn-ea"/>
                          <a:cs typeface="Arial" panose="020B0604020202020204" pitchFamily="34" charset="0"/>
                        </a:rPr>
                        <a:t>380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194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73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113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144</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236</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145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177</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58</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71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176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133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363</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17*</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125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8000">
                <a:tc>
                  <a:txBody>
                    <a:bodyPr/>
                    <a:lstStyle/>
                    <a:p>
                      <a:pPr marL="0" algn="l" defTabSz="914400" rtl="0" eaLnBrk="1" fontAlgn="ctr" latinLnBrk="0" hangingPunct="1"/>
                      <a:r>
                        <a:rPr lang="fr-CA" sz="1050" kern="1200" dirty="0">
                          <a:solidFill>
                            <a:srgbClr val="595959"/>
                          </a:solidFill>
                          <a:latin typeface="Arial" panose="020B0604020202020204" pitchFamily="34" charset="0"/>
                          <a:ea typeface="+mn-ea"/>
                          <a:cs typeface="Arial" panose="020B0604020202020204" pitchFamily="34" charset="0"/>
                        </a:rPr>
                        <a:t>Oui, certainement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19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1" i="0" u="none" strike="noStrike" dirty="0">
                          <a:solidFill>
                            <a:srgbClr val="00B0F0"/>
                          </a:solidFill>
                          <a:effectLst/>
                          <a:latin typeface="Arial"/>
                        </a:rPr>
                        <a:t>24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E31836"/>
                          </a:solidFill>
                          <a:effectLst/>
                          <a:latin typeface="Arial"/>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24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18</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19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17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468000">
                <a:tc>
                  <a:txBody>
                    <a:bodyPr/>
                    <a:lstStyle/>
                    <a:p>
                      <a:pPr marL="0" algn="l" defTabSz="914400" rtl="0" eaLnBrk="1" fontAlgn="ctr" latinLnBrk="0" hangingPunct="1"/>
                      <a:r>
                        <a:rPr lang="fr-CA" sz="1050" kern="1200" noProof="0" dirty="0">
                          <a:solidFill>
                            <a:srgbClr val="595959"/>
                          </a:solidFill>
                          <a:latin typeface="Arial" panose="020B0604020202020204" pitchFamily="34" charset="0"/>
                          <a:ea typeface="+mn-ea"/>
                          <a:cs typeface="Arial" panose="020B0604020202020204" pitchFamily="34" charset="0"/>
                        </a:rPr>
                        <a:t>Oui, probablement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22</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31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20</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20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32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468000">
                <a:tc>
                  <a:txBody>
                    <a:bodyPr/>
                    <a:lstStyle/>
                    <a:p>
                      <a:pPr marL="0" algn="l" defTabSz="914400" rtl="0" eaLnBrk="1" fontAlgn="ctr" latinLnBrk="0" hangingPunct="1"/>
                      <a:r>
                        <a:rPr lang="fr-CA" sz="1050" kern="1200" dirty="0">
                          <a:solidFill>
                            <a:srgbClr val="595959"/>
                          </a:solidFill>
                          <a:latin typeface="Arial" panose="020B0604020202020204" pitchFamily="34" charset="0"/>
                          <a:ea typeface="+mn-ea"/>
                          <a:cs typeface="Arial" panose="020B0604020202020204" pitchFamily="34" charset="0"/>
                        </a:rPr>
                        <a:t>Non</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59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E31836"/>
                          </a:solidFill>
                          <a:effectLst/>
                          <a:latin typeface="Arial"/>
                        </a:rPr>
                        <a:t>54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62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65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54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64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44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00B0F0"/>
                          </a:solidFill>
                          <a:effectLst/>
                          <a:latin typeface="Arial"/>
                        </a:rPr>
                        <a:t>65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80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57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61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58</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59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65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57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63</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cxnSp>
        <p:nvCxnSpPr>
          <p:cNvPr id="13" name="Connecteur droit 12"/>
          <p:cNvCxnSpPr/>
          <p:nvPr/>
        </p:nvCxnSpPr>
        <p:spPr>
          <a:xfrm>
            <a:off x="493034" y="3541449"/>
            <a:ext cx="808193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 name="ZoneTexte 1"/>
          <p:cNvSpPr txBox="1"/>
          <p:nvPr/>
        </p:nvSpPr>
        <p:spPr>
          <a:xfrm>
            <a:off x="6638763" y="6245671"/>
            <a:ext cx="1973617" cy="230832"/>
          </a:xfrm>
          <a:prstGeom prst="rect">
            <a:avLst/>
          </a:prstGeom>
          <a:noFill/>
        </p:spPr>
        <p:txBody>
          <a:bodyPr wrap="none" rtlCol="0">
            <a:spAutoFit/>
          </a:bodyPr>
          <a:lstStyle/>
          <a:p>
            <a:r>
              <a:rPr lang="fr-CA" sz="900" i="1" dirty="0">
                <a:solidFill>
                  <a:srgbClr val="595959"/>
                </a:solidFill>
                <a:latin typeface="Arial" panose="020B0604020202020204" pitchFamily="34" charset="0"/>
                <a:cs typeface="Arial" panose="020B0604020202020204" pitchFamily="34" charset="0"/>
              </a:rPr>
              <a:t>*Attention: petite taille d’échantillon</a:t>
            </a:r>
          </a:p>
        </p:txBody>
      </p:sp>
      <p:pic>
        <p:nvPicPr>
          <p:cNvPr id="15" name="Imag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3815640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normAutofit/>
          </a:bodyPr>
          <a:lstStyle/>
          <a:p>
            <a:r>
              <a:rPr lang="fr-CA" sz="2200" dirty="0"/>
              <a:t>PROFIL DES RÉPONDANTS</a:t>
            </a:r>
          </a:p>
        </p:txBody>
      </p:sp>
    </p:spTree>
    <p:extLst>
      <p:ext uri="{BB962C8B-B14F-4D97-AF65-F5344CB8AC3E}">
        <p14:creationId xmlns:p14="http://schemas.microsoft.com/office/powerpoint/2010/main" val="1803325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a:solidFill>
                  <a:srgbClr val="000000">
                    <a:tint val="75000"/>
                  </a:srgbClr>
                </a:solidFill>
              </a:rPr>
              <a:t>CROP</a:t>
            </a:r>
            <a:endParaRPr lang="en-CA" dirty="0">
              <a:solidFill>
                <a:srgbClr val="000000">
                  <a:tint val="75000"/>
                </a:srgbClr>
              </a:solidFill>
            </a:endParaRPr>
          </a:p>
        </p:txBody>
      </p:sp>
      <p:sp>
        <p:nvSpPr>
          <p:cNvPr id="2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39</a:t>
            </a:fld>
            <a:endParaRPr lang="en-CA" dirty="0">
              <a:solidFill>
                <a:srgbClr val="000000">
                  <a:tint val="75000"/>
                </a:srgbClr>
              </a:solidFill>
            </a:endParaRPr>
          </a:p>
        </p:txBody>
      </p:sp>
      <p:graphicFrame>
        <p:nvGraphicFramePr>
          <p:cNvPr id="14" name="Tableau 13"/>
          <p:cNvGraphicFramePr>
            <a:graphicFrameLocks noGrp="1"/>
          </p:cNvGraphicFramePr>
          <p:nvPr>
            <p:custDataLst>
              <p:tags r:id="rId3"/>
            </p:custDataLst>
            <p:extLst>
              <p:ext uri="{D42A27DB-BD31-4B8C-83A1-F6EECF244321}">
                <p14:modId xmlns:p14="http://schemas.microsoft.com/office/powerpoint/2010/main" val="1377041766"/>
              </p:ext>
            </p:extLst>
          </p:nvPr>
        </p:nvGraphicFramePr>
        <p:xfrm>
          <a:off x="603970" y="4182282"/>
          <a:ext cx="3526457" cy="103032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20000"/>
                    </a:ext>
                  </a:extLst>
                </a:gridCol>
                <a:gridCol w="1006457">
                  <a:extLst>
                    <a:ext uri="{9D8B030D-6E8A-4147-A177-3AD203B41FA5}">
                      <a16:colId xmlns:a16="http://schemas.microsoft.com/office/drawing/2014/main" val="20001"/>
                    </a:ext>
                  </a:extLst>
                </a:gridCol>
              </a:tblGrid>
              <a:tr h="2161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200" b="1" kern="1200" noProof="0" dirty="0">
                          <a:solidFill>
                            <a:srgbClr val="595959"/>
                          </a:solidFill>
                          <a:latin typeface="Arial Narrow" panose="020B0606020202030204" pitchFamily="34" charset="0"/>
                          <a:ea typeface="+mn-ea"/>
                          <a:cs typeface="Arial" pitchFamily="34" charset="0"/>
                        </a:rPr>
                        <a:t>ÂGE</a:t>
                      </a:r>
                    </a:p>
                  </a:txBody>
                  <a:tcPr marL="0" marR="0" anchor="b" horzOverflow="overflow">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tc>
                  <a:txBody>
                    <a:bodyPr/>
                    <a:lstStyle/>
                    <a:p>
                      <a:pPr algn="ctr" fontAlgn="ctr"/>
                      <a:endParaRPr lang="fr-CA" sz="900" b="0" i="0" u="none" strike="noStrike" dirty="0">
                        <a:solidFill>
                          <a:srgbClr val="595959"/>
                        </a:solidFill>
                        <a:effectLst/>
                        <a:latin typeface="Arial"/>
                      </a:endParaRPr>
                    </a:p>
                  </a:txBody>
                  <a:tcPr marL="9525" marR="9525" marT="9525" marB="0" anchor="ctr">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2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18-34 ans</a:t>
                      </a:r>
                    </a:p>
                  </a:txBody>
                  <a:tcPr marL="9525" marR="9525" marT="9525" marB="0" anchor="ctr">
                    <a:lnR w="76200" cap="flat" cmpd="sng" algn="ctr">
                      <a:solidFill>
                        <a:schemeClr val="bg1"/>
                      </a:solidFill>
                      <a:prstDash val="solid"/>
                      <a:round/>
                      <a:headEnd type="none" w="med" len="med"/>
                      <a:tailEnd type="none" w="med" len="med"/>
                    </a:lnR>
                    <a:lnT w="38100" cap="flat" cmpd="sng" algn="ctr">
                      <a:solidFill>
                        <a:srgbClr val="00AFDC"/>
                      </a:solidFill>
                      <a:prstDash val="solid"/>
                      <a:round/>
                      <a:headEnd type="none" w="med" len="med"/>
                      <a:tailEnd type="none" w="med" len="med"/>
                    </a:lnT>
                    <a:noFill/>
                  </a:tcPr>
                </a:tc>
                <a:tc>
                  <a:txBody>
                    <a:bodyPr/>
                    <a:lstStyle/>
                    <a:p>
                      <a:pPr algn="ctr" fontAlgn="ctr"/>
                      <a:r>
                        <a:rPr lang="fr-CA" sz="1050" b="0" i="0" u="none" strike="noStrike" dirty="0">
                          <a:solidFill>
                            <a:srgbClr val="595959"/>
                          </a:solidFill>
                          <a:effectLst/>
                          <a:latin typeface="Arial"/>
                        </a:rPr>
                        <a:t>26</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rgbClr val="00AFDC"/>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252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35-44 ans</a:t>
                      </a: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33</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4"/>
                  </a:ext>
                </a:extLst>
              </a:tr>
              <a:tr h="252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55 ans et plus</a:t>
                      </a: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41</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15" name="Tableau 14"/>
          <p:cNvGraphicFramePr>
            <a:graphicFrameLocks noGrp="1"/>
          </p:cNvGraphicFramePr>
          <p:nvPr>
            <p:custDataLst>
              <p:tags r:id="rId4"/>
            </p:custDataLst>
            <p:extLst>
              <p:ext uri="{D42A27DB-BD31-4B8C-83A1-F6EECF244321}">
                <p14:modId xmlns:p14="http://schemas.microsoft.com/office/powerpoint/2010/main" val="1228056783"/>
              </p:ext>
            </p:extLst>
          </p:nvPr>
        </p:nvGraphicFramePr>
        <p:xfrm>
          <a:off x="549077" y="1536372"/>
          <a:ext cx="3552588" cy="102978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20000"/>
                    </a:ext>
                  </a:extLst>
                </a:gridCol>
                <a:gridCol w="1032588">
                  <a:extLst>
                    <a:ext uri="{9D8B030D-6E8A-4147-A177-3AD203B41FA5}">
                      <a16:colId xmlns:a16="http://schemas.microsoft.com/office/drawing/2014/main" val="20001"/>
                    </a:ext>
                  </a:extLst>
                </a:gridCol>
              </a:tblGrid>
              <a:tr h="15229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050" b="1" kern="1200" noProof="0" dirty="0">
                          <a:solidFill>
                            <a:srgbClr val="00AFDC"/>
                          </a:solidFill>
                          <a:latin typeface="Arial Narrow" panose="020B0606020202030204" pitchFamily="34" charset="0"/>
                          <a:ea typeface="+mn-ea"/>
                          <a:cs typeface="Arial" pitchFamily="34" charset="0"/>
                        </a:rPr>
                        <a:t>(%)</a:t>
                      </a:r>
                    </a:p>
                  </a:txBody>
                  <a:tcPr marL="0" marR="0" anchor="b">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marL="0" algn="ctr" defTabSz="914400" rtl="0" eaLnBrk="1" fontAlgn="b" latinLnBrk="0" hangingPunct="1"/>
                      <a:r>
                        <a:rPr lang="fr-CA" sz="1200" b="1" kern="1200" noProof="0" dirty="0">
                          <a:solidFill>
                            <a:srgbClr val="595959"/>
                          </a:solidFill>
                          <a:latin typeface="Arial" panose="020B0604020202020204" pitchFamily="34" charset="0"/>
                          <a:ea typeface="+mn-ea"/>
                          <a:cs typeface="Arial" panose="020B0604020202020204" pitchFamily="34" charset="0"/>
                        </a:rPr>
                        <a:t>TOTAL</a:t>
                      </a:r>
                    </a:p>
                  </a:txBody>
                  <a:tcPr marL="9525" marR="9525" marT="9525" marB="0" anchor="ct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200" b="1" kern="1200" noProof="0" dirty="0">
                          <a:solidFill>
                            <a:srgbClr val="595959"/>
                          </a:solidFill>
                          <a:latin typeface="Arial Narrow" panose="020B0606020202030204" pitchFamily="34" charset="0"/>
                          <a:ea typeface="+mn-ea"/>
                          <a:cs typeface="Arial" pitchFamily="34" charset="0"/>
                        </a:rPr>
                        <a:t>SEXE</a:t>
                      </a:r>
                      <a:r>
                        <a:rPr lang="en-CA" sz="1200" b="1" kern="1200" noProof="0" dirty="0">
                          <a:solidFill>
                            <a:srgbClr val="595959"/>
                          </a:solidFill>
                          <a:latin typeface="Arial Narrow" panose="020B0606020202030204" pitchFamily="34" charset="0"/>
                          <a:ea typeface="+mn-ea"/>
                          <a:cs typeface="Arial" pitchFamily="34" charset="0"/>
                        </a:rPr>
                        <a:t>                                                         </a:t>
                      </a:r>
                      <a:r>
                        <a:rPr lang="en-CA" sz="900" b="1" kern="1200" noProof="0" dirty="0">
                          <a:solidFill>
                            <a:srgbClr val="00AFDC"/>
                          </a:solidFill>
                          <a:latin typeface="Arial" panose="020B0604020202020204" pitchFamily="34" charset="0"/>
                          <a:ea typeface="+mn-ea"/>
                          <a:cs typeface="Arial" panose="020B0604020202020204" pitchFamily="34" charset="0"/>
                        </a:rPr>
                        <a:t>n=</a:t>
                      </a:r>
                    </a:p>
                  </a:txBody>
                  <a:tcPr marL="0" marR="0" anchor="b">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fr-CA" sz="900" b="0" kern="1200" noProof="0" dirty="0">
                          <a:solidFill>
                            <a:srgbClr val="595959"/>
                          </a:solidFill>
                          <a:latin typeface="Arial" panose="020B0604020202020204" pitchFamily="34" charset="0"/>
                          <a:ea typeface="+mn-ea"/>
                          <a:cs typeface="Arial" panose="020B0604020202020204" pitchFamily="34" charset="0"/>
                        </a:rPr>
                        <a:t>1500</a:t>
                      </a:r>
                    </a:p>
                  </a:txBody>
                  <a:tcPr marL="9525" marR="9525" marT="9525" marB="0" anchor="ctr">
                    <a:lnR>
                      <a:noFill/>
                    </a:lnR>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2000">
                <a:tc>
                  <a:txBody>
                    <a:bodyPr/>
                    <a:lstStyle/>
                    <a:p>
                      <a:pPr algn="l" fontAlgn="ctr"/>
                      <a:r>
                        <a:rPr lang="fr-CA" sz="1050" b="0" i="0" u="none" strike="noStrike" dirty="0">
                          <a:solidFill>
                            <a:srgbClr val="595959"/>
                          </a:solidFill>
                          <a:effectLst/>
                          <a:latin typeface="Arial" panose="020B0604020202020204" pitchFamily="34" charset="0"/>
                          <a:cs typeface="Arial" panose="020B0604020202020204" pitchFamily="34" charset="0"/>
                        </a:rPr>
                        <a:t>Homme </a:t>
                      </a:r>
                    </a:p>
                  </a:txBody>
                  <a:tcPr marL="9525" marR="9525" marT="9525" marB="0" anchor="ctr">
                    <a:lnR w="76200" cap="flat" cmpd="sng" algn="ctr">
                      <a:solidFill>
                        <a:schemeClr val="bg1"/>
                      </a:solidFill>
                      <a:prstDash val="solid"/>
                      <a:round/>
                      <a:headEnd type="none" w="med" len="med"/>
                      <a:tailEnd type="none" w="med" len="med"/>
                    </a:lnR>
                    <a:lnT w="38100" cap="flat" cmpd="sng" algn="ctr">
                      <a:solidFill>
                        <a:srgbClr val="00AFDC"/>
                      </a:solidFill>
                      <a:prstDash val="solid"/>
                      <a:round/>
                      <a:headEnd type="none" w="med" len="med"/>
                      <a:tailEnd type="none" w="med" len="med"/>
                    </a:lnT>
                    <a:noFill/>
                  </a:tcPr>
                </a:tc>
                <a:tc>
                  <a:txBody>
                    <a:bodyPr/>
                    <a:lstStyle/>
                    <a:p>
                      <a:pPr algn="ctr" fontAlgn="ctr"/>
                      <a:r>
                        <a:rPr lang="fr-CA" sz="1050" b="0" i="0" u="none" strike="noStrike" dirty="0">
                          <a:solidFill>
                            <a:srgbClr val="595959"/>
                          </a:solidFill>
                          <a:effectLst/>
                          <a:latin typeface="Arial"/>
                        </a:rPr>
                        <a:t>49</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rgbClr val="00AFDC"/>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r h="252000">
                <a:tc>
                  <a:txBody>
                    <a:bodyPr/>
                    <a:lstStyle/>
                    <a:p>
                      <a:pPr algn="l" fontAlgn="ctr"/>
                      <a:r>
                        <a:rPr lang="fr-CA" sz="1050" b="0"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51</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20" name="Tableau 19"/>
          <p:cNvGraphicFramePr>
            <a:graphicFrameLocks noGrp="1"/>
          </p:cNvGraphicFramePr>
          <p:nvPr>
            <p:custDataLst>
              <p:tags r:id="rId5"/>
            </p:custDataLst>
            <p:extLst>
              <p:ext uri="{D42A27DB-BD31-4B8C-83A1-F6EECF244321}">
                <p14:modId xmlns:p14="http://schemas.microsoft.com/office/powerpoint/2010/main" val="214270995"/>
              </p:ext>
            </p:extLst>
          </p:nvPr>
        </p:nvGraphicFramePr>
        <p:xfrm>
          <a:off x="592510" y="5298208"/>
          <a:ext cx="3528112" cy="103032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200" b="1" kern="1200" noProof="0" dirty="0">
                          <a:solidFill>
                            <a:srgbClr val="595959"/>
                          </a:solidFill>
                          <a:latin typeface="Arial Narrow" panose="020B0606020202030204" pitchFamily="34" charset="0"/>
                          <a:ea typeface="+mn-ea"/>
                          <a:cs typeface="Arial" pitchFamily="34" charset="0"/>
                        </a:rPr>
                        <a:t>LANGUE </a:t>
                      </a:r>
                      <a:r>
                        <a:rPr lang="fr-CA" sz="1200" b="1" kern="1200" noProof="0" dirty="0">
                          <a:solidFill>
                            <a:srgbClr val="595959"/>
                          </a:solidFill>
                          <a:latin typeface="Arial Narrow" panose="020B0606020202030204" pitchFamily="34" charset="0"/>
                          <a:ea typeface="+mn-ea"/>
                          <a:cs typeface="Arial" pitchFamily="34" charset="0"/>
                        </a:rPr>
                        <a:t>MATERNELLE</a:t>
                      </a:r>
                    </a:p>
                  </a:txBody>
                  <a:tcPr marL="0" marR="0" anchor="b" horzOverflow="overflow">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tc>
                  <a:txBody>
                    <a:bodyPr/>
                    <a:lstStyle/>
                    <a:p>
                      <a:pPr algn="ctr" fontAlgn="ctr"/>
                      <a:endParaRPr lang="fr-CA" sz="900" b="0" i="0" u="none" strike="noStrike" dirty="0">
                        <a:solidFill>
                          <a:srgbClr val="595959"/>
                        </a:solidFill>
                        <a:effectLst/>
                        <a:latin typeface="Arial"/>
                      </a:endParaRPr>
                    </a:p>
                  </a:txBody>
                  <a:tcPr marL="9525" marR="9525" marT="9525" marB="0" anchor="ctr">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2000">
                <a:tc>
                  <a:txBody>
                    <a:bodyPr/>
                    <a:lstStyle/>
                    <a:p>
                      <a:pPr marL="0" algn="l" defTabSz="914400" rtl="0" eaLnBrk="1" fontAlgn="ctr" latinLnBrk="0" hangingPunct="1"/>
                      <a:r>
                        <a:rPr lang="fr-CA" sz="1050" b="0" i="0" u="none" strike="noStrike" kern="1200" noProof="0" dirty="0">
                          <a:solidFill>
                            <a:srgbClr val="595959"/>
                          </a:solidFill>
                          <a:effectLst/>
                          <a:latin typeface="Arial" panose="020B0604020202020204" pitchFamily="34" charset="0"/>
                          <a:ea typeface="+mn-ea"/>
                          <a:cs typeface="Arial" panose="020B0604020202020204" pitchFamily="34" charset="0"/>
                        </a:rPr>
                        <a:t>Français</a:t>
                      </a:r>
                    </a:p>
                  </a:txBody>
                  <a:tcPr marL="9525" marR="108000" marT="9525" marB="0" anchor="ctr">
                    <a:lnR w="76200" cap="flat" cmpd="sng" algn="ctr">
                      <a:solidFill>
                        <a:schemeClr val="bg1"/>
                      </a:solidFill>
                      <a:prstDash val="solid"/>
                      <a:round/>
                      <a:headEnd type="none" w="med" len="med"/>
                      <a:tailEnd type="none" w="med" len="med"/>
                    </a:lnR>
                    <a:lnT w="38100" cap="flat" cmpd="sng" algn="ctr">
                      <a:solidFill>
                        <a:srgbClr val="00AFDC"/>
                      </a:solidFill>
                      <a:prstDash val="solid"/>
                      <a:round/>
                      <a:headEnd type="none" w="med" len="med"/>
                      <a:tailEnd type="none" w="med" len="med"/>
                    </a:lnT>
                    <a:noFill/>
                  </a:tcPr>
                </a:tc>
                <a:tc>
                  <a:txBody>
                    <a:bodyPr/>
                    <a:lstStyle/>
                    <a:p>
                      <a:pPr algn="ctr" fontAlgn="ctr"/>
                      <a:r>
                        <a:rPr lang="fr-FR" sz="1050" b="0" i="0" u="none" strike="noStrike" dirty="0">
                          <a:solidFill>
                            <a:srgbClr val="595959"/>
                          </a:solidFill>
                          <a:effectLst/>
                          <a:latin typeface="Arial" panose="020B0604020202020204" pitchFamily="34" charset="0"/>
                        </a:rPr>
                        <a:t>79</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rgbClr val="00AFDC"/>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252000">
                <a:tc>
                  <a:txBody>
                    <a:bodyPr/>
                    <a:lstStyle/>
                    <a:p>
                      <a:pPr marL="0" algn="l" defTabSz="914400" rtl="0" eaLnBrk="1" fontAlgn="ctr" latinLnBrk="0" hangingPunct="1"/>
                      <a:r>
                        <a:rPr lang="fr-CA" sz="1050" b="0" i="0" u="none" strike="noStrike" kern="1200" noProof="0" dirty="0">
                          <a:solidFill>
                            <a:srgbClr val="595959"/>
                          </a:solidFill>
                          <a:effectLst/>
                          <a:latin typeface="Arial" panose="020B0604020202020204" pitchFamily="34" charset="0"/>
                          <a:ea typeface="+mn-ea"/>
                          <a:cs typeface="Arial" panose="020B0604020202020204" pitchFamily="34" charset="0"/>
                        </a:rPr>
                        <a:t>Anglais</a:t>
                      </a:r>
                    </a:p>
                  </a:txBody>
                  <a:tcPr marL="9525" marR="108000"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FR" sz="1050" b="0" i="0" u="none" strike="noStrike" dirty="0">
                          <a:solidFill>
                            <a:srgbClr val="595959"/>
                          </a:solidFill>
                          <a:effectLst/>
                          <a:latin typeface="Arial" panose="020B0604020202020204" pitchFamily="34" charset="0"/>
                        </a:rPr>
                        <a:t>8</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2"/>
                  </a:ext>
                </a:extLst>
              </a:tr>
              <a:tr h="252000">
                <a:tc>
                  <a:txBody>
                    <a:bodyPr/>
                    <a:lstStyle/>
                    <a:p>
                      <a:pPr marL="0" algn="l" defTabSz="914400" rtl="0" eaLnBrk="1" fontAlgn="ctr" latinLnBrk="0" hangingPunct="1"/>
                      <a:r>
                        <a:rPr lang="fr-CA" sz="1050" b="0" i="0" u="none" strike="noStrike" kern="1200" noProof="0" dirty="0">
                          <a:solidFill>
                            <a:srgbClr val="595959"/>
                          </a:solidFill>
                          <a:effectLst/>
                          <a:latin typeface="Arial" panose="020B0604020202020204" pitchFamily="34" charset="0"/>
                          <a:ea typeface="+mn-ea"/>
                          <a:cs typeface="Arial" panose="020B0604020202020204" pitchFamily="34" charset="0"/>
                        </a:rPr>
                        <a:t>Autre langue</a:t>
                      </a:r>
                    </a:p>
                  </a:txBody>
                  <a:tcPr marL="9525" marR="108000"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FR" sz="1050" b="0" i="0" u="none" strike="noStrike" dirty="0">
                          <a:solidFill>
                            <a:srgbClr val="595959"/>
                          </a:solidFill>
                          <a:effectLst/>
                          <a:latin typeface="Arial" panose="020B0604020202020204" pitchFamily="34" charset="0"/>
                        </a:rPr>
                        <a:t>13</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30" name="Tableau 29"/>
          <p:cNvGraphicFramePr>
            <a:graphicFrameLocks noGrp="1"/>
          </p:cNvGraphicFramePr>
          <p:nvPr>
            <p:custDataLst>
              <p:tags r:id="rId6"/>
            </p:custDataLst>
            <p:extLst>
              <p:ext uri="{D42A27DB-BD31-4B8C-83A1-F6EECF244321}">
                <p14:modId xmlns:p14="http://schemas.microsoft.com/office/powerpoint/2010/main" val="2669864684"/>
              </p:ext>
            </p:extLst>
          </p:nvPr>
        </p:nvGraphicFramePr>
        <p:xfrm>
          <a:off x="4363042" y="3673085"/>
          <a:ext cx="3513934" cy="128232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20000"/>
                    </a:ext>
                  </a:extLst>
                </a:gridCol>
                <a:gridCol w="993934">
                  <a:extLst>
                    <a:ext uri="{9D8B030D-6E8A-4147-A177-3AD203B41FA5}">
                      <a16:colId xmlns:a16="http://schemas.microsoft.com/office/drawing/2014/main" val="20001"/>
                    </a:ext>
                  </a:extLst>
                </a:gridCol>
              </a:tblGrid>
              <a:tr h="216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200" b="1" kern="1200" noProof="0" dirty="0">
                          <a:solidFill>
                            <a:srgbClr val="595959"/>
                          </a:solidFill>
                          <a:latin typeface="Arial Narrow" panose="020B0606020202030204" pitchFamily="34" charset="0"/>
                          <a:ea typeface="+mn-ea"/>
                          <a:cs typeface="Arial" pitchFamily="34" charset="0"/>
                        </a:rPr>
                        <a:t>REVENU MÉNAGE</a:t>
                      </a:r>
                    </a:p>
                  </a:txBody>
                  <a:tcPr marL="0" marR="0" anchor="b" horzOverflow="overflow">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tc>
                  <a:txBody>
                    <a:bodyPr/>
                    <a:lstStyle/>
                    <a:p>
                      <a:pPr algn="ctr" fontAlgn="ctr"/>
                      <a:endParaRPr lang="fr-CA" sz="900" b="0" i="0" u="none" strike="noStrike" dirty="0">
                        <a:solidFill>
                          <a:srgbClr val="595959"/>
                        </a:solidFill>
                        <a:effectLst/>
                        <a:latin typeface="Arial"/>
                      </a:endParaRPr>
                    </a:p>
                  </a:txBody>
                  <a:tcPr marL="9525" marR="9525" marT="9525" marB="0" anchor="ctr">
                    <a:lnR>
                      <a:noFill/>
                    </a:lnR>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2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Moins de 40K $</a:t>
                      </a:r>
                    </a:p>
                  </a:txBody>
                  <a:tcPr marL="9525" marR="9525" marT="9525" marB="0" anchor="ctr">
                    <a:lnR w="76200" cap="flat" cmpd="sng" algn="ctr">
                      <a:solidFill>
                        <a:schemeClr val="bg1"/>
                      </a:solidFill>
                      <a:prstDash val="solid"/>
                      <a:round/>
                      <a:headEnd type="none" w="med" len="med"/>
                      <a:tailEnd type="none" w="med" len="med"/>
                    </a:lnR>
                    <a:lnT w="38100" cap="flat" cmpd="sng" algn="ctr">
                      <a:solidFill>
                        <a:srgbClr val="00AFDC"/>
                      </a:solidFill>
                      <a:prstDash val="solid"/>
                      <a:round/>
                      <a:headEnd type="none" w="med" len="med"/>
                      <a:tailEnd type="none" w="med" len="med"/>
                    </a:lnT>
                    <a:noFill/>
                  </a:tcPr>
                </a:tc>
                <a:tc>
                  <a:txBody>
                    <a:bodyPr/>
                    <a:lstStyle/>
                    <a:p>
                      <a:pPr algn="ctr" fontAlgn="ctr"/>
                      <a:r>
                        <a:rPr lang="fr-CA" sz="1050" b="0" i="0" u="none" strike="noStrike" dirty="0">
                          <a:solidFill>
                            <a:srgbClr val="595959"/>
                          </a:solidFill>
                          <a:effectLst/>
                          <a:latin typeface="Arial"/>
                        </a:rPr>
                        <a:t>29</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rgbClr val="00AFDC"/>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252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40K $</a:t>
                      </a:r>
                      <a:r>
                        <a:rPr lang="fr-CA" sz="1050" b="0" i="0" u="none" strike="noStrike" kern="1200" baseline="0" dirty="0">
                          <a:solidFill>
                            <a:srgbClr val="595959"/>
                          </a:solidFill>
                          <a:effectLst/>
                          <a:latin typeface="Arial" panose="020B0604020202020204" pitchFamily="34" charset="0"/>
                          <a:ea typeface="+mn-ea"/>
                          <a:cs typeface="Arial" panose="020B0604020202020204" pitchFamily="34" charset="0"/>
                        </a:rPr>
                        <a:t> À </a:t>
                      </a:r>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79K $</a:t>
                      </a: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34</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2"/>
                  </a:ext>
                </a:extLst>
              </a:tr>
              <a:tr h="252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80K $</a:t>
                      </a:r>
                      <a:r>
                        <a:rPr lang="fr-CA" sz="1050" b="0" i="0" u="none" strike="noStrike" kern="1200" baseline="0" dirty="0">
                          <a:solidFill>
                            <a:srgbClr val="595959"/>
                          </a:solidFill>
                          <a:effectLst/>
                          <a:latin typeface="Arial" panose="020B0604020202020204" pitchFamily="34" charset="0"/>
                          <a:ea typeface="+mn-ea"/>
                          <a:cs typeface="Arial" panose="020B0604020202020204" pitchFamily="34" charset="0"/>
                        </a:rPr>
                        <a:t> et plus</a:t>
                      </a:r>
                      <a:endParaRPr lang="fr-CA" sz="105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30</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3"/>
                  </a:ext>
                </a:extLst>
              </a:tr>
              <a:tr h="252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Je préfère ne pas répondre</a:t>
                      </a: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FR" sz="1050" b="0" i="0" u="none" strike="noStrike" dirty="0">
                          <a:solidFill>
                            <a:srgbClr val="595959"/>
                          </a:solidFill>
                          <a:effectLst/>
                          <a:latin typeface="Arial" panose="020B0604020202020204" pitchFamily="34" charset="0"/>
                        </a:rPr>
                        <a:t>7</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 name="Tableau 12"/>
          <p:cNvGraphicFramePr>
            <a:graphicFrameLocks noGrp="1"/>
          </p:cNvGraphicFramePr>
          <p:nvPr>
            <p:custDataLst>
              <p:tags r:id="rId7"/>
            </p:custDataLst>
            <p:extLst>
              <p:ext uri="{D42A27DB-BD31-4B8C-83A1-F6EECF244321}">
                <p14:modId xmlns:p14="http://schemas.microsoft.com/office/powerpoint/2010/main" val="2798538775"/>
              </p:ext>
            </p:extLst>
          </p:nvPr>
        </p:nvGraphicFramePr>
        <p:xfrm>
          <a:off x="4334467" y="1511718"/>
          <a:ext cx="3513934" cy="203778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20000"/>
                    </a:ext>
                  </a:extLst>
                </a:gridCol>
                <a:gridCol w="993934">
                  <a:extLst>
                    <a:ext uri="{9D8B030D-6E8A-4147-A177-3AD203B41FA5}">
                      <a16:colId xmlns:a16="http://schemas.microsoft.com/office/drawing/2014/main" val="20001"/>
                    </a:ext>
                  </a:extLst>
                </a:gridCol>
              </a:tblGrid>
              <a:tr h="182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050" b="1" kern="1200" noProof="0" dirty="0">
                          <a:solidFill>
                            <a:srgbClr val="00AFDC"/>
                          </a:solidFill>
                          <a:latin typeface="Arial Narrow" panose="020B0606020202030204" pitchFamily="34" charset="0"/>
                          <a:ea typeface="+mn-ea"/>
                          <a:cs typeface="Arial" pitchFamily="34" charset="0"/>
                        </a:rPr>
                        <a:t>(%)</a:t>
                      </a:r>
                    </a:p>
                  </a:txBody>
                  <a:tcPr marL="0" marR="0" anchor="b">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marL="0" algn="ctr" defTabSz="914400" rtl="0" eaLnBrk="1" fontAlgn="b" latinLnBrk="0" hangingPunct="1"/>
                      <a:r>
                        <a:rPr lang="fr-CA" sz="1200" b="1" kern="1200" noProof="0" dirty="0">
                          <a:solidFill>
                            <a:srgbClr val="595959"/>
                          </a:solidFill>
                          <a:latin typeface="Arial" panose="020B0604020202020204" pitchFamily="34" charset="0"/>
                          <a:ea typeface="+mn-ea"/>
                          <a:cs typeface="Arial" panose="020B0604020202020204" pitchFamily="34" charset="0"/>
                        </a:rPr>
                        <a:t>TOTAL</a:t>
                      </a:r>
                    </a:p>
                  </a:txBody>
                  <a:tcPr marL="9525" marR="9525" marT="9525" marB="0" anchor="ctr">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722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200" b="1" kern="1200" noProof="0" dirty="0">
                          <a:solidFill>
                            <a:srgbClr val="595959"/>
                          </a:solidFill>
                          <a:latin typeface="Arial Narrow" panose="020B0606020202030204" pitchFamily="34" charset="0"/>
                          <a:ea typeface="+mn-ea"/>
                          <a:cs typeface="Arial" pitchFamily="34" charset="0"/>
                        </a:rPr>
                        <a:t>SITUATION </a:t>
                      </a:r>
                      <a:r>
                        <a:rPr lang="fr-CA" sz="1200" b="1" kern="1200" noProof="0" dirty="0">
                          <a:solidFill>
                            <a:srgbClr val="595959"/>
                          </a:solidFill>
                          <a:latin typeface="Arial Narrow" panose="020B0606020202030204" pitchFamily="34" charset="0"/>
                          <a:ea typeface="+mn-ea"/>
                          <a:cs typeface="Arial" pitchFamily="34" charset="0"/>
                        </a:rPr>
                        <a:t>D’EMPLOI</a:t>
                      </a:r>
                      <a:r>
                        <a:rPr lang="en-CA" sz="1200" b="1" kern="1200" noProof="0" dirty="0">
                          <a:solidFill>
                            <a:srgbClr val="595959"/>
                          </a:solidFill>
                          <a:latin typeface="Arial Narrow" panose="020B0606020202030204" pitchFamily="34" charset="0"/>
                          <a:ea typeface="+mn-ea"/>
                          <a:cs typeface="Arial" pitchFamily="34" charset="0"/>
                        </a:rPr>
                        <a:t>                             </a:t>
                      </a:r>
                      <a:r>
                        <a:rPr lang="en-CA" sz="900" b="1" kern="1200" noProof="0" dirty="0">
                          <a:solidFill>
                            <a:srgbClr val="00AFDC"/>
                          </a:solidFill>
                          <a:latin typeface="Arial" panose="020B0604020202020204" pitchFamily="34" charset="0"/>
                          <a:ea typeface="+mn-ea"/>
                          <a:cs typeface="Arial" panose="020B0604020202020204" pitchFamily="34" charset="0"/>
                        </a:rPr>
                        <a:t>n=</a:t>
                      </a:r>
                    </a:p>
                  </a:txBody>
                  <a:tcPr marL="0" marR="0" anchor="b">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noFill/>
                  </a:tcPr>
                </a:tc>
                <a:tc>
                  <a:txBody>
                    <a:bodyPr/>
                    <a:lstStyle/>
                    <a:p>
                      <a:pPr marL="0" algn="ctr" defTabSz="914400" rtl="0" eaLnBrk="1" fontAlgn="b" latinLnBrk="0" hangingPunct="1"/>
                      <a:r>
                        <a:rPr lang="fr-CA" sz="900" b="0" kern="1200" noProof="0" dirty="0">
                          <a:solidFill>
                            <a:srgbClr val="595959"/>
                          </a:solidFill>
                          <a:latin typeface="Arial" panose="020B0604020202020204" pitchFamily="34" charset="0"/>
                          <a:ea typeface="+mn-ea"/>
                          <a:cs typeface="Arial" panose="020B0604020202020204" pitchFamily="34" charset="0"/>
                        </a:rPr>
                        <a:t>1500</a:t>
                      </a:r>
                    </a:p>
                  </a:txBody>
                  <a:tcPr marL="9525" marR="9525" marT="9525" marB="0" anchor="ctr">
                    <a:lnR>
                      <a:noFill/>
                    </a:lnR>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2000">
                <a:tc>
                  <a:txBody>
                    <a:bodyPr/>
                    <a:lstStyle/>
                    <a:p>
                      <a:pPr marL="0" algn="l" defTabSz="914400" rtl="0" eaLnBrk="1" fontAlgn="ctr" latinLnBrk="0" hangingPunct="1">
                        <a:lnSpc>
                          <a:spcPct val="115000"/>
                        </a:lnSpc>
                        <a:spcAft>
                          <a:spcPts val="0"/>
                        </a:spcAft>
                      </a:pPr>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Travailleur(se) à temps plein</a:t>
                      </a:r>
                      <a:endParaRPr lang="en-CA" sz="105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9525" anchor="ctr">
                    <a:lnR w="76200" cap="flat" cmpd="sng" algn="ctr">
                      <a:solidFill>
                        <a:schemeClr val="bg1"/>
                      </a:solidFill>
                      <a:prstDash val="solid"/>
                      <a:round/>
                      <a:headEnd type="none" w="med" len="med"/>
                      <a:tailEnd type="none" w="med" len="med"/>
                    </a:lnR>
                    <a:lnT w="38100" cap="flat" cmpd="sng" algn="ctr">
                      <a:solidFill>
                        <a:srgbClr val="00AFDC"/>
                      </a:solidFill>
                      <a:prstDash val="solid"/>
                      <a:round/>
                      <a:headEnd type="none" w="med" len="med"/>
                      <a:tailEnd type="none" w="med" len="med"/>
                    </a:lnT>
                    <a:noFill/>
                  </a:tcPr>
                </a:tc>
                <a:tc>
                  <a:txBody>
                    <a:bodyPr/>
                    <a:lstStyle/>
                    <a:p>
                      <a:pPr algn="ctr" fontAlgn="ctr"/>
                      <a:r>
                        <a:rPr lang="fr-CA" sz="1050" b="0" i="0" u="none" strike="noStrike" dirty="0">
                          <a:solidFill>
                            <a:srgbClr val="595959"/>
                          </a:solidFill>
                          <a:effectLst/>
                          <a:latin typeface="Arial"/>
                        </a:rPr>
                        <a:t>48</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rgbClr val="00AFDC"/>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r h="252000">
                <a:tc>
                  <a:txBody>
                    <a:bodyPr/>
                    <a:lstStyle/>
                    <a:p>
                      <a:pPr marL="0" algn="l" defTabSz="914400" rtl="0" eaLnBrk="1" fontAlgn="ctr" latinLnBrk="0" hangingPunct="1">
                        <a:lnSpc>
                          <a:spcPct val="115000"/>
                        </a:lnSpc>
                        <a:spcAft>
                          <a:spcPts val="0"/>
                        </a:spcAft>
                      </a:pPr>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Travailleur(se) à temps partiel</a:t>
                      </a:r>
                      <a:endParaRPr lang="en-CA" sz="105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9525"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11</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3"/>
                  </a:ext>
                </a:extLst>
              </a:tr>
              <a:tr h="252000">
                <a:tc>
                  <a:txBody>
                    <a:bodyPr/>
                    <a:lstStyle/>
                    <a:p>
                      <a:pPr marL="0" algn="l" defTabSz="914400" rtl="0" eaLnBrk="1" fontAlgn="ctr" latinLnBrk="0" hangingPunct="1">
                        <a:lnSpc>
                          <a:spcPct val="115000"/>
                        </a:lnSpc>
                        <a:spcAft>
                          <a:spcPts val="0"/>
                        </a:spcAft>
                      </a:pPr>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Chômeur(se), à la recherche d’un emploi</a:t>
                      </a:r>
                      <a:endParaRPr lang="en-CA" sz="105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9525"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5</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4"/>
                  </a:ext>
                </a:extLst>
              </a:tr>
              <a:tr h="252000">
                <a:tc>
                  <a:txBody>
                    <a:bodyPr/>
                    <a:lstStyle/>
                    <a:p>
                      <a:pPr marL="0" algn="l" defTabSz="914400" rtl="0" eaLnBrk="1" fontAlgn="ctr" latinLnBrk="0" hangingPunct="1">
                        <a:lnSpc>
                          <a:spcPct val="115000"/>
                        </a:lnSpc>
                        <a:spcAft>
                          <a:spcPts val="0"/>
                        </a:spcAft>
                      </a:pPr>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À la maison à temps plein</a:t>
                      </a:r>
                      <a:endParaRPr lang="en-CA" sz="105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9525"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5</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5"/>
                  </a:ext>
                </a:extLst>
              </a:tr>
              <a:tr h="252000">
                <a:tc>
                  <a:txBody>
                    <a:bodyPr/>
                    <a:lstStyle/>
                    <a:p>
                      <a:pPr marL="0" algn="l" defTabSz="914400" rtl="0" eaLnBrk="1" fontAlgn="ctr" latinLnBrk="0" hangingPunct="1">
                        <a:lnSpc>
                          <a:spcPct val="115000"/>
                        </a:lnSpc>
                        <a:spcAft>
                          <a:spcPts val="0"/>
                        </a:spcAft>
                      </a:pPr>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Retraité</a:t>
                      </a:r>
                      <a:r>
                        <a:rPr lang="fr-CA" sz="1050" b="0" i="0" u="none" strike="noStrike" kern="1200" baseline="0" dirty="0">
                          <a:solidFill>
                            <a:srgbClr val="595959"/>
                          </a:solidFill>
                          <a:effectLst/>
                          <a:latin typeface="Arial" panose="020B0604020202020204" pitchFamily="34" charset="0"/>
                          <a:ea typeface="+mn-ea"/>
                          <a:cs typeface="Arial" panose="020B0604020202020204" pitchFamily="34" charset="0"/>
                        </a:rPr>
                        <a:t>(e)</a:t>
                      </a:r>
                      <a:endParaRPr lang="en-CA" sz="105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9525"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25</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6"/>
                  </a:ext>
                </a:extLst>
              </a:tr>
              <a:tr h="252000">
                <a:tc>
                  <a:txBody>
                    <a:bodyPr/>
                    <a:lstStyle/>
                    <a:p>
                      <a:pPr marL="0" algn="l" defTabSz="914400" rtl="0" eaLnBrk="1" fontAlgn="ctr" latinLnBrk="0" hangingPunct="1">
                        <a:lnSpc>
                          <a:spcPct val="115000"/>
                        </a:lnSpc>
                        <a:spcAft>
                          <a:spcPts val="0"/>
                        </a:spcAft>
                      </a:pPr>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Étudiant(e)</a:t>
                      </a:r>
                      <a:endParaRPr lang="en-CA" sz="1050" b="0"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9525"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4</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7"/>
                  </a:ext>
                </a:extLst>
              </a:tr>
            </a:tbl>
          </a:graphicData>
        </a:graphic>
      </p:graphicFrame>
      <p:sp>
        <p:nvSpPr>
          <p:cNvPr id="16" name="Titre 4"/>
          <p:cNvSpPr txBox="1">
            <a:spLocks/>
          </p:cNvSpPr>
          <p:nvPr>
            <p:custDataLst>
              <p:tags r:id="rId8"/>
            </p:custDataLst>
          </p:nvPr>
        </p:nvSpPr>
        <p:spPr bwMode="auto">
          <a:xfrm>
            <a:off x="558800" y="373063"/>
            <a:ext cx="408520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a:lstStyle>
          <a:p>
            <a:pPr>
              <a:tabLst>
                <a:tab pos="2600325" algn="l"/>
              </a:tabLst>
            </a:pPr>
            <a:r>
              <a:rPr lang="fr-CA" sz="2000" dirty="0">
                <a:solidFill>
                  <a:srgbClr val="00AFDC"/>
                </a:solidFill>
              </a:rPr>
              <a:t>Profil des répondants</a:t>
            </a: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latin typeface="Arial Narrow" pitchFamily="34" charset="0"/>
            </a:endParaRPr>
          </a:p>
        </p:txBody>
      </p:sp>
      <p:graphicFrame>
        <p:nvGraphicFramePr>
          <p:cNvPr id="12" name="Tableau 11"/>
          <p:cNvGraphicFramePr>
            <a:graphicFrameLocks noGrp="1"/>
          </p:cNvGraphicFramePr>
          <p:nvPr>
            <p:custDataLst>
              <p:tags r:id="rId9"/>
            </p:custDataLst>
            <p:extLst>
              <p:ext uri="{D42A27DB-BD31-4B8C-83A1-F6EECF244321}">
                <p14:modId xmlns:p14="http://schemas.microsoft.com/office/powerpoint/2010/main" val="1448203996"/>
              </p:ext>
            </p:extLst>
          </p:nvPr>
        </p:nvGraphicFramePr>
        <p:xfrm>
          <a:off x="603970" y="2613223"/>
          <a:ext cx="3497695" cy="1534320"/>
        </p:xfrm>
        <a:graphic>
          <a:graphicData uri="http://schemas.openxmlformats.org/drawingml/2006/table">
            <a:tbl>
              <a:tblPr firstRow="1" bandRow="1">
                <a:tableStyleId>{2D5ABB26-0587-4C30-8999-92F81FD0307C}</a:tableStyleId>
              </a:tblPr>
              <a:tblGrid>
                <a:gridCol w="2511531">
                  <a:extLst>
                    <a:ext uri="{9D8B030D-6E8A-4147-A177-3AD203B41FA5}">
                      <a16:colId xmlns:a16="http://schemas.microsoft.com/office/drawing/2014/main" val="20000"/>
                    </a:ext>
                  </a:extLst>
                </a:gridCol>
                <a:gridCol w="986164">
                  <a:extLst>
                    <a:ext uri="{9D8B030D-6E8A-4147-A177-3AD203B41FA5}">
                      <a16:colId xmlns:a16="http://schemas.microsoft.com/office/drawing/2014/main" val="20001"/>
                    </a:ext>
                  </a:extLst>
                </a:gridCol>
              </a:tblGrid>
              <a:tr h="26178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200" b="1" kern="1200" noProof="0" dirty="0">
                          <a:solidFill>
                            <a:srgbClr val="595959"/>
                          </a:solidFill>
                          <a:latin typeface="Arial Narrow" panose="020B0606020202030204" pitchFamily="34" charset="0"/>
                          <a:ea typeface="+mn-ea"/>
                          <a:cs typeface="Arial" pitchFamily="34" charset="0"/>
                        </a:rPr>
                        <a:t>RÉGION</a:t>
                      </a:r>
                    </a:p>
                  </a:txBody>
                  <a:tcPr marL="0" marR="0" anchor="b">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noFill/>
                  </a:tcPr>
                </a:tc>
                <a:tc>
                  <a:txBody>
                    <a:bodyPr/>
                    <a:lstStyle/>
                    <a:p>
                      <a:pPr algn="ctr" fontAlgn="ctr"/>
                      <a:endParaRPr lang="fr-CA" sz="900" b="0" i="0" u="none" strike="noStrike" dirty="0">
                        <a:solidFill>
                          <a:srgbClr val="595959"/>
                        </a:solidFill>
                        <a:effectLst/>
                        <a:latin typeface="Arial"/>
                      </a:endParaRPr>
                    </a:p>
                  </a:txBody>
                  <a:tcPr marL="9525" marR="9525" marT="9525" marB="0" anchor="ctr">
                    <a:lnR>
                      <a:noFill/>
                    </a:lnR>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2000">
                <a:tc>
                  <a:txBody>
                    <a:bodyPr/>
                    <a:lstStyle/>
                    <a:p>
                      <a:pPr marL="0" algn="l" defTabSz="914400" rtl="0" eaLnBrk="1" fontAlgn="ctr" latinLnBrk="0" hangingPunct="1"/>
                      <a:r>
                        <a:rPr lang="fr-CA" sz="1050" b="0" i="0" u="none" strike="noStrike" kern="1200" noProof="0" dirty="0">
                          <a:solidFill>
                            <a:srgbClr val="595959"/>
                          </a:solidFill>
                          <a:effectLst/>
                          <a:latin typeface="Arial" panose="020B0604020202020204" pitchFamily="34" charset="0"/>
                          <a:ea typeface="+mn-ea"/>
                          <a:cs typeface="Arial" panose="020B0604020202020204" pitchFamily="34" charset="0"/>
                        </a:rPr>
                        <a:t>Île de Montréal</a:t>
                      </a:r>
                    </a:p>
                  </a:txBody>
                  <a:tcPr marL="9525" marR="9525" marT="9525" marB="0" anchor="ctr">
                    <a:lnR w="76200" cap="flat" cmpd="sng" algn="ctr">
                      <a:noFill/>
                      <a:prstDash val="solid"/>
                      <a:round/>
                      <a:headEnd type="none" w="med" len="med"/>
                      <a:tailEnd type="none" w="med" len="med"/>
                    </a:lnR>
                    <a:lnT w="38100" cap="flat" cmpd="sng" algn="ctr">
                      <a:solidFill>
                        <a:srgbClr val="00AFDC"/>
                      </a:solidFill>
                      <a:prstDash val="solid"/>
                      <a:round/>
                      <a:headEnd type="none" w="med" len="med"/>
                      <a:tailEnd type="none" w="med" len="med"/>
                    </a:lnT>
                    <a:noFill/>
                  </a:tcPr>
                </a:tc>
                <a:tc>
                  <a:txBody>
                    <a:bodyPr/>
                    <a:lstStyle/>
                    <a:p>
                      <a:pPr algn="ctr" fontAlgn="ctr"/>
                      <a:r>
                        <a:rPr lang="fr-CA" sz="1050" b="0" i="0" u="none" strike="noStrike" dirty="0">
                          <a:solidFill>
                            <a:srgbClr val="595959"/>
                          </a:solidFill>
                          <a:effectLst/>
                          <a:latin typeface="Arial"/>
                        </a:rPr>
                        <a:t>24</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rgbClr val="00AFDC"/>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252000">
                <a:tc>
                  <a:txBody>
                    <a:bodyPr/>
                    <a:lstStyle/>
                    <a:p>
                      <a:pPr marL="0" algn="l" defTabSz="914400" rtl="0" eaLnBrk="1" fontAlgn="ctr" latinLnBrk="0" hangingPunct="1"/>
                      <a:r>
                        <a:rPr lang="fr-CA" sz="1050" b="0" i="0" u="none" strike="noStrike" kern="1200" noProof="0" dirty="0">
                          <a:solidFill>
                            <a:srgbClr val="595959"/>
                          </a:solidFill>
                          <a:effectLst/>
                          <a:latin typeface="Arial" panose="020B0604020202020204" pitchFamily="34" charset="0"/>
                          <a:ea typeface="+mn-ea"/>
                          <a:cs typeface="Arial" panose="020B0604020202020204" pitchFamily="34" charset="0"/>
                        </a:rPr>
                        <a:t>Rive-sud de Montréal</a:t>
                      </a:r>
                    </a:p>
                  </a:txBody>
                  <a:tcPr marL="9525" marR="9525" marT="9525" marB="0" anchor="ctr">
                    <a:lnR w="76200" cap="flat" cmpd="sng" algn="ctr">
                      <a:no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11</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2"/>
                  </a:ext>
                </a:extLst>
              </a:tr>
              <a:tr h="252000">
                <a:tc>
                  <a:txBody>
                    <a:bodyPr/>
                    <a:lstStyle/>
                    <a:p>
                      <a:pPr marL="0" algn="l" defTabSz="914400" rtl="0" eaLnBrk="1" fontAlgn="ctr" latinLnBrk="0" hangingPunct="1"/>
                      <a:r>
                        <a:rPr lang="fr-CA" sz="1050" b="0" i="0" u="none" strike="noStrike" kern="1200" noProof="0" dirty="0">
                          <a:solidFill>
                            <a:srgbClr val="595959"/>
                          </a:solidFill>
                          <a:effectLst/>
                          <a:latin typeface="Arial" panose="020B0604020202020204" pitchFamily="34" charset="0"/>
                          <a:ea typeface="+mn-ea"/>
                          <a:cs typeface="Arial" panose="020B0604020202020204" pitchFamily="34" charset="0"/>
                        </a:rPr>
                        <a:t>Rive-nord de Montréal</a:t>
                      </a:r>
                    </a:p>
                  </a:txBody>
                  <a:tcPr marL="9525" marR="9525" marT="9525" marB="0" anchor="ctr">
                    <a:lnR w="76200" cap="flat" cmpd="sng" algn="ctr">
                      <a:no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15</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3"/>
                  </a:ext>
                </a:extLst>
              </a:tr>
              <a:tr h="252000">
                <a:tc>
                  <a:txBody>
                    <a:bodyPr/>
                    <a:lstStyle/>
                    <a:p>
                      <a:pPr marL="0" algn="l" defTabSz="914400" rtl="0" eaLnBrk="1" fontAlgn="ctr" latinLnBrk="0" hangingPunct="1"/>
                      <a:r>
                        <a:rPr lang="fr-CA" sz="1050" b="0" i="0" u="none" strike="noStrike" kern="1200" noProof="0" dirty="0">
                          <a:solidFill>
                            <a:srgbClr val="595959"/>
                          </a:solidFill>
                          <a:effectLst/>
                          <a:latin typeface="Arial" panose="020B0604020202020204" pitchFamily="34" charset="0"/>
                          <a:ea typeface="+mn-ea"/>
                          <a:cs typeface="Arial" panose="020B0604020202020204" pitchFamily="34" charset="0"/>
                        </a:rPr>
                        <a:t>Québec RMR</a:t>
                      </a:r>
                    </a:p>
                  </a:txBody>
                  <a:tcPr marL="9525" marR="9525" marT="9525" marB="0" anchor="ctr">
                    <a:lnR w="76200" cap="flat" cmpd="sng" algn="ctr">
                      <a:no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10</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4"/>
                  </a:ext>
                </a:extLst>
              </a:tr>
              <a:tr h="252000">
                <a:tc>
                  <a:txBody>
                    <a:bodyPr/>
                    <a:lstStyle/>
                    <a:p>
                      <a:pPr marL="0" algn="l" defTabSz="914400" rtl="0" eaLnBrk="1" fontAlgn="ctr" latinLnBrk="0" hangingPunct="1"/>
                      <a:r>
                        <a:rPr lang="fr-CA" sz="1050" b="0" i="0" u="none" strike="noStrike" kern="1200" noProof="0" dirty="0">
                          <a:solidFill>
                            <a:srgbClr val="595959"/>
                          </a:solidFill>
                          <a:effectLst/>
                          <a:latin typeface="Arial" panose="020B0604020202020204" pitchFamily="34" charset="0"/>
                          <a:ea typeface="+mn-ea"/>
                          <a:cs typeface="Arial" panose="020B0604020202020204" pitchFamily="34" charset="0"/>
                        </a:rPr>
                        <a:t>Reste du Québec</a:t>
                      </a:r>
                    </a:p>
                  </a:txBody>
                  <a:tcPr marL="9525" marR="9525" marT="9525" marB="0" anchor="ctr">
                    <a:lnR w="76200" cap="flat" cmpd="sng" algn="ctr">
                      <a:no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40</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B>
                      <a:noFill/>
                    </a:lnB>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18" name="Tableau 17">
            <a:extLst>
              <a:ext uri="{FF2B5EF4-FFF2-40B4-BE49-F238E27FC236}">
                <a16:creationId xmlns:a16="http://schemas.microsoft.com/office/drawing/2014/main" id="{15BC7354-CC79-48C7-9E13-DB714C596DCE}"/>
              </a:ext>
            </a:extLst>
          </p:cNvPr>
          <p:cNvGraphicFramePr>
            <a:graphicFrameLocks noGrp="1"/>
          </p:cNvGraphicFramePr>
          <p:nvPr>
            <p:custDataLst>
              <p:tags r:id="rId10"/>
            </p:custDataLst>
            <p:extLst>
              <p:ext uri="{D42A27DB-BD31-4B8C-83A1-F6EECF244321}">
                <p14:modId xmlns:p14="http://schemas.microsoft.com/office/powerpoint/2010/main" val="43918417"/>
              </p:ext>
            </p:extLst>
          </p:nvPr>
        </p:nvGraphicFramePr>
        <p:xfrm>
          <a:off x="4370980" y="5160898"/>
          <a:ext cx="3528112" cy="113832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233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200" b="1" kern="1200" noProof="0" dirty="0">
                          <a:solidFill>
                            <a:srgbClr val="595959"/>
                          </a:solidFill>
                          <a:latin typeface="Arial Narrow" panose="020B0606020202030204" pitchFamily="34" charset="0"/>
                          <a:ea typeface="+mn-ea"/>
                          <a:cs typeface="Arial" pitchFamily="34" charset="0"/>
                        </a:rPr>
                        <a:t>SCOLARITÉ</a:t>
                      </a:r>
                    </a:p>
                  </a:txBody>
                  <a:tcPr marL="0" marR="0" anchor="b" horzOverflow="overflow">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tc>
                  <a:txBody>
                    <a:bodyPr/>
                    <a:lstStyle/>
                    <a:p>
                      <a:pPr algn="ctr" fontAlgn="ctr"/>
                      <a:endParaRPr lang="fr-CA" sz="900" b="0" i="0" u="none" strike="noStrike" dirty="0">
                        <a:solidFill>
                          <a:srgbClr val="595959"/>
                        </a:solidFill>
                        <a:effectLst/>
                        <a:latin typeface="Arial"/>
                      </a:endParaRPr>
                    </a:p>
                  </a:txBody>
                  <a:tcPr marL="9525" marR="9525" marT="9525" marB="0" anchor="ctr">
                    <a:lnR>
                      <a:noFill/>
                    </a:lnR>
                    <a:lnT w="38100" cap="flat" cmpd="sng" algn="ctr">
                      <a:noFill/>
                      <a:prstDash val="solid"/>
                      <a:round/>
                      <a:headEnd type="none" w="med" len="med"/>
                      <a:tailEnd type="none" w="med" len="med"/>
                    </a:lnT>
                    <a:lnB w="38100" cap="flat" cmpd="sng" algn="ctr">
                      <a:solidFill>
                        <a:srgbClr val="00AFD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8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Secondaire ou moins</a:t>
                      </a:r>
                    </a:p>
                  </a:txBody>
                  <a:tcPr marL="9525" marR="9525" marT="9525" marB="0" anchor="ctr">
                    <a:lnR w="76200" cap="flat" cmpd="sng" algn="ctr">
                      <a:solidFill>
                        <a:schemeClr val="bg1"/>
                      </a:solidFill>
                      <a:prstDash val="solid"/>
                      <a:round/>
                      <a:headEnd type="none" w="med" len="med"/>
                      <a:tailEnd type="none" w="med" len="med"/>
                    </a:lnR>
                    <a:lnT w="38100" cap="flat" cmpd="sng" algn="ctr">
                      <a:solidFill>
                        <a:srgbClr val="00AFDC"/>
                      </a:solidFill>
                      <a:prstDash val="solid"/>
                      <a:round/>
                      <a:headEnd type="none" w="med" len="med"/>
                      <a:tailEnd type="none" w="med" len="med"/>
                    </a:lnT>
                    <a:noFill/>
                  </a:tcPr>
                </a:tc>
                <a:tc>
                  <a:txBody>
                    <a:bodyPr/>
                    <a:lstStyle/>
                    <a:p>
                      <a:pPr algn="ctr" fontAlgn="ctr"/>
                      <a:r>
                        <a:rPr lang="fr-CA" sz="1050" b="0" i="0" u="none" strike="noStrike" dirty="0">
                          <a:solidFill>
                            <a:srgbClr val="595959"/>
                          </a:solidFill>
                          <a:effectLst/>
                          <a:latin typeface="Arial"/>
                        </a:rPr>
                        <a:t>35</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rgbClr val="00AFDC"/>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288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Collège</a:t>
                      </a: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44</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B>
                      <a:noFill/>
                    </a:lnB>
                    <a:solidFill>
                      <a:schemeClr val="bg1">
                        <a:lumMod val="95000"/>
                      </a:schemeClr>
                    </a:solidFill>
                  </a:tcPr>
                </a:tc>
                <a:extLst>
                  <a:ext uri="{0D108BD9-81ED-4DB2-BD59-A6C34878D82A}">
                    <a16:rowId xmlns:a16="http://schemas.microsoft.com/office/drawing/2014/main" val="10002"/>
                  </a:ext>
                </a:extLst>
              </a:tr>
              <a:tr h="288000">
                <a:tc>
                  <a:txBody>
                    <a:bodyPr/>
                    <a:lstStyle/>
                    <a:p>
                      <a:pPr marL="0" algn="l" defTabSz="914400" rtl="0" eaLnBrk="1" fontAlgn="ctr" latinLnBrk="0" hangingPunct="1"/>
                      <a:r>
                        <a:rPr lang="fr-CA" sz="1050" b="0" i="0" u="none" strike="noStrike" kern="1200" dirty="0">
                          <a:solidFill>
                            <a:srgbClr val="595959"/>
                          </a:solidFill>
                          <a:effectLst/>
                          <a:latin typeface="Arial" panose="020B0604020202020204" pitchFamily="34" charset="0"/>
                          <a:ea typeface="+mn-ea"/>
                          <a:cs typeface="Arial" panose="020B0604020202020204" pitchFamily="34" charset="0"/>
                        </a:rPr>
                        <a:t>Université</a:t>
                      </a: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a:noFill/>
                    </a:lnT>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21" name="Image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62321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normAutofit/>
          </a:bodyPr>
          <a:lstStyle/>
          <a:p>
            <a:r>
              <a:rPr lang="fr-CA" sz="2200" dirty="0"/>
              <a:t>CONTEXTE DE LA PANDÉMIE</a:t>
            </a:r>
          </a:p>
        </p:txBody>
      </p:sp>
    </p:spTree>
    <p:extLst>
      <p:ext uri="{BB962C8B-B14F-4D97-AF65-F5344CB8AC3E}">
        <p14:creationId xmlns:p14="http://schemas.microsoft.com/office/powerpoint/2010/main" val="2634203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6" name="Espace réservé du texte 13"/>
          <p:cNvSpPr>
            <a:spLocks noGrp="1"/>
          </p:cNvSpPr>
          <p:nvPr>
            <p:ph type="body" sz="quarter" idx="15"/>
            <p:custDataLst>
              <p:tags r:id="rId1"/>
            </p:custDataLst>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1600, RENÉ-LÉVESQUE OUEST</a:t>
            </a:r>
          </a:p>
          <a:p>
            <a:pPr lvl="1"/>
            <a:r>
              <a:rPr lang="fr-FR" dirty="0"/>
              <a:t>BUREAU 900</a:t>
            </a:r>
          </a:p>
          <a:p>
            <a:pPr lvl="1"/>
            <a:r>
              <a:rPr lang="fr-FR" dirty="0"/>
              <a:t>MONTRÉAL (QUÉBEC) H3H 1P9</a:t>
            </a:r>
          </a:p>
        </p:txBody>
      </p:sp>
      <p:sp>
        <p:nvSpPr>
          <p:cNvPr id="7" name="Espace réservé du texte 13"/>
          <p:cNvSpPr>
            <a:spLocks noGrp="1"/>
          </p:cNvSpPr>
          <p:nvPr>
            <p:ph type="body" sz="quarter" idx="16"/>
            <p:custDataLst>
              <p:tags r:id="rId2"/>
            </p:custDataLst>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T 514 849-8086</a:t>
            </a:r>
          </a:p>
          <a:p>
            <a:pPr lvl="1"/>
            <a:r>
              <a:rPr lang="fr-FR" dirty="0"/>
              <a:t>WWW.CROP.CA</a:t>
            </a:r>
          </a:p>
        </p:txBody>
      </p:sp>
    </p:spTree>
    <p:extLst>
      <p:ext uri="{BB962C8B-B14F-4D97-AF65-F5344CB8AC3E}">
        <p14:creationId xmlns:p14="http://schemas.microsoft.com/office/powerpoint/2010/main" val="348162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5</a:t>
            </a:fld>
            <a:endParaRPr lang="en-CA">
              <a:solidFill>
                <a:srgbClr val="000000">
                  <a:tint val="75000"/>
                </a:srgbClr>
              </a:solidFill>
            </a:endParaRPr>
          </a:p>
        </p:txBody>
      </p:sp>
      <p:sp>
        <p:nvSpPr>
          <p:cNvPr id="14" name="ZoneTexte 13"/>
          <p:cNvSpPr txBox="1"/>
          <p:nvPr>
            <p:custDataLst>
              <p:tags r:id="rId3"/>
            </p:custDataLst>
          </p:nvPr>
        </p:nvSpPr>
        <p:spPr>
          <a:xfrm>
            <a:off x="501509" y="6130255"/>
            <a:ext cx="8206556"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Le Québec est entré dans la 2ème vague de la </a:t>
            </a:r>
            <a:r>
              <a:rPr lang="fr-CA" dirty="0" err="1"/>
              <a:t>COVID</a:t>
            </a:r>
            <a:r>
              <a:rPr lang="fr-CA" dirty="0"/>
              <a:t> – 19. Personnellement, direz-vous que vous êtes très, assez, peu ou pas du tout inquiet de cette 2ème vague de la COVID – 19?</a:t>
            </a:r>
          </a:p>
        </p:txBody>
      </p:sp>
      <p:sp>
        <p:nvSpPr>
          <p:cNvPr id="10" name="Titre 1"/>
          <p:cNvSpPr>
            <a:spLocks noGrp="1"/>
          </p:cNvSpPr>
          <p:nvPr>
            <p:ph type="title"/>
            <p:custDataLst>
              <p:tags r:id="rId4"/>
            </p:custDataLst>
          </p:nvPr>
        </p:nvSpPr>
        <p:spPr>
          <a:xfrm>
            <a:off x="558799" y="373063"/>
            <a:ext cx="5767573" cy="1008062"/>
          </a:xfrm>
        </p:spPr>
        <p:txBody>
          <a:bodyPr>
            <a:normAutofit/>
          </a:bodyPr>
          <a:lstStyle/>
          <a:p>
            <a:r>
              <a:rPr lang="fr-CA" sz="2000" dirty="0">
                <a:solidFill>
                  <a:srgbClr val="00AFDC"/>
                </a:solidFill>
              </a:rPr>
              <a:t>Inquiétude envers la 2</a:t>
            </a:r>
            <a:r>
              <a:rPr lang="fr-CA" sz="2000" baseline="30000" dirty="0">
                <a:solidFill>
                  <a:srgbClr val="00AFDC"/>
                </a:solidFill>
              </a:rPr>
              <a:t>ème</a:t>
            </a:r>
            <a:r>
              <a:rPr lang="fr-CA" sz="2000" dirty="0">
                <a:solidFill>
                  <a:srgbClr val="00AFDC"/>
                </a:solidFill>
              </a:rPr>
              <a:t> vague de la COVID-19</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24" name="Graphique 23"/>
          <p:cNvGraphicFramePr/>
          <p:nvPr>
            <p:custDataLst>
              <p:tags r:id="rId5"/>
            </p:custDataLst>
            <p:extLst>
              <p:ext uri="{D42A27DB-BD31-4B8C-83A1-F6EECF244321}">
                <p14:modId xmlns:p14="http://schemas.microsoft.com/office/powerpoint/2010/main" val="1450143422"/>
              </p:ext>
            </p:extLst>
          </p:nvPr>
        </p:nvGraphicFramePr>
        <p:xfrm>
          <a:off x="395536" y="1441062"/>
          <a:ext cx="6652356" cy="4289178"/>
        </p:xfrm>
        <a:graphic>
          <a:graphicData uri="http://schemas.openxmlformats.org/drawingml/2006/chart">
            <c:chart xmlns:c="http://schemas.openxmlformats.org/drawingml/2006/chart" xmlns:r="http://schemas.openxmlformats.org/officeDocument/2006/relationships" r:id="rId7"/>
          </a:graphicData>
        </a:graphic>
      </p:graphicFrame>
      <p:pic>
        <p:nvPicPr>
          <p:cNvPr id="11" name="Imag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278051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6</a:t>
            </a:fld>
            <a:endParaRPr lang="en-CA">
              <a:solidFill>
                <a:srgbClr val="000000">
                  <a:tint val="75000"/>
                </a:srgbClr>
              </a:solidFill>
            </a:endParaRPr>
          </a:p>
        </p:txBody>
      </p:sp>
      <p:sp>
        <p:nvSpPr>
          <p:cNvPr id="14" name="ZoneTexte 13"/>
          <p:cNvSpPr txBox="1"/>
          <p:nvPr>
            <p:custDataLst>
              <p:tags r:id="rId3"/>
            </p:custDataLst>
          </p:nvPr>
        </p:nvSpPr>
        <p:spPr>
          <a:xfrm>
            <a:off x="501509" y="6130255"/>
            <a:ext cx="8206556" cy="3693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Le Québec est entré dans la 2ème vague de la </a:t>
            </a:r>
            <a:r>
              <a:rPr lang="fr-CA" dirty="0" err="1"/>
              <a:t>COVID</a:t>
            </a:r>
            <a:r>
              <a:rPr lang="fr-CA" dirty="0"/>
              <a:t> – 19. Personnellement, direz-vous que vous êtes très, assez, peu ou pas du tout inquiet de cette 2ème vague de la COVID – 19?</a:t>
            </a:r>
          </a:p>
        </p:txBody>
      </p:sp>
      <p:sp>
        <p:nvSpPr>
          <p:cNvPr id="10" name="Titre 1"/>
          <p:cNvSpPr>
            <a:spLocks noGrp="1"/>
          </p:cNvSpPr>
          <p:nvPr>
            <p:ph type="title"/>
            <p:custDataLst>
              <p:tags r:id="rId4"/>
            </p:custDataLst>
          </p:nvPr>
        </p:nvSpPr>
        <p:spPr>
          <a:xfrm>
            <a:off x="558799" y="373063"/>
            <a:ext cx="5767573" cy="1008062"/>
          </a:xfrm>
        </p:spPr>
        <p:txBody>
          <a:bodyPr>
            <a:normAutofit/>
          </a:bodyPr>
          <a:lstStyle/>
          <a:p>
            <a:r>
              <a:rPr lang="fr-CA" sz="2000" dirty="0">
                <a:solidFill>
                  <a:srgbClr val="00AFDC"/>
                </a:solidFill>
              </a:rPr>
              <a:t>Inquiétude envers la 2</a:t>
            </a:r>
            <a:r>
              <a:rPr lang="fr-CA" sz="2000" baseline="30000" dirty="0">
                <a:solidFill>
                  <a:srgbClr val="00AFDC"/>
                </a:solidFill>
              </a:rPr>
              <a:t>ème</a:t>
            </a:r>
            <a:r>
              <a:rPr lang="fr-CA" sz="2000" dirty="0">
                <a:solidFill>
                  <a:srgbClr val="00AFDC"/>
                </a:solidFill>
              </a:rPr>
              <a:t> vague de la COVID-19</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1424880779"/>
              </p:ext>
            </p:extLst>
          </p:nvPr>
        </p:nvGraphicFramePr>
        <p:xfrm>
          <a:off x="549355" y="1632682"/>
          <a:ext cx="8110863" cy="3828031"/>
        </p:xfrm>
        <a:graphic>
          <a:graphicData uri="http://schemas.openxmlformats.org/drawingml/2006/table">
            <a:tbl>
              <a:tblPr firstRow="1" bandRow="1">
                <a:tableStyleId>{2D5ABB26-0587-4C30-8999-92F81FD0307C}</a:tableStyleId>
              </a:tblPr>
              <a:tblGrid>
                <a:gridCol w="1465071">
                  <a:extLst>
                    <a:ext uri="{9D8B030D-6E8A-4147-A177-3AD203B41FA5}">
                      <a16:colId xmlns:a16="http://schemas.microsoft.com/office/drawing/2014/main" val="20000"/>
                    </a:ext>
                  </a:extLst>
                </a:gridCol>
                <a:gridCol w="415362">
                  <a:extLst>
                    <a:ext uri="{9D8B030D-6E8A-4147-A177-3AD203B41FA5}">
                      <a16:colId xmlns:a16="http://schemas.microsoft.com/office/drawing/2014/main" val="20001"/>
                    </a:ext>
                  </a:extLst>
                </a:gridCol>
                <a:gridCol w="415362">
                  <a:extLst>
                    <a:ext uri="{9D8B030D-6E8A-4147-A177-3AD203B41FA5}">
                      <a16:colId xmlns:a16="http://schemas.microsoft.com/office/drawing/2014/main" val="20002"/>
                    </a:ext>
                  </a:extLst>
                </a:gridCol>
                <a:gridCol w="415362">
                  <a:extLst>
                    <a:ext uri="{9D8B030D-6E8A-4147-A177-3AD203B41FA5}">
                      <a16:colId xmlns:a16="http://schemas.microsoft.com/office/drawing/2014/main" val="20003"/>
                    </a:ext>
                  </a:extLst>
                </a:gridCol>
                <a:gridCol w="415362">
                  <a:extLst>
                    <a:ext uri="{9D8B030D-6E8A-4147-A177-3AD203B41FA5}">
                      <a16:colId xmlns:a16="http://schemas.microsoft.com/office/drawing/2014/main" val="20004"/>
                    </a:ext>
                  </a:extLst>
                </a:gridCol>
                <a:gridCol w="415362">
                  <a:extLst>
                    <a:ext uri="{9D8B030D-6E8A-4147-A177-3AD203B41FA5}">
                      <a16:colId xmlns:a16="http://schemas.microsoft.com/office/drawing/2014/main" val="20005"/>
                    </a:ext>
                  </a:extLst>
                </a:gridCol>
                <a:gridCol w="415362">
                  <a:extLst>
                    <a:ext uri="{9D8B030D-6E8A-4147-A177-3AD203B41FA5}">
                      <a16:colId xmlns:a16="http://schemas.microsoft.com/office/drawing/2014/main" val="20006"/>
                    </a:ext>
                  </a:extLst>
                </a:gridCol>
                <a:gridCol w="415362">
                  <a:extLst>
                    <a:ext uri="{9D8B030D-6E8A-4147-A177-3AD203B41FA5}">
                      <a16:colId xmlns:a16="http://schemas.microsoft.com/office/drawing/2014/main" val="20007"/>
                    </a:ext>
                  </a:extLst>
                </a:gridCol>
                <a:gridCol w="415362">
                  <a:extLst>
                    <a:ext uri="{9D8B030D-6E8A-4147-A177-3AD203B41FA5}">
                      <a16:colId xmlns:a16="http://schemas.microsoft.com/office/drawing/2014/main" val="20008"/>
                    </a:ext>
                  </a:extLst>
                </a:gridCol>
                <a:gridCol w="415362">
                  <a:extLst>
                    <a:ext uri="{9D8B030D-6E8A-4147-A177-3AD203B41FA5}">
                      <a16:colId xmlns:a16="http://schemas.microsoft.com/office/drawing/2014/main" val="20009"/>
                    </a:ext>
                  </a:extLst>
                </a:gridCol>
                <a:gridCol w="415362">
                  <a:extLst>
                    <a:ext uri="{9D8B030D-6E8A-4147-A177-3AD203B41FA5}">
                      <a16:colId xmlns:a16="http://schemas.microsoft.com/office/drawing/2014/main" val="20010"/>
                    </a:ext>
                  </a:extLst>
                </a:gridCol>
                <a:gridCol w="415362">
                  <a:extLst>
                    <a:ext uri="{9D8B030D-6E8A-4147-A177-3AD203B41FA5}">
                      <a16:colId xmlns:a16="http://schemas.microsoft.com/office/drawing/2014/main" val="20011"/>
                    </a:ext>
                  </a:extLst>
                </a:gridCol>
                <a:gridCol w="415362">
                  <a:extLst>
                    <a:ext uri="{9D8B030D-6E8A-4147-A177-3AD203B41FA5}">
                      <a16:colId xmlns:a16="http://schemas.microsoft.com/office/drawing/2014/main" val="20012"/>
                    </a:ext>
                  </a:extLst>
                </a:gridCol>
                <a:gridCol w="415362">
                  <a:extLst>
                    <a:ext uri="{9D8B030D-6E8A-4147-A177-3AD203B41FA5}">
                      <a16:colId xmlns:a16="http://schemas.microsoft.com/office/drawing/2014/main" val="20013"/>
                    </a:ext>
                  </a:extLst>
                </a:gridCol>
                <a:gridCol w="415362">
                  <a:extLst>
                    <a:ext uri="{9D8B030D-6E8A-4147-A177-3AD203B41FA5}">
                      <a16:colId xmlns:a16="http://schemas.microsoft.com/office/drawing/2014/main" val="20014"/>
                    </a:ext>
                  </a:extLst>
                </a:gridCol>
                <a:gridCol w="415362">
                  <a:extLst>
                    <a:ext uri="{9D8B030D-6E8A-4147-A177-3AD203B41FA5}">
                      <a16:colId xmlns:a16="http://schemas.microsoft.com/office/drawing/2014/main" val="20015"/>
                    </a:ext>
                  </a:extLst>
                </a:gridCol>
                <a:gridCol w="415362">
                  <a:extLst>
                    <a:ext uri="{9D8B030D-6E8A-4147-A177-3AD203B41FA5}">
                      <a16:colId xmlns:a16="http://schemas.microsoft.com/office/drawing/2014/main" val="20016"/>
                    </a:ext>
                  </a:extLst>
                </a:gridCol>
              </a:tblGrid>
              <a:tr h="29630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p>
                      <a:pPr marL="0" marR="0" lvl="0" indent="0" algn="ctr"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444460">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59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a:solidFill>
                            <a:srgbClr val="595959"/>
                          </a:solidFill>
                          <a:effectLst/>
                          <a:latin typeface="Arial"/>
                        </a:rPr>
                        <a:t>573</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0000">
                <a:tc>
                  <a:txBody>
                    <a:bodyPr/>
                    <a:lstStyle/>
                    <a:p>
                      <a:pPr marL="0" algn="l" defTabSz="914400" rtl="0" eaLnBrk="1" fontAlgn="ctr" latinLnBrk="0" hangingPunct="1"/>
                      <a:r>
                        <a:rPr lang="fr-CA" sz="1050" b="0" i="0" kern="1200" dirty="0">
                          <a:solidFill>
                            <a:srgbClr val="595959"/>
                          </a:solidFill>
                          <a:effectLst/>
                          <a:latin typeface="Arial" panose="020B0604020202020204" pitchFamily="34" charset="0"/>
                          <a:ea typeface="+mn-ea"/>
                          <a:cs typeface="Arial" panose="020B0604020202020204" pitchFamily="34" charset="0"/>
                        </a:rPr>
                        <a:t>Très</a:t>
                      </a:r>
                      <a:r>
                        <a:rPr lang="fr-CA" sz="1050" b="0" i="0" kern="1200" baseline="0" dirty="0">
                          <a:solidFill>
                            <a:srgbClr val="595959"/>
                          </a:solidFill>
                          <a:effectLst/>
                          <a:latin typeface="Arial" panose="020B0604020202020204" pitchFamily="34" charset="0"/>
                          <a:ea typeface="+mn-ea"/>
                          <a:cs typeface="Arial" panose="020B0604020202020204" pitchFamily="34" charset="0"/>
                        </a:rPr>
                        <a:t> inquiet</a:t>
                      </a:r>
                      <a:endParaRPr lang="fr-CA" sz="1050" b="0" i="0"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26</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1" i="0" u="none" strike="noStrike">
                          <a:solidFill>
                            <a:srgbClr val="00B0F0"/>
                          </a:solidFill>
                          <a:effectLst/>
                          <a:latin typeface="Arial"/>
                        </a:rPr>
                        <a:t>30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21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E31836"/>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30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31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22</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28</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27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Assez inquiet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49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47</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53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45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54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48</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51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595959"/>
                          </a:solidFill>
                          <a:effectLst/>
                          <a:latin typeface="Arial"/>
                        </a:rPr>
                        <a:t>50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Peu inquiet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1" i="0" u="none" strike="noStrike">
                          <a:solidFill>
                            <a:srgbClr val="E31836"/>
                          </a:solidFill>
                          <a:effectLst/>
                          <a:latin typeface="Arial"/>
                        </a:rPr>
                        <a:t>14</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27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a:solidFill>
                            <a:srgbClr val="00B0F0"/>
                          </a:solidFill>
                          <a:effectLst/>
                          <a:latin typeface="Arial"/>
                        </a:rPr>
                        <a:t>25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26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E31836"/>
                          </a:solidFill>
                          <a:effectLst/>
                          <a:latin typeface="Arial"/>
                        </a:rPr>
                        <a:t>16</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20</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17</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20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19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23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a:solidFill>
                            <a:srgbClr val="E31836"/>
                          </a:solidFill>
                          <a:effectLst/>
                          <a:latin typeface="Arial"/>
                        </a:rPr>
                        <a:t>18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720000">
                <a:tc>
                  <a:txBody>
                    <a:bodyPr/>
                    <a:lstStyle/>
                    <a:p>
                      <a:pPr marL="0" algn="l" defTabSz="914400" rtl="0" eaLnBrk="1" fontAlgn="ctr" latinLnBrk="0" hangingPunct="1"/>
                      <a:r>
                        <a:rPr lang="fr-CA" sz="1050" i="0" kern="1200" dirty="0">
                          <a:solidFill>
                            <a:srgbClr val="595959"/>
                          </a:solidFill>
                          <a:effectLst/>
                          <a:latin typeface="Arial" panose="020B0604020202020204" pitchFamily="34" charset="0"/>
                          <a:ea typeface="+mn-ea"/>
                          <a:cs typeface="Arial" panose="020B0604020202020204" pitchFamily="34" charset="0"/>
                        </a:rPr>
                        <a:t>Pas du tout inquiet</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6</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00B0F0"/>
                          </a:solidFill>
                          <a:effectLst/>
                          <a:latin typeface="Arial"/>
                        </a:rPr>
                        <a:t>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E31836"/>
                          </a:solidFill>
                          <a:effectLst/>
                          <a:latin typeface="Arial"/>
                        </a:rPr>
                        <a:t>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9</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E31836"/>
                          </a:solidFill>
                          <a:effectLst/>
                          <a:latin typeface="Arial"/>
                        </a:rPr>
                        <a:t>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5</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5</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357202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7</a:t>
            </a:fld>
            <a:endParaRPr lang="en-CA">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1635466613"/>
              </p:ext>
            </p:extLst>
          </p:nvPr>
        </p:nvGraphicFramePr>
        <p:xfrm>
          <a:off x="76200" y="1584251"/>
          <a:ext cx="7018020" cy="4196063"/>
        </p:xfrm>
        <a:graphic>
          <a:graphicData uri="http://schemas.openxmlformats.org/drawingml/2006/chart">
            <c:chart xmlns:c="http://schemas.openxmlformats.org/drawingml/2006/chart" xmlns:r="http://schemas.openxmlformats.org/officeDocument/2006/relationships" r:id="rId7"/>
          </a:graphicData>
        </a:graphic>
      </p:graphicFrame>
      <p:sp>
        <p:nvSpPr>
          <p:cNvPr id="14" name="ZoneTexte 13"/>
          <p:cNvSpPr txBox="1"/>
          <p:nvPr>
            <p:custDataLst>
              <p:tags r:id="rId4"/>
            </p:custDataLst>
          </p:nvPr>
        </p:nvSpPr>
        <p:spPr>
          <a:xfrm>
            <a:off x="501509" y="6249495"/>
            <a:ext cx="8085279" cy="230832"/>
          </a:xfrm>
          <a:prstGeom prst="rect">
            <a:avLst/>
          </a:prstGeom>
          <a:noFill/>
        </p:spPr>
        <p:txBody>
          <a:bodyPr wrap="square" rtlCol="0">
            <a:spAutoFit/>
          </a:bodyPr>
          <a:lstStyle>
            <a:defPPr>
              <a:defRPr lang="fr-FR"/>
            </a:defPPr>
            <a:lvl1pPr>
              <a:defRPr sz="900">
                <a:solidFill>
                  <a:srgbClr val="595959"/>
                </a:solidFill>
                <a:latin typeface="Arial" panose="020B0604020202020204" pitchFamily="34" charset="0"/>
                <a:cs typeface="Arial" panose="020B0604020202020204" pitchFamily="34" charset="0"/>
              </a:defRPr>
            </a:lvl1pPr>
          </a:lstStyle>
          <a:p>
            <a:r>
              <a:rPr lang="fr-CA" dirty="0"/>
              <a:t>Q. Avez-vous ou quelqu’un de votre entourage a contracté la COVID-19? </a:t>
            </a:r>
            <a:r>
              <a:rPr lang="fr-CA" i="1" dirty="0"/>
              <a:t>Plusieurs réponses possibles</a:t>
            </a:r>
          </a:p>
        </p:txBody>
      </p:sp>
      <p:sp>
        <p:nvSpPr>
          <p:cNvPr id="10" name="Titre 1"/>
          <p:cNvSpPr>
            <a:spLocks noGrp="1"/>
          </p:cNvSpPr>
          <p:nvPr>
            <p:ph type="title"/>
            <p:custDataLst>
              <p:tags r:id="rId5"/>
            </p:custDataLst>
          </p:nvPr>
        </p:nvSpPr>
        <p:spPr>
          <a:xfrm>
            <a:off x="558800" y="373063"/>
            <a:ext cx="5311774" cy="1008062"/>
          </a:xfrm>
        </p:spPr>
        <p:txBody>
          <a:bodyPr>
            <a:normAutofit/>
          </a:bodyPr>
          <a:lstStyle/>
          <a:p>
            <a:r>
              <a:rPr lang="fr-CA" sz="2000" dirty="0">
                <a:solidFill>
                  <a:srgbClr val="00AFDC"/>
                </a:solidFill>
              </a:rPr>
              <a:t>Répondant et entourage ayant contracté la COVID-19</a:t>
            </a:r>
            <a:br>
              <a:rPr lang="fr-CA" sz="2400" dirty="0"/>
            </a:br>
            <a:r>
              <a:rPr lang="fr-CA" sz="1050" b="0" dirty="0">
                <a:solidFill>
                  <a:srgbClr val="00AFDC"/>
                </a:solidFill>
              </a:rPr>
              <a:t>Base : ensemble des répondants (n=1500)</a:t>
            </a:r>
            <a:br>
              <a:rPr lang="fr-CA" dirty="0">
                <a:solidFill>
                  <a:schemeClr val="tx2"/>
                </a:solidFill>
              </a:rPr>
            </a:br>
            <a:endParaRPr lang="fr-CA" sz="1000" b="0" dirty="0">
              <a:solidFill>
                <a:srgbClr val="00AFDC"/>
              </a:solidFill>
            </a:endParaRPr>
          </a:p>
        </p:txBody>
      </p:sp>
      <p:pic>
        <p:nvPicPr>
          <p:cNvPr id="8" name="Imag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343969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09343" cy="2594674"/>
          </a:xfrm>
        </p:spPr>
        <p:txBody>
          <a:bodyPr>
            <a:normAutofit/>
          </a:bodyPr>
          <a:lstStyle/>
          <a:p>
            <a:r>
              <a:rPr lang="fr-CA" sz="2200" dirty="0"/>
              <a:t>GESTION GOUVERNEMENTALE DE LA PANDÉMIE</a:t>
            </a:r>
          </a:p>
        </p:txBody>
      </p:sp>
    </p:spTree>
    <p:extLst>
      <p:ext uri="{BB962C8B-B14F-4D97-AF65-F5344CB8AC3E}">
        <p14:creationId xmlns:p14="http://schemas.microsoft.com/office/powerpoint/2010/main" val="60349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9</a:t>
            </a:fld>
            <a:endParaRPr lang="en-CA">
              <a:solidFill>
                <a:srgbClr val="000000">
                  <a:tint val="75000"/>
                </a:srgbClr>
              </a:solidFill>
            </a:endParaRPr>
          </a:p>
        </p:txBody>
      </p:sp>
      <p:sp>
        <p:nvSpPr>
          <p:cNvPr id="20" name="Titre 1"/>
          <p:cNvSpPr>
            <a:spLocks noGrp="1"/>
          </p:cNvSpPr>
          <p:nvPr>
            <p:ph type="title"/>
            <p:custDataLst>
              <p:tags r:id="rId3"/>
            </p:custDataLst>
          </p:nvPr>
        </p:nvSpPr>
        <p:spPr>
          <a:xfrm>
            <a:off x="558799" y="373063"/>
            <a:ext cx="5525370" cy="823689"/>
          </a:xfrm>
        </p:spPr>
        <p:txBody>
          <a:bodyPr>
            <a:normAutofit/>
          </a:bodyPr>
          <a:lstStyle/>
          <a:p>
            <a:r>
              <a:rPr lang="fr-CA" dirty="0">
                <a:solidFill>
                  <a:srgbClr val="00AFDC"/>
                </a:solidFill>
              </a:rPr>
              <a:t>Satisfaction à l’égard du travail du gouvernement du Québec (Legault) sur la gestion de la COVID-19</a:t>
            </a:r>
            <a:br>
              <a:rPr lang="fr-CA" dirty="0">
                <a:solidFill>
                  <a:srgbClr val="00AFDC"/>
                </a:solidFill>
              </a:rPr>
            </a:br>
            <a:r>
              <a:rPr lang="fr-CA" sz="1050" b="0" dirty="0">
                <a:solidFill>
                  <a:srgbClr val="00AFDC"/>
                </a:solidFill>
              </a:rPr>
              <a:t>Base : ensemble des répondants (n=1500)</a:t>
            </a:r>
            <a:endParaRPr lang="en-CA" sz="1050" b="0" dirty="0">
              <a:solidFill>
                <a:srgbClr val="00AFDC"/>
              </a:solidFill>
            </a:endParaRPr>
          </a:p>
        </p:txBody>
      </p:sp>
      <p:sp>
        <p:nvSpPr>
          <p:cNvPr id="9" name="ZoneTexte 8"/>
          <p:cNvSpPr txBox="1"/>
          <p:nvPr>
            <p:custDataLst>
              <p:tags r:id="rId4"/>
            </p:custDataLst>
          </p:nvPr>
        </p:nvSpPr>
        <p:spPr>
          <a:xfrm>
            <a:off x="489993" y="6108463"/>
            <a:ext cx="8096796" cy="369332"/>
          </a:xfrm>
          <a:prstGeom prst="rect">
            <a:avLst/>
          </a:prstGeom>
          <a:noFill/>
        </p:spPr>
        <p:txBody>
          <a:bodyPr wrap="square" rtlCol="0">
            <a:spAutoFit/>
          </a:bodyPr>
          <a:lstStyle/>
          <a:p>
            <a:r>
              <a:rPr lang="fr-CA" sz="900" dirty="0">
                <a:solidFill>
                  <a:srgbClr val="595959"/>
                </a:solidFill>
                <a:latin typeface="Arial" pitchFamily="34" charset="0"/>
                <a:cs typeface="Arial" pitchFamily="34" charset="0"/>
              </a:rPr>
              <a:t>Q. Actuellement, à quel point êtes-vous satisfait </a:t>
            </a:r>
            <a:r>
              <a:rPr lang="fr-CA" sz="900" u="sng" dirty="0">
                <a:solidFill>
                  <a:srgbClr val="595959"/>
                </a:solidFill>
                <a:latin typeface="Arial" pitchFamily="34" charset="0"/>
                <a:cs typeface="Arial" pitchFamily="34" charset="0"/>
              </a:rPr>
              <a:t>du travail du gouvernement du Québec (Legault) sur la gestion de la COVID-19</a:t>
            </a:r>
            <a:r>
              <a:rPr lang="fr-CA" sz="900" dirty="0">
                <a:solidFill>
                  <a:srgbClr val="595959"/>
                </a:solidFill>
                <a:latin typeface="Arial" pitchFamily="34" charset="0"/>
                <a:cs typeface="Arial" pitchFamily="34" charset="0"/>
              </a:rPr>
              <a:t> : sur une échelle de 0-10, où 0 veut dire « pas du tout satisfait » et 10 veut dire « totalement satisfait »? </a:t>
            </a:r>
          </a:p>
        </p:txBody>
      </p:sp>
      <p:cxnSp>
        <p:nvCxnSpPr>
          <p:cNvPr id="12" name="Connecteur droit 11"/>
          <p:cNvCxnSpPr/>
          <p:nvPr/>
        </p:nvCxnSpPr>
        <p:spPr>
          <a:xfrm>
            <a:off x="482401" y="3211826"/>
            <a:ext cx="8081938" cy="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11" name="Tableau 10"/>
          <p:cNvGraphicFramePr>
            <a:graphicFrameLocks noGrp="1"/>
          </p:cNvGraphicFramePr>
          <p:nvPr>
            <p:extLst>
              <p:ext uri="{D42A27DB-BD31-4B8C-83A1-F6EECF244321}">
                <p14:modId xmlns:p14="http://schemas.microsoft.com/office/powerpoint/2010/main" val="863814423"/>
              </p:ext>
            </p:extLst>
          </p:nvPr>
        </p:nvGraphicFramePr>
        <p:xfrm>
          <a:off x="482402" y="3404511"/>
          <a:ext cx="8129986" cy="2423098"/>
        </p:xfrm>
        <a:graphic>
          <a:graphicData uri="http://schemas.openxmlformats.org/drawingml/2006/table">
            <a:tbl>
              <a:tblPr firstRow="1" bandRow="1">
                <a:tableStyleId>{2D5ABB26-0587-4C30-8999-92F81FD0307C}</a:tableStyleId>
              </a:tblPr>
              <a:tblGrid>
                <a:gridCol w="974258">
                  <a:extLst>
                    <a:ext uri="{9D8B030D-6E8A-4147-A177-3AD203B41FA5}">
                      <a16:colId xmlns:a16="http://schemas.microsoft.com/office/drawing/2014/main" val="20000"/>
                    </a:ext>
                  </a:extLst>
                </a:gridCol>
                <a:gridCol w="447233">
                  <a:extLst>
                    <a:ext uri="{9D8B030D-6E8A-4147-A177-3AD203B41FA5}">
                      <a16:colId xmlns:a16="http://schemas.microsoft.com/office/drawing/2014/main" val="20001"/>
                    </a:ext>
                  </a:extLst>
                </a:gridCol>
                <a:gridCol w="447233">
                  <a:extLst>
                    <a:ext uri="{9D8B030D-6E8A-4147-A177-3AD203B41FA5}">
                      <a16:colId xmlns:a16="http://schemas.microsoft.com/office/drawing/2014/main" val="264697005"/>
                    </a:ext>
                  </a:extLst>
                </a:gridCol>
                <a:gridCol w="447233">
                  <a:extLst>
                    <a:ext uri="{9D8B030D-6E8A-4147-A177-3AD203B41FA5}">
                      <a16:colId xmlns:a16="http://schemas.microsoft.com/office/drawing/2014/main" val="1378594125"/>
                    </a:ext>
                  </a:extLst>
                </a:gridCol>
                <a:gridCol w="447233">
                  <a:extLst>
                    <a:ext uri="{9D8B030D-6E8A-4147-A177-3AD203B41FA5}">
                      <a16:colId xmlns:a16="http://schemas.microsoft.com/office/drawing/2014/main" val="479512408"/>
                    </a:ext>
                  </a:extLst>
                </a:gridCol>
                <a:gridCol w="447233">
                  <a:extLst>
                    <a:ext uri="{9D8B030D-6E8A-4147-A177-3AD203B41FA5}">
                      <a16:colId xmlns:a16="http://schemas.microsoft.com/office/drawing/2014/main" val="20002"/>
                    </a:ext>
                  </a:extLst>
                </a:gridCol>
                <a:gridCol w="447233">
                  <a:extLst>
                    <a:ext uri="{9D8B030D-6E8A-4147-A177-3AD203B41FA5}">
                      <a16:colId xmlns:a16="http://schemas.microsoft.com/office/drawing/2014/main" val="20003"/>
                    </a:ext>
                  </a:extLst>
                </a:gridCol>
                <a:gridCol w="447233">
                  <a:extLst>
                    <a:ext uri="{9D8B030D-6E8A-4147-A177-3AD203B41FA5}">
                      <a16:colId xmlns:a16="http://schemas.microsoft.com/office/drawing/2014/main" val="20004"/>
                    </a:ext>
                  </a:extLst>
                </a:gridCol>
                <a:gridCol w="447233">
                  <a:extLst>
                    <a:ext uri="{9D8B030D-6E8A-4147-A177-3AD203B41FA5}">
                      <a16:colId xmlns:a16="http://schemas.microsoft.com/office/drawing/2014/main" val="20007"/>
                    </a:ext>
                  </a:extLst>
                </a:gridCol>
                <a:gridCol w="447233">
                  <a:extLst>
                    <a:ext uri="{9D8B030D-6E8A-4147-A177-3AD203B41FA5}">
                      <a16:colId xmlns:a16="http://schemas.microsoft.com/office/drawing/2014/main" val="20008"/>
                    </a:ext>
                  </a:extLst>
                </a:gridCol>
                <a:gridCol w="447233">
                  <a:extLst>
                    <a:ext uri="{9D8B030D-6E8A-4147-A177-3AD203B41FA5}">
                      <a16:colId xmlns:a16="http://schemas.microsoft.com/office/drawing/2014/main" val="3604863936"/>
                    </a:ext>
                  </a:extLst>
                </a:gridCol>
                <a:gridCol w="447233">
                  <a:extLst>
                    <a:ext uri="{9D8B030D-6E8A-4147-A177-3AD203B41FA5}">
                      <a16:colId xmlns:a16="http://schemas.microsoft.com/office/drawing/2014/main" val="3317460556"/>
                    </a:ext>
                  </a:extLst>
                </a:gridCol>
                <a:gridCol w="447233">
                  <a:extLst>
                    <a:ext uri="{9D8B030D-6E8A-4147-A177-3AD203B41FA5}">
                      <a16:colId xmlns:a16="http://schemas.microsoft.com/office/drawing/2014/main" val="1714331719"/>
                    </a:ext>
                  </a:extLst>
                </a:gridCol>
                <a:gridCol w="447233">
                  <a:extLst>
                    <a:ext uri="{9D8B030D-6E8A-4147-A177-3AD203B41FA5}">
                      <a16:colId xmlns:a16="http://schemas.microsoft.com/office/drawing/2014/main" val="20009"/>
                    </a:ext>
                  </a:extLst>
                </a:gridCol>
                <a:gridCol w="447233">
                  <a:extLst>
                    <a:ext uri="{9D8B030D-6E8A-4147-A177-3AD203B41FA5}">
                      <a16:colId xmlns:a16="http://schemas.microsoft.com/office/drawing/2014/main" val="20014"/>
                    </a:ext>
                  </a:extLst>
                </a:gridCol>
                <a:gridCol w="447233">
                  <a:extLst>
                    <a:ext uri="{9D8B030D-6E8A-4147-A177-3AD203B41FA5}">
                      <a16:colId xmlns:a16="http://schemas.microsoft.com/office/drawing/2014/main" val="20015"/>
                    </a:ext>
                  </a:extLst>
                </a:gridCol>
                <a:gridCol w="447233">
                  <a:extLst>
                    <a:ext uri="{9D8B030D-6E8A-4147-A177-3AD203B41FA5}">
                      <a16:colId xmlns:a16="http://schemas.microsoft.com/office/drawing/2014/main" val="20016"/>
                    </a:ext>
                  </a:extLst>
                </a:gridCol>
              </a:tblGrid>
              <a:tr h="391077">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a:solidFill>
                            <a:srgbClr val="00AFDC"/>
                          </a:solidFill>
                          <a:latin typeface="Arial" pitchFamily="34" charset="0"/>
                          <a:cs typeface="Arial" pitchFamily="34" charset="0"/>
                        </a:rPr>
                        <a:t>%</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CA" sz="1050" b="1" kern="1200" noProof="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fr-CA" sz="1200" b="1" i="0" u="none" strike="noStrike" dirty="0">
                          <a:solidFill>
                            <a:srgbClr val="6B6B6B"/>
                          </a:solidFill>
                          <a:effectLst/>
                          <a:latin typeface="Arial Narrow" panose="020B0606020202030204" pitchFamily="34" charset="0"/>
                        </a:rPr>
                        <a:t>REGION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SEXE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900" b="1" i="0" u="none" strike="noStrike" dirty="0">
                        <a:solidFill>
                          <a:srgbClr val="595959"/>
                        </a:solidFill>
                        <a:effectLst/>
                        <a:latin typeface="Arial"/>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3">
                  <a:txBody>
                    <a:bodyPr/>
                    <a:lstStyle/>
                    <a:p>
                      <a:pPr algn="ctr" fontAlgn="b"/>
                      <a:r>
                        <a:rPr lang="fr-CA" sz="1200" b="1" i="0" u="none" strike="noStrike" dirty="0">
                          <a:solidFill>
                            <a:srgbClr val="6B6B6B"/>
                          </a:solidFill>
                          <a:effectLst/>
                          <a:latin typeface="Arial Narrow" panose="020B0606020202030204" pitchFamily="34" charset="0"/>
                        </a:rPr>
                        <a:t>ÂGE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5F3FF"/>
                    </a:solidFill>
                  </a:tcPr>
                </a:tc>
                <a:tc hMerge="1">
                  <a:txBody>
                    <a:bodyPr/>
                    <a:lstStyle/>
                    <a:p>
                      <a:endParaRPr lang="fr-CA"/>
                    </a:p>
                  </a:txBody>
                  <a:tcPr/>
                </a:tc>
                <a:tc hMerge="1">
                  <a:txBody>
                    <a:bodyPr/>
                    <a:lstStyle/>
                    <a:p>
                      <a:endParaRPr lang="fr-CA"/>
                    </a:p>
                  </a:txBody>
                  <a:tcPr/>
                </a:tc>
                <a:tc gridSpan="3">
                  <a:txBody>
                    <a:bodyPr/>
                    <a:lstStyle/>
                    <a:p>
                      <a:pPr algn="ctr" fontAlgn="b"/>
                      <a:r>
                        <a:rPr lang="en-CA" sz="1200" b="1" i="0" u="none" strike="noStrike" dirty="0">
                          <a:solidFill>
                            <a:srgbClr val="6B6B6B"/>
                          </a:solidFill>
                          <a:effectLst/>
                          <a:latin typeface="Arial Narrow" panose="020B0606020202030204" pitchFamily="34" charset="0"/>
                        </a:rPr>
                        <a:t>SCOLARITÉ</a:t>
                      </a:r>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BFBFF"/>
                    </a:solidFill>
                  </a:tcPr>
                </a:tc>
                <a:tc gridSpan="2">
                  <a:txBody>
                    <a:bodyPr/>
                    <a:lstStyle/>
                    <a:p>
                      <a:pPr algn="ctr" fontAlgn="b"/>
                      <a:r>
                        <a:rPr lang="fr-CA" sz="1200" b="1" i="0" u="none" strike="noStrike" dirty="0">
                          <a:solidFill>
                            <a:srgbClr val="6B6B6B"/>
                          </a:solidFill>
                          <a:effectLst/>
                          <a:latin typeface="Arial Narrow" panose="020B0606020202030204" pitchFamily="34" charset="0"/>
                        </a:rPr>
                        <a:t>SITUATION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tc hMerge="1">
                  <a:txBody>
                    <a:bodyPr/>
                    <a:lstStyle/>
                    <a:p>
                      <a:endParaRPr lang="fr-CA"/>
                    </a:p>
                  </a:txBody>
                  <a:tcPr/>
                </a:tc>
                <a:tc gridSpan="2">
                  <a:txBody>
                    <a:bodyPr/>
                    <a:lstStyle/>
                    <a:p>
                      <a:pPr algn="ctr" fontAlgn="b"/>
                      <a:r>
                        <a:rPr lang="fr-CA" sz="1200" b="1" i="0" u="none" strike="noStrike" dirty="0">
                          <a:solidFill>
                            <a:srgbClr val="6B6B6B"/>
                          </a:solidFill>
                          <a:effectLst/>
                          <a:latin typeface="Arial Narrow" panose="020B0606020202030204" pitchFamily="34" charset="0"/>
                        </a:rPr>
                        <a:t>EMPLOYÉS</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pPr algn="ctr" fontAlgn="b"/>
                      <a:endParaRPr lang="fr-CA" sz="1200" b="1" i="0" u="none" strike="noStrike" dirty="0">
                        <a:solidFill>
                          <a:srgbClr val="6B6B6B"/>
                        </a:solidFill>
                        <a:effectLst/>
                        <a:latin typeface="Arial Narrow" panose="020B0606020202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BDF1FF"/>
                    </a:solidFill>
                  </a:tcPr>
                </a:tc>
                <a:extLst>
                  <a:ext uri="{0D108BD9-81ED-4DB2-BD59-A6C34878D82A}">
                    <a16:rowId xmlns:a16="http://schemas.microsoft.com/office/drawing/2014/main" val="10000"/>
                  </a:ext>
                </a:extLst>
              </a:tr>
              <a:tr h="354908">
                <a:tc vMerge="1">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1200" b="1" dirty="0">
                        <a:solidFill>
                          <a:srgbClr val="00AFDC"/>
                        </a:solidFill>
                        <a:latin typeface="Arial" pitchFamily="34" charset="0"/>
                        <a:cs typeface="Arial" pitchFamily="34" charset="0"/>
                      </a:endParaRPr>
                    </a:p>
                  </a:txBody>
                  <a:tcPr marL="0" marR="0">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50" b="1" kern="1200" noProof="0" dirty="0">
                          <a:solidFill>
                            <a:srgbClr val="595959"/>
                          </a:solidFill>
                          <a:latin typeface="Arial Narrow" panose="020B0606020202030204" pitchFamily="34" charset="0"/>
                          <a:ea typeface="+mn-ea"/>
                          <a:cs typeface="Arial"/>
                        </a:rPr>
                        <a:t>TOTAL</a:t>
                      </a:r>
                      <a:endParaRPr lang="fr-CA" sz="1050" b="1" kern="1200" noProof="0" dirty="0">
                        <a:solidFill>
                          <a:srgbClr val="595959"/>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MTL</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QC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RMR</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Reste </a:t>
                      </a:r>
                      <a:br>
                        <a:rPr lang="fr-FR" sz="800" b="1" i="0" u="none" strike="noStrike" dirty="0">
                          <a:solidFill>
                            <a:srgbClr val="595959"/>
                          </a:solidFill>
                          <a:effectLst/>
                          <a:latin typeface="Arial" panose="020B0604020202020204" pitchFamily="34" charset="0"/>
                        </a:rPr>
                      </a:br>
                      <a:r>
                        <a:rPr lang="fr-FR" sz="800" b="1" i="0" u="none" strike="noStrike" dirty="0">
                          <a:solidFill>
                            <a:srgbClr val="595959"/>
                          </a:solidFill>
                          <a:effectLst/>
                          <a:latin typeface="Arial" panose="020B0604020202020204" pitchFamily="34" charset="0"/>
                        </a:rPr>
                        <a:t>du QC</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tabLst/>
                      </a:pPr>
                      <a:r>
                        <a:rPr lang="fr-CA" sz="800" b="1" i="0" u="none" strike="noStrike" dirty="0">
                          <a:solidFill>
                            <a:srgbClr val="595959"/>
                          </a:solidFill>
                          <a:effectLst/>
                          <a:latin typeface="Arial" panose="020B0604020202020204" pitchFamily="34" charset="0"/>
                          <a:cs typeface="Arial" panose="020B0604020202020204" pitchFamily="34" charset="0"/>
                        </a:rPr>
                        <a:t>Homme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panose="020B0604020202020204" pitchFamily="34" charset="0"/>
                          <a:cs typeface="Arial" panose="020B0604020202020204" pitchFamily="34" charset="0"/>
                        </a:rPr>
                        <a:t>Femme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18-34 ans</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35-54 ans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55 ans et plus</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Sec.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ou</a:t>
                      </a:r>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 </a:t>
                      </a:r>
                      <a:r>
                        <a:rPr lang="en-CA" sz="800" b="1" i="0" u="none" strike="noStrike" kern="1200" dirty="0" err="1">
                          <a:solidFill>
                            <a:srgbClr val="595959"/>
                          </a:solidFill>
                          <a:effectLst/>
                          <a:latin typeface="Arial" panose="020B0604020202020204" pitchFamily="34" charset="0"/>
                          <a:ea typeface="+mn-ea"/>
                          <a:cs typeface="Arial" panose="020B0604020202020204" pitchFamily="34" charset="0"/>
                        </a:rPr>
                        <a:t>moins</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Coll.</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800" b="1" i="0" u="none" strike="noStrike" kern="1200" dirty="0">
                          <a:solidFill>
                            <a:srgbClr val="595959"/>
                          </a:solidFill>
                          <a:effectLst/>
                          <a:latin typeface="Arial" panose="020B0604020202020204" pitchFamily="34" charset="0"/>
                          <a:ea typeface="+mn-ea"/>
                          <a:cs typeface="Arial" panose="020B0604020202020204" pitchFamily="34" charset="0"/>
                        </a:rPr>
                        <a:t>Uni.</a:t>
                      </a:r>
                      <a:endParaRPr lang="fr-CA" sz="800" b="1" i="0" u="none" strike="noStrike" kern="1200" dirty="0">
                        <a:solidFill>
                          <a:srgbClr val="595959"/>
                        </a:solidFill>
                        <a:effectLst/>
                        <a:latin typeface="Arial" panose="020B0604020202020204" pitchFamily="34" charset="0"/>
                        <a:ea typeface="+mn-ea"/>
                        <a:cs typeface="Arial" panose="020B0604020202020204" pitchFamily="34" charset="0"/>
                      </a:endParaRP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active</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800" b="1" i="0" u="none" strike="noStrike" dirty="0">
                          <a:solidFill>
                            <a:srgbClr val="595959"/>
                          </a:solidFill>
                          <a:effectLst/>
                          <a:latin typeface="Arial" panose="020B0604020202020204" pitchFamily="34" charset="0"/>
                        </a:rPr>
                        <a:t>Pop. inactive</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800" b="1" i="0" u="none" strike="noStrike" dirty="0">
                          <a:solidFill>
                            <a:srgbClr val="595959"/>
                          </a:solidFill>
                          <a:effectLst/>
                          <a:latin typeface="Arial"/>
                        </a:rPr>
                        <a:t>Non </a:t>
                      </a:r>
                      <a:r>
                        <a:rPr lang="fr-CA" sz="800" b="1" i="0" u="none" strike="noStrike" dirty="0" err="1">
                          <a:solidFill>
                            <a:srgbClr val="595959"/>
                          </a:solidFill>
                          <a:effectLst/>
                          <a:latin typeface="Arial"/>
                        </a:rPr>
                        <a:t>syn-diqués</a:t>
                      </a:r>
                      <a:endParaRPr lang="fr-CA" sz="80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612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0" dirty="0">
                          <a:solidFill>
                            <a:srgbClr val="595959"/>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1500</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812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259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429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696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804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375</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573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376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653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471</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1016</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484</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455</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800" b="0" i="0" u="none" strike="noStrike" dirty="0">
                          <a:solidFill>
                            <a:srgbClr val="595959"/>
                          </a:solidFill>
                          <a:effectLst/>
                          <a:latin typeface="Arial"/>
                        </a:rPr>
                        <a:t>1045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00AFD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2368">
                <a:tc>
                  <a:txBody>
                    <a:bodyPr/>
                    <a:lstStyle/>
                    <a:p>
                      <a:pPr marL="0" algn="l" defTabSz="914400" rtl="0" eaLnBrk="1" fontAlgn="ctr" latinLnBrk="0" hangingPunct="1"/>
                      <a:r>
                        <a:rPr lang="fr-CA" sz="1050" b="0" kern="1200" dirty="0">
                          <a:solidFill>
                            <a:srgbClr val="6B6B6B"/>
                          </a:solidFill>
                          <a:effectLst/>
                          <a:latin typeface="Arial" panose="020B0604020202020204" pitchFamily="34" charset="0"/>
                          <a:ea typeface="+mn-ea"/>
                          <a:cs typeface="Arial" panose="020B0604020202020204" pitchFamily="34" charset="0"/>
                        </a:rPr>
                        <a:t>Note de 0 à 6</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39</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36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CA" sz="1050" b="0" i="0" u="none" strike="noStrike" dirty="0">
                          <a:solidFill>
                            <a:srgbClr val="595959"/>
                          </a:solidFill>
                          <a:effectLst/>
                          <a:latin typeface="Arial"/>
                        </a:rPr>
                        <a:t>35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CA" sz="1050" b="0" i="0" u="none" strike="noStrike">
                          <a:solidFill>
                            <a:srgbClr val="00B0F0"/>
                          </a:solidFill>
                          <a:effectLst/>
                          <a:latin typeface="Arial"/>
                        </a:rPr>
                        <a:t>42</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CA" sz="1050" b="1" i="0" u="none" strike="noStrike">
                          <a:solidFill>
                            <a:srgbClr val="00B0F0"/>
                          </a:solidFill>
                          <a:effectLst/>
                          <a:latin typeface="Arial"/>
                        </a:rPr>
                        <a:t>42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35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56</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00B0F0"/>
                          </a:solidFill>
                          <a:effectLst/>
                          <a:latin typeface="Arial"/>
                        </a:rPr>
                        <a:t>42</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E31836"/>
                          </a:solidFill>
                          <a:effectLst/>
                          <a:latin typeface="Arial"/>
                        </a:rPr>
                        <a:t>24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595959"/>
                          </a:solidFill>
                          <a:effectLst/>
                          <a:latin typeface="Arial"/>
                        </a:rPr>
                        <a:t>39</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38</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39</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00B0F0"/>
                          </a:solidFill>
                          <a:effectLst/>
                          <a:latin typeface="Arial"/>
                        </a:rPr>
                        <a:t>44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E31836"/>
                          </a:solidFill>
                          <a:effectLst/>
                          <a:latin typeface="Arial"/>
                        </a:rPr>
                        <a:t>29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40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9050" cap="flat" cmpd="sng" algn="ctr">
                      <a:solidFill>
                        <a:srgbClr val="00AFDC"/>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362368">
                <a:tc>
                  <a:txBody>
                    <a:bodyPr/>
                    <a:lstStyle/>
                    <a:p>
                      <a:pPr algn="l" fontAlgn="ctr"/>
                      <a:r>
                        <a:rPr lang="fr-CA" sz="1050" b="0" kern="1200" dirty="0">
                          <a:solidFill>
                            <a:srgbClr val="6B6B6B"/>
                          </a:solidFill>
                          <a:effectLst/>
                          <a:latin typeface="Arial" panose="020B0604020202020204" pitchFamily="34" charset="0"/>
                          <a:ea typeface="+mn-ea"/>
                          <a:cs typeface="Arial" panose="020B0604020202020204" pitchFamily="34" charset="0"/>
                        </a:rPr>
                        <a:t>Note de 7 et 8</a:t>
                      </a:r>
                      <a:endParaRPr lang="fr-CA" sz="1050" b="0" i="0" u="none" strike="noStrike" kern="1200" dirty="0">
                        <a:solidFill>
                          <a:srgbClr val="6B6B6B"/>
                        </a:solidFill>
                        <a:effectLst/>
                        <a:latin typeface="Arial" panose="020B0604020202020204" pitchFamily="34" charset="0"/>
                        <a:ea typeface="+mn-ea"/>
                        <a:cs typeface="Arial" panose="020B0604020202020204" pitchFamily="34" charset="0"/>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38</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00B0F0"/>
                          </a:solidFill>
                          <a:effectLst/>
                          <a:latin typeface="Arial"/>
                        </a:rPr>
                        <a:t>41</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CA" sz="1050" b="0" i="0" u="none" strike="noStrike" dirty="0">
                          <a:solidFill>
                            <a:srgbClr val="595959"/>
                          </a:solidFill>
                          <a:effectLst/>
                          <a:latin typeface="Arial"/>
                        </a:rPr>
                        <a:t>41</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CA" sz="1050" b="0" i="0" u="none" strike="noStrike" dirty="0">
                          <a:solidFill>
                            <a:srgbClr val="E31836"/>
                          </a:solidFill>
                          <a:effectLst/>
                          <a:latin typeface="Arial"/>
                        </a:rPr>
                        <a:t>34</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CA" sz="1050" b="0" i="0" u="none" strike="noStrike" dirty="0">
                          <a:solidFill>
                            <a:srgbClr val="595959"/>
                          </a:solidFill>
                          <a:effectLst/>
                          <a:latin typeface="Arial"/>
                        </a:rPr>
                        <a:t>37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dirty="0">
                          <a:solidFill>
                            <a:srgbClr val="595959"/>
                          </a:solidFill>
                          <a:effectLst/>
                          <a:latin typeface="Arial"/>
                        </a:rPr>
                        <a:t>39</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30</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dirty="0">
                          <a:solidFill>
                            <a:srgbClr val="595959"/>
                          </a:solidFill>
                          <a:effectLst/>
                          <a:latin typeface="Arial"/>
                        </a:rPr>
                        <a:t>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a:solidFill>
                            <a:srgbClr val="00B0F0"/>
                          </a:solidFill>
                          <a:effectLst/>
                          <a:latin typeface="Arial"/>
                        </a:rPr>
                        <a:t>44</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E31836"/>
                          </a:solidFill>
                          <a:effectLst/>
                          <a:latin typeface="Arial"/>
                        </a:rPr>
                        <a:t>33</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39</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00B0F0"/>
                          </a:solidFill>
                          <a:effectLst/>
                          <a:latin typeface="Arial"/>
                        </a:rPr>
                        <a:t>46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37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40</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a:solidFill>
                            <a:srgbClr val="595959"/>
                          </a:solidFill>
                          <a:effectLst/>
                          <a:latin typeface="Arial"/>
                        </a:rPr>
                        <a:t>39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38</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362368">
                <a:tc>
                  <a:txBody>
                    <a:bodyPr/>
                    <a:lstStyle/>
                    <a:p>
                      <a:pPr algn="l" fontAlgn="ctr"/>
                      <a:r>
                        <a:rPr lang="fr-CA" sz="1050" b="0" i="0" u="none" strike="noStrike" kern="1200" dirty="0">
                          <a:solidFill>
                            <a:srgbClr val="6B6B6B"/>
                          </a:solidFill>
                          <a:effectLst/>
                          <a:latin typeface="Arial" panose="020B0604020202020204" pitchFamily="34" charset="0"/>
                          <a:ea typeface="+mn-ea"/>
                          <a:cs typeface="Arial" panose="020B0604020202020204" pitchFamily="34" charset="0"/>
                        </a:rPr>
                        <a:t>Note de 9 et 10</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50" b="1" i="0" u="none" strike="noStrike" dirty="0">
                          <a:solidFill>
                            <a:srgbClr val="595959"/>
                          </a:solidFill>
                          <a:effectLst/>
                          <a:latin typeface="Arial"/>
                        </a:rPr>
                        <a:t>23</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50" b="0" i="0" u="none" strike="noStrike">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CA" sz="1050" b="0" i="0" u="none" strike="noStrike">
                          <a:solidFill>
                            <a:srgbClr val="595959"/>
                          </a:solidFill>
                          <a:effectLst/>
                          <a:latin typeface="Arial"/>
                        </a:rPr>
                        <a:t>24</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CA" sz="1050" b="0" i="0" u="none" strike="noStrike">
                          <a:solidFill>
                            <a:srgbClr val="E31836"/>
                          </a:solidFill>
                          <a:effectLst/>
                          <a:latin typeface="Arial"/>
                        </a:rPr>
                        <a:t>21</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00B0F0"/>
                          </a:solidFill>
                          <a:effectLst/>
                          <a:latin typeface="Arial"/>
                        </a:rPr>
                        <a:t>25</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a:solidFill>
                            <a:srgbClr val="E31836"/>
                          </a:solidFill>
                          <a:effectLst/>
                          <a:latin typeface="Arial"/>
                        </a:rPr>
                        <a:t>13</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0" i="0" u="none" strike="noStrike">
                          <a:solidFill>
                            <a:srgbClr val="E31836"/>
                          </a:solidFill>
                          <a:effectLst/>
                          <a:latin typeface="Arial"/>
                        </a:rPr>
                        <a:t>20</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00B0F0"/>
                          </a:solidFill>
                          <a:effectLst/>
                          <a:latin typeface="Arial"/>
                        </a:rPr>
                        <a:t>32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CA" sz="1050" b="1" i="0" u="none" strike="noStrike" dirty="0">
                          <a:solidFill>
                            <a:srgbClr val="00B0F0"/>
                          </a:solidFill>
                          <a:effectLst/>
                          <a:latin typeface="Arial"/>
                        </a:rPr>
                        <a:t>28</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0" i="0" u="none" strike="noStrike">
                          <a:solidFill>
                            <a:srgbClr val="595959"/>
                          </a:solidFill>
                          <a:effectLst/>
                          <a:latin typeface="Arial"/>
                        </a:rPr>
                        <a:t>23</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16</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CA" sz="1050" b="1" i="0" u="none" strike="noStrike" dirty="0">
                          <a:solidFill>
                            <a:srgbClr val="E31836"/>
                          </a:solidFill>
                          <a:effectLst/>
                          <a:latin typeface="Arial"/>
                        </a:rPr>
                        <a:t>19</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1" i="0" u="none" strike="noStrike" dirty="0">
                          <a:solidFill>
                            <a:srgbClr val="00B0F0"/>
                          </a:solidFill>
                          <a:effectLst/>
                          <a:latin typeface="Arial"/>
                        </a:rPr>
                        <a:t>31</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0" u="none" strike="noStrike" dirty="0">
                          <a:solidFill>
                            <a:srgbClr val="595959"/>
                          </a:solidFill>
                          <a:effectLst/>
                          <a:latin typeface="Arial"/>
                        </a:rPr>
                        <a:t>22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0" u="none" strike="noStrike" dirty="0">
                          <a:solidFill>
                            <a:srgbClr val="595959"/>
                          </a:solidFill>
                          <a:effectLst/>
                          <a:latin typeface="Arial"/>
                        </a:rPr>
                        <a:t>24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595959"/>
                      </a:solid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362368">
                <a:tc>
                  <a:txBody>
                    <a:bodyPr/>
                    <a:lstStyle/>
                    <a:p>
                      <a:pPr algn="l" fontAlgn="ctr"/>
                      <a:r>
                        <a:rPr lang="fr-CA" sz="1050" b="0" i="1" u="none" strike="noStrike" kern="1200" dirty="0">
                          <a:solidFill>
                            <a:srgbClr val="6B6B6B"/>
                          </a:solidFill>
                          <a:effectLst/>
                          <a:latin typeface="Arial" panose="020B0604020202020204" pitchFamily="34" charset="0"/>
                          <a:ea typeface="+mn-ea"/>
                          <a:cs typeface="Arial" panose="020B0604020202020204" pitchFamily="34" charset="0"/>
                        </a:rPr>
                        <a:t>Moyenne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1" u="none" strike="noStrike" dirty="0">
                          <a:solidFill>
                            <a:srgbClr val="595959"/>
                          </a:solidFill>
                          <a:effectLst/>
                          <a:latin typeface="Arial" panose="020B0604020202020204" pitchFamily="34" charset="0"/>
                        </a:rPr>
                        <a:t>6,6</a:t>
                      </a:r>
                    </a:p>
                  </a:txBody>
                  <a:tcPr marL="9525" marR="9525" marT="9525"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FR" sz="1050" b="0" i="1" u="none" strike="noStrike" dirty="0">
                          <a:solidFill>
                            <a:srgbClr val="595959"/>
                          </a:solidFill>
                          <a:effectLst/>
                          <a:latin typeface="Arial" panose="020B0604020202020204" pitchFamily="34" charset="0"/>
                        </a:rPr>
                        <a:t>6,6</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FR" sz="1050" b="0" i="1" u="none" strike="noStrike" dirty="0">
                          <a:solidFill>
                            <a:srgbClr val="595959"/>
                          </a:solidFill>
                          <a:effectLst/>
                          <a:latin typeface="Arial" panose="020B0604020202020204" pitchFamily="34" charset="0"/>
                        </a:rPr>
                        <a:t>6,7</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FR" sz="1050" b="0" i="1" u="none" strike="noStrike" dirty="0">
                          <a:solidFill>
                            <a:srgbClr val="595959"/>
                          </a:solidFill>
                          <a:effectLst/>
                          <a:latin typeface="Arial" panose="020B0604020202020204" pitchFamily="34" charset="0"/>
                        </a:rPr>
                        <a:t>6,5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fr-FR" sz="1050" b="0" i="1" u="none" strike="noStrike" dirty="0">
                          <a:solidFill>
                            <a:srgbClr val="595959"/>
                          </a:solidFill>
                          <a:effectLst/>
                          <a:latin typeface="Arial" panose="020B0604020202020204" pitchFamily="34" charset="0"/>
                        </a:rPr>
                        <a:t>6,4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FR" sz="1050" b="0" i="1" u="none" strike="noStrike" dirty="0">
                          <a:solidFill>
                            <a:srgbClr val="595959"/>
                          </a:solidFill>
                          <a:effectLst/>
                          <a:latin typeface="Arial" panose="020B0604020202020204" pitchFamily="34" charset="0"/>
                        </a:rPr>
                        <a:t>6,7</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FR" sz="1050" b="0" i="1" u="none" strike="noStrike" dirty="0">
                          <a:solidFill>
                            <a:srgbClr val="595959"/>
                          </a:solidFill>
                          <a:effectLst/>
                          <a:latin typeface="Arial" panose="020B0604020202020204" pitchFamily="34" charset="0"/>
                        </a:rPr>
                        <a:t>5,7</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FR" sz="1050" b="0" i="1" u="none" strike="noStrike" dirty="0">
                          <a:solidFill>
                            <a:srgbClr val="595959"/>
                          </a:solidFill>
                          <a:effectLst/>
                          <a:latin typeface="Arial" panose="020B0604020202020204" pitchFamily="34" charset="0"/>
                        </a:rPr>
                        <a:t>6,4</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FR" sz="1050" b="0" i="1" u="none" strike="noStrike" dirty="0">
                          <a:solidFill>
                            <a:srgbClr val="595959"/>
                          </a:solidFill>
                          <a:effectLst/>
                          <a:latin typeface="Arial" panose="020B0604020202020204" pitchFamily="34" charset="0"/>
                        </a:rPr>
                        <a:t>7,3</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C5F3FF"/>
                    </a:solidFill>
                  </a:tcPr>
                </a:tc>
                <a:tc>
                  <a:txBody>
                    <a:bodyPr/>
                    <a:lstStyle/>
                    <a:p>
                      <a:pPr algn="ctr" fontAlgn="ctr"/>
                      <a:r>
                        <a:rPr lang="fr-FR" sz="1050" b="0" i="1" u="none" strike="noStrike" dirty="0">
                          <a:solidFill>
                            <a:srgbClr val="595959"/>
                          </a:solidFill>
                          <a:effectLst/>
                          <a:latin typeface="Arial" panose="020B0604020202020204" pitchFamily="34" charset="0"/>
                        </a:rPr>
                        <a:t>6,7</a:t>
                      </a:r>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FR" sz="1050" b="0" i="1" u="none" strike="noStrike" dirty="0">
                          <a:solidFill>
                            <a:srgbClr val="595959"/>
                          </a:solidFill>
                          <a:effectLst/>
                          <a:latin typeface="Arial" panose="020B0604020202020204" pitchFamily="34" charset="0"/>
                        </a:rPr>
                        <a:t>6,5</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FR" sz="1050" b="0" i="1" u="none" strike="noStrike" dirty="0">
                          <a:solidFill>
                            <a:srgbClr val="595959"/>
                          </a:solidFill>
                          <a:effectLst/>
                          <a:latin typeface="Arial" panose="020B0604020202020204" pitchFamily="34" charset="0"/>
                        </a:rPr>
                        <a:t>6,5</a:t>
                      </a:r>
                    </a:p>
                  </a:txBody>
                  <a:tcPr marL="9525"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BFBFF"/>
                    </a:solidFill>
                  </a:tcPr>
                </a:tc>
                <a:tc>
                  <a:txBody>
                    <a:bodyPr/>
                    <a:lstStyle/>
                    <a:p>
                      <a:pPr algn="ctr" fontAlgn="ctr"/>
                      <a:r>
                        <a:rPr lang="fr-FR" sz="1050" b="0" i="1" u="none" strike="noStrike" dirty="0">
                          <a:solidFill>
                            <a:srgbClr val="595959"/>
                          </a:solidFill>
                          <a:effectLst/>
                          <a:latin typeface="Arial" panose="020B0604020202020204" pitchFamily="34" charset="0"/>
                        </a:rPr>
                        <a:t>6,2</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FR" sz="1050" b="0" i="1" u="none" strike="noStrike" dirty="0">
                          <a:solidFill>
                            <a:srgbClr val="595959"/>
                          </a:solidFill>
                          <a:effectLst/>
                          <a:latin typeface="Arial" panose="020B0604020202020204" pitchFamily="34" charset="0"/>
                        </a:rPr>
                        <a:t>7,2</a:t>
                      </a:r>
                    </a:p>
                  </a:txBody>
                  <a:tcPr marL="9525" marR="9525" marT="9525" marB="0" anchor="ctr">
                    <a:lnL w="571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BDF1FF"/>
                    </a:solidFill>
                  </a:tcPr>
                </a:tc>
                <a:tc>
                  <a:txBody>
                    <a:bodyPr/>
                    <a:lstStyle/>
                    <a:p>
                      <a:pPr algn="ctr" fontAlgn="ctr"/>
                      <a:r>
                        <a:rPr lang="fr-CA" sz="1050" b="0" i="1" u="none" strike="noStrike" dirty="0">
                          <a:solidFill>
                            <a:srgbClr val="595959"/>
                          </a:solidFill>
                          <a:effectLst/>
                          <a:latin typeface="Arial"/>
                        </a:rPr>
                        <a:t>6,4</a:t>
                      </a:r>
                    </a:p>
                  </a:txBody>
                  <a:tcPr marL="9525" marR="9525" marT="9525" marB="0" anchor="ctr">
                    <a:lnL w="28575"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fr-CA" sz="1050" b="0" i="1" u="none" strike="noStrike" dirty="0">
                          <a:solidFill>
                            <a:srgbClr val="595959"/>
                          </a:solidFill>
                          <a:effectLst/>
                          <a:latin typeface="Arial"/>
                        </a:rPr>
                        <a:t>6,6</a:t>
                      </a: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rgbClr val="595959"/>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13" name="Graphique 12"/>
          <p:cNvGraphicFramePr/>
          <p:nvPr>
            <p:custDataLst>
              <p:tags r:id="rId5"/>
            </p:custDataLst>
            <p:extLst>
              <p:ext uri="{D42A27DB-BD31-4B8C-83A1-F6EECF244321}">
                <p14:modId xmlns:p14="http://schemas.microsoft.com/office/powerpoint/2010/main" val="3869914242"/>
              </p:ext>
            </p:extLst>
          </p:nvPr>
        </p:nvGraphicFramePr>
        <p:xfrm>
          <a:off x="276448" y="2129602"/>
          <a:ext cx="8329330" cy="1049766"/>
        </p:xfrm>
        <a:graphic>
          <a:graphicData uri="http://schemas.openxmlformats.org/drawingml/2006/chart">
            <c:chart xmlns:c="http://schemas.openxmlformats.org/drawingml/2006/chart" xmlns:r="http://schemas.openxmlformats.org/officeDocument/2006/relationships" r:id="rId7"/>
          </a:graphicData>
        </a:graphic>
      </p:graphicFrame>
      <p:sp>
        <p:nvSpPr>
          <p:cNvPr id="2" name="ZoneTexte 1"/>
          <p:cNvSpPr txBox="1"/>
          <p:nvPr/>
        </p:nvSpPr>
        <p:spPr>
          <a:xfrm>
            <a:off x="1393004" y="2744476"/>
            <a:ext cx="723275" cy="253916"/>
          </a:xfrm>
          <a:prstGeom prst="rect">
            <a:avLst/>
          </a:prstGeom>
          <a:noFill/>
        </p:spPr>
        <p:txBody>
          <a:bodyPr wrap="none" rtlCol="0">
            <a:spAutoFit/>
          </a:bodyPr>
          <a:lstStyle/>
          <a:p>
            <a:r>
              <a:rPr lang="fr-CA" sz="1050" b="1" dirty="0">
                <a:solidFill>
                  <a:srgbClr val="595959"/>
                </a:solidFill>
                <a:latin typeface="Arial" panose="020B0604020202020204" pitchFamily="34" charset="0"/>
                <a:cs typeface="Arial" panose="020B0604020202020204" pitchFamily="34" charset="0"/>
              </a:rPr>
              <a:t>Note de:</a:t>
            </a:r>
          </a:p>
        </p:txBody>
      </p:sp>
      <p:sp>
        <p:nvSpPr>
          <p:cNvPr id="5" name="Accolade fermante 4"/>
          <p:cNvSpPr/>
          <p:nvPr/>
        </p:nvSpPr>
        <p:spPr>
          <a:xfrm rot="16200000">
            <a:off x="4479374" y="-1909468"/>
            <a:ext cx="186843" cy="80279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a:p>
        </p:txBody>
      </p:sp>
      <p:sp>
        <p:nvSpPr>
          <p:cNvPr id="6" name="ZoneTexte 5"/>
          <p:cNvSpPr txBox="1"/>
          <p:nvPr/>
        </p:nvSpPr>
        <p:spPr>
          <a:xfrm>
            <a:off x="3903927" y="1638617"/>
            <a:ext cx="1366080" cy="307777"/>
          </a:xfrm>
          <a:prstGeom prst="rect">
            <a:avLst/>
          </a:prstGeom>
          <a:noFill/>
        </p:spPr>
        <p:txBody>
          <a:bodyPr wrap="none" rtlCol="0">
            <a:spAutoFit/>
          </a:bodyPr>
          <a:lstStyle/>
          <a:p>
            <a:r>
              <a:rPr lang="fr-CA" sz="1400" b="1" dirty="0">
                <a:solidFill>
                  <a:srgbClr val="0083A5"/>
                </a:solidFill>
                <a:latin typeface="Arial" panose="020B0604020202020204" pitchFamily="34" charset="0"/>
                <a:cs typeface="Arial" panose="020B0604020202020204" pitchFamily="34" charset="0"/>
              </a:rPr>
              <a:t>Moyenne : 6,6</a:t>
            </a:r>
          </a:p>
        </p:txBody>
      </p:sp>
      <p:pic>
        <p:nvPicPr>
          <p:cNvPr id="15" name="Imag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8243" y="87990"/>
            <a:ext cx="1070549" cy="847273"/>
          </a:xfrm>
          <a:prstGeom prst="rect">
            <a:avLst/>
          </a:prstGeom>
        </p:spPr>
      </p:pic>
    </p:spTree>
    <p:extLst>
      <p:ext uri="{BB962C8B-B14F-4D97-AF65-F5344CB8AC3E}">
        <p14:creationId xmlns:p14="http://schemas.microsoft.com/office/powerpoint/2010/main" val="3801391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10"/>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6"/>
</p:tagLst>
</file>

<file path=ppt/tags/tag163.xml><?xml version="1.0" encoding="utf-8"?>
<p:tagLst xmlns:a="http://schemas.openxmlformats.org/drawingml/2006/main" xmlns:r="http://schemas.openxmlformats.org/officeDocument/2006/relationships" xmlns:p="http://schemas.openxmlformats.org/presentationml/2006/main">
  <p:tag name="NUM" val="8"/>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Page de transition Blue Conce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es Transition Pl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ansition pages shopp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ges de transitions petite fil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Transition pages shopp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49480</TotalTime>
  <Words>4966</Words>
  <Application>Microsoft Office PowerPoint</Application>
  <PresentationFormat>Affichage à l'écran (4:3)</PresentationFormat>
  <Paragraphs>1990</Paragraphs>
  <Slides>40</Slides>
  <Notes>1</Notes>
  <HiddenSlides>0</HiddenSlides>
  <MMClips>0</MMClips>
  <ScaleCrop>false</ScaleCrop>
  <HeadingPairs>
    <vt:vector size="6" baseType="variant">
      <vt:variant>
        <vt:lpstr>Polices utilisées</vt:lpstr>
      </vt:variant>
      <vt:variant>
        <vt:i4>3</vt:i4>
      </vt:variant>
      <vt:variant>
        <vt:lpstr>Thème</vt:lpstr>
      </vt:variant>
      <vt:variant>
        <vt:i4>9</vt:i4>
      </vt:variant>
      <vt:variant>
        <vt:lpstr>Titres des diapositives</vt:lpstr>
      </vt:variant>
      <vt:variant>
        <vt:i4>40</vt:i4>
      </vt:variant>
    </vt:vector>
  </HeadingPairs>
  <TitlesOfParts>
    <vt:vector size="52" baseType="lpstr">
      <vt:lpstr>Arial</vt:lpstr>
      <vt:lpstr>Arial Narrow</vt:lpstr>
      <vt:lpstr>Calibri</vt:lpstr>
      <vt:lpstr>Page de transition Blue Concert</vt:lpstr>
      <vt:lpstr>Pages Transition Plage</vt:lpstr>
      <vt:lpstr>Transition pages shopping</vt:lpstr>
      <vt:lpstr>Pages de transitions petite fille</vt:lpstr>
      <vt:lpstr>8_Transition pages shopping</vt:lpstr>
      <vt:lpstr>6_Thème Office</vt:lpstr>
      <vt:lpstr>9_Thème Office</vt:lpstr>
      <vt:lpstr>2_Thème Office</vt:lpstr>
      <vt:lpstr>3_Thème Office</vt:lpstr>
      <vt:lpstr>Présentation PowerPoint</vt:lpstr>
      <vt:lpstr>Présentation PowerPoint</vt:lpstr>
      <vt:lpstr>Méthodologie</vt:lpstr>
      <vt:lpstr>Présentation PowerPoint</vt:lpstr>
      <vt:lpstr>Inquiétude envers la 2ème vague de la COVID-19 Base : ensemble des répondants (n=1500) </vt:lpstr>
      <vt:lpstr>Inquiétude envers la 2ème vague de la COVID-19 Base : ensemble des répondants (n=1500) </vt:lpstr>
      <vt:lpstr>Répondant et entourage ayant contracté la COVID-19 Base : ensemble des répondants (n=1500) </vt:lpstr>
      <vt:lpstr>Présentation PowerPoint</vt:lpstr>
      <vt:lpstr>Satisfaction à l’égard du travail du gouvernement du Québec (Legault) sur la gestion de la COVID-19 Base : ensemble des répondants (n=1500)</vt:lpstr>
      <vt:lpstr>Satisfaction à l’égard des dirigeants gouvernementaux sur leur travail concernant la gestion de la COVID-19 Base : ensemble des répondants (n=1500)</vt:lpstr>
      <vt:lpstr>Satisfaction à l’égard des dirigeants gouvernementaux sur leur travail concernant la gestion de la COVID-19 Base : ensemble des répondants (n=1500) </vt:lpstr>
      <vt:lpstr>Contrôle du gouvernement du Québec (Legault) concernant la 2ème vague de la pandémie Base : ensemble des répondants (n=1500) </vt:lpstr>
      <vt:lpstr>Clarté des directives du gouvernement du Québec (Legault) Base : ensemble des répondants (n=1500) </vt:lpstr>
      <vt:lpstr>Clarté des directives du gouvernement du Québec (Legault) Base : ensemble des répondants (n=1500) </vt:lpstr>
      <vt:lpstr>Présentation PowerPoint</vt:lpstr>
      <vt:lpstr>Présentation PowerPoint</vt:lpstr>
      <vt:lpstr>Priorité gouvernementale aux négociations du contrat de travail des employés du secteur de la santé et de l’éducation Base : ensemble des répondants (n=1500) </vt:lpstr>
      <vt:lpstr>Priorité gouvernementale aux négociations du contrat de travail des employés du secteur de la santé et de l’éducation Base : ensemble des répondants (n=1500) </vt:lpstr>
      <vt:lpstr>Secteur public - santé : Incitation à quitter son emploi actuel Base : ensemble des répondants (n=1500) </vt:lpstr>
      <vt:lpstr>Secteur public - santé : Incitation à quitter son emploi actuel Base : ensemble des répondants (n=1500) </vt:lpstr>
      <vt:lpstr>Pénurie de personnel Base : ensemble des répondants (n=1500) </vt:lpstr>
      <vt:lpstr>Pénurie de personnel Base : ensemble des répondants (n=1500) </vt:lpstr>
      <vt:lpstr>Projet de loi 66 et priorité du gouvernement du Québec Base : ensemble des répondants (n=1500) </vt:lpstr>
      <vt:lpstr>Projet de loi 66 et priorité du gouvernement du Québec Base : ensemble des répondants (n=1500) </vt:lpstr>
      <vt:lpstr>Présentation PowerPoint</vt:lpstr>
      <vt:lpstr>Impact du règlement des négociations sur la pandémie Base : ensemble des répondants (n=1500) </vt:lpstr>
      <vt:lpstr>Impact du règlement des négociations sur la pandémie Base : ensemble des répondants (n=1500) </vt:lpstr>
      <vt:lpstr>Opinion sur le recours aux agences de placement dans le domaine de la santé Base : ensemble des répondants (n=1500) </vt:lpstr>
      <vt:lpstr>Opinion sur le recours aux agences de placement dans le domaine de la santé Base : ensemble des répondants (n=1500) </vt:lpstr>
      <vt:lpstr>Impact du «Je contribue» sur la pénurie de personnel Base : ensemble des répondants (n=1500) </vt:lpstr>
      <vt:lpstr>Impact du «Je contribue» sur la pénurie de personnel Base : ensemble des répondants (n=1500) </vt:lpstr>
      <vt:lpstr>Respect des promesses électorales du gouvernement  du Québec (Legault) dans le domaine de la santé et de l’éducation Base : ensemble des répondants (n=1500)</vt:lpstr>
      <vt:lpstr>Respect des promesses électorales du gouvernement  du Québec (Legault) dans le domaine de la santé et de l’éducation Base : ensemble des répondants (n=1500)</vt:lpstr>
      <vt:lpstr>Priorité du gouvernement du Québec Base : ensemble des répondants (n=1500) </vt:lpstr>
      <vt:lpstr>Présentation PowerPoint</vt:lpstr>
      <vt:lpstr>Situation d’emploi</vt:lpstr>
      <vt:lpstr>Changement de carrière envisagé Base : répondants qui travaillent dans le secteur public (n=380) </vt:lpstr>
      <vt:lpstr>Présentation PowerPoint</vt:lpstr>
      <vt:lpstr>Présentation PowerPoint</vt:lpstr>
      <vt:lpstr>Présentation PowerPoint</vt:lpstr>
    </vt:vector>
  </TitlesOfParts>
  <Company>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Nadine</dc:creator>
  <cp:lastModifiedBy>CHAABAN, RIMA</cp:lastModifiedBy>
  <cp:revision>2149</cp:revision>
  <cp:lastPrinted>2020-03-16T16:12:13Z</cp:lastPrinted>
  <dcterms:created xsi:type="dcterms:W3CDTF">2010-04-01T18:46:08Z</dcterms:created>
  <dcterms:modified xsi:type="dcterms:W3CDTF">2020-10-25T18:02:41Z</dcterms:modified>
</cp:coreProperties>
</file>