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4" r:id="rId1"/>
  </p:sldMasterIdLst>
  <p:notesMasterIdLst>
    <p:notesMasterId r:id="rId16"/>
  </p:notesMasterIdLst>
  <p:handoutMasterIdLst>
    <p:handoutMasterId r:id="rId17"/>
  </p:handoutMasterIdLst>
  <p:sldIdLst>
    <p:sldId id="256" r:id="rId2"/>
    <p:sldId id="257" r:id="rId3"/>
    <p:sldId id="260" r:id="rId4"/>
    <p:sldId id="259" r:id="rId5"/>
    <p:sldId id="262" r:id="rId6"/>
    <p:sldId id="263" r:id="rId7"/>
    <p:sldId id="264" r:id="rId8"/>
    <p:sldId id="266" r:id="rId9"/>
    <p:sldId id="265" r:id="rId10"/>
    <p:sldId id="261" r:id="rId11"/>
    <p:sldId id="267" r:id="rId12"/>
    <p:sldId id="271" r:id="rId13"/>
    <p:sldId id="269" r:id="rId14"/>
    <p:sldId id="270"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80755" autoAdjust="0"/>
  </p:normalViewPr>
  <p:slideViewPr>
    <p:cSldViewPr snapToGrid="0" snapToObjects="1">
      <p:cViewPr>
        <p:scale>
          <a:sx n="77" d="100"/>
          <a:sy n="77" d="100"/>
        </p:scale>
        <p:origin x="-1816" y="-240"/>
      </p:cViewPr>
      <p:guideLst>
        <p:guide orient="horz" pos="2160"/>
        <p:guide pos="2880"/>
      </p:guideLst>
    </p:cSldViewPr>
  </p:slideViewPr>
  <p:outlineViewPr>
    <p:cViewPr>
      <p:scale>
        <a:sx n="33" d="100"/>
        <a:sy n="33" d="100"/>
      </p:scale>
      <p:origin x="0" y="585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fr-FR"/>
          </a:p>
        </p:txBody>
      </p:sp>
      <p:sp>
        <p:nvSpPr>
          <p:cNvPr id="3" name="Espace réservé de la date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DAA882B9-2A34-174A-8B02-9D82104E3B01}" type="datetimeFigureOut">
              <a:rPr lang="fr-FR" smtClean="0"/>
              <a:t>2016-11-30</a:t>
            </a:fld>
            <a:endParaRPr lang="fr-FR"/>
          </a:p>
        </p:txBody>
      </p:sp>
      <p:sp>
        <p:nvSpPr>
          <p:cNvPr id="4" name="Espace réservé du pied de page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106DDD7C-863B-F546-858B-3FBF66B81B2F}" type="slidenum">
              <a:rPr lang="fr-FR" smtClean="0"/>
              <a:t>‹#›</a:t>
            </a:fld>
            <a:endParaRPr lang="fr-FR"/>
          </a:p>
        </p:txBody>
      </p:sp>
    </p:spTree>
    <p:extLst>
      <p:ext uri="{BB962C8B-B14F-4D97-AF65-F5344CB8AC3E}">
        <p14:creationId xmlns:p14="http://schemas.microsoft.com/office/powerpoint/2010/main" val="173797276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fr-FR"/>
          </a:p>
        </p:txBody>
      </p:sp>
      <p:sp>
        <p:nvSpPr>
          <p:cNvPr id="3" name="Espace réservé de la date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A6E8AAC5-1206-7541-92D2-CEB6A4AA181A}" type="datetimeFigureOut">
              <a:rPr lang="fr-FR" smtClean="0"/>
              <a:t>2016-11-30</a:t>
            </a:fld>
            <a:endParaRPr lang="fr-FR"/>
          </a:p>
        </p:txBody>
      </p:sp>
      <p:sp>
        <p:nvSpPr>
          <p:cNvPr id="4" name="Espace réservé de l'image des diapositives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fr-FR"/>
          </a:p>
        </p:txBody>
      </p:sp>
      <p:sp>
        <p:nvSpPr>
          <p:cNvPr id="5" name="Espace réservé des commentaires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6" name="Espace réservé du pied de page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32AF2787-0A68-214D-BC52-33234DA10373}" type="slidenum">
              <a:rPr lang="fr-FR" smtClean="0"/>
              <a:t>‹#›</a:t>
            </a:fld>
            <a:endParaRPr lang="fr-FR"/>
          </a:p>
        </p:txBody>
      </p:sp>
    </p:spTree>
    <p:extLst>
      <p:ext uri="{BB962C8B-B14F-4D97-AF65-F5344CB8AC3E}">
        <p14:creationId xmlns:p14="http://schemas.microsoft.com/office/powerpoint/2010/main" val="5484185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Bonjour. Merci aux organisateurs de m’avoir invitée. C’est un </a:t>
            </a:r>
            <a:r>
              <a:rPr lang="fr-CA" dirty="0" smtClean="0"/>
              <a:t>plaisir de venir vous rencontrer </a:t>
            </a:r>
            <a:endParaRPr lang="fr-CA" dirty="0"/>
          </a:p>
          <a:p>
            <a:r>
              <a:rPr lang="fr-CA" dirty="0"/>
              <a:t>Merci à vous tous et toutes d’être ici aujourd’hui parce que vous avez à cœur de </a:t>
            </a:r>
            <a:r>
              <a:rPr lang="fr-CA" dirty="0" smtClean="0"/>
              <a:t>rendre votre milieu de travail le plus inclusif possible </a:t>
            </a:r>
            <a:r>
              <a:rPr lang="fr-CA" dirty="0"/>
              <a:t>auprès des personnes des minorités sexuelles, LGBTQI2SNBAa+. </a:t>
            </a:r>
          </a:p>
          <a:p>
            <a:endParaRPr lang="fr-CA" dirty="0"/>
          </a:p>
          <a:p>
            <a:r>
              <a:rPr lang="fr-CA" dirty="0"/>
              <a:t>Lesbiennes, Gais, </a:t>
            </a:r>
            <a:r>
              <a:rPr lang="fr-CA" dirty="0" err="1"/>
              <a:t>Bisexuel-les</a:t>
            </a:r>
            <a:r>
              <a:rPr lang="fr-CA" dirty="0"/>
              <a:t>, Trans, </a:t>
            </a:r>
            <a:r>
              <a:rPr lang="fr-CA" dirty="0" err="1"/>
              <a:t>Queers</a:t>
            </a:r>
            <a:r>
              <a:rPr lang="fr-CA" dirty="0"/>
              <a:t>, </a:t>
            </a:r>
            <a:r>
              <a:rPr lang="fr-CA" dirty="0" err="1"/>
              <a:t>Intersexes</a:t>
            </a:r>
            <a:r>
              <a:rPr lang="fr-CA" dirty="0"/>
              <a:t>, </a:t>
            </a:r>
            <a:r>
              <a:rPr lang="fr-CA" dirty="0" err="1"/>
              <a:t>Bispirituel</a:t>
            </a:r>
            <a:r>
              <a:rPr lang="fr-CA" dirty="0"/>
              <a:t>-les, Non-Binaires, </a:t>
            </a:r>
            <a:r>
              <a:rPr lang="fr-CA" dirty="0" err="1"/>
              <a:t>Assexuel</a:t>
            </a:r>
            <a:r>
              <a:rPr lang="fr-CA" dirty="0"/>
              <a:t>-les, </a:t>
            </a:r>
            <a:r>
              <a:rPr lang="fr-CA" dirty="0" err="1"/>
              <a:t>allié-es</a:t>
            </a:r>
            <a:r>
              <a:rPr lang="fr-CA" dirty="0"/>
              <a:t> et plus.</a:t>
            </a:r>
          </a:p>
          <a:p>
            <a:endParaRPr lang="fr-CA" dirty="0"/>
          </a:p>
          <a:p>
            <a:r>
              <a:rPr lang="fr-CA" dirty="0"/>
              <a:t>Non ce n’est pas une soupe à l’alphabet. </a:t>
            </a:r>
          </a:p>
          <a:p>
            <a:r>
              <a:rPr lang="fr-CA" dirty="0"/>
              <a:t>Non, ce n’est pas à rejeter du revers de la main. </a:t>
            </a:r>
          </a:p>
          <a:p>
            <a:r>
              <a:rPr lang="fr-CA" dirty="0"/>
              <a:t>Ma mission aujourd’hui, et j’ai choisi de l’accepter, c’est justement de faire un tour de piste </a:t>
            </a:r>
            <a:r>
              <a:rPr lang="fr-CA" b="1" dirty="0"/>
              <a:t>sommaire</a:t>
            </a:r>
            <a:r>
              <a:rPr lang="fr-CA" dirty="0"/>
              <a:t> de la </a:t>
            </a:r>
            <a:r>
              <a:rPr lang="fr-CA" b="1" dirty="0"/>
              <a:t>diversité sexuelle et corporelle et de la pluralité des genres</a:t>
            </a:r>
            <a:r>
              <a:rPr lang="fr-CA" dirty="0"/>
              <a:t>.</a:t>
            </a:r>
          </a:p>
          <a:p>
            <a:r>
              <a:rPr lang="fr-CA" dirty="0"/>
              <a:t> </a:t>
            </a:r>
          </a:p>
          <a:p>
            <a:r>
              <a:rPr lang="fr-CA" dirty="0"/>
              <a:t>Mais des mises en garde s’imposent. </a:t>
            </a:r>
          </a:p>
          <a:p>
            <a:endParaRPr lang="fr-CA" dirty="0"/>
          </a:p>
          <a:p>
            <a:endParaRPr lang="fr-FR"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1</a:t>
            </a:fld>
            <a:endParaRPr lang="fr-FR"/>
          </a:p>
        </p:txBody>
      </p:sp>
    </p:spTree>
    <p:extLst>
      <p:ext uri="{BB962C8B-B14F-4D97-AF65-F5344CB8AC3E}">
        <p14:creationId xmlns:p14="http://schemas.microsoft.com/office/powerpoint/2010/main" val="18902833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Et rien de tout ça n’est nouveau. On en entend plus parler parce qu’on a maintenant les mots pour le dire, mais surtout parce que des personnes courageuses revendiquent la reconnaissance de qui ils, elles et </a:t>
            </a:r>
            <a:r>
              <a:rPr lang="fr-CA" dirty="0" err="1"/>
              <a:t>iels</a:t>
            </a:r>
            <a:r>
              <a:rPr lang="fr-CA" dirty="0"/>
              <a:t> sont. Entièrement. </a:t>
            </a:r>
          </a:p>
          <a:p>
            <a:endParaRPr lang="fr-CA" dirty="0"/>
          </a:p>
          <a:p>
            <a:r>
              <a:rPr lang="fr-CA" dirty="0"/>
              <a:t>Peu importe notre position dans l’ensemble de ces grands axes, nous sommes des êtres humains et nous méritons tous et toutes le respect de notre dignité et de nos droits humains fondamentaux.</a:t>
            </a:r>
          </a:p>
          <a:p>
            <a:endParaRPr lang="fr-CA" dirty="0"/>
          </a:p>
          <a:p>
            <a:r>
              <a:rPr lang="fr-CA" dirty="0"/>
              <a:t>Mais comment s’y retrouver?</a:t>
            </a:r>
          </a:p>
          <a:p>
            <a:r>
              <a:rPr lang="fr-CA" dirty="0"/>
              <a:t>En écoutant la personne. En utilisant les termes de son auto-identification. Le bon prénom, les bons pronoms féminins, masculins ou neutres. </a:t>
            </a:r>
          </a:p>
          <a:p>
            <a:r>
              <a:rPr lang="fr-CA" dirty="0"/>
              <a:t>Et en faisant son intervention de la même façon que d’habitude.</a:t>
            </a:r>
          </a:p>
          <a:p>
            <a:endParaRPr lang="fr-CA" dirty="0"/>
          </a:p>
          <a:p>
            <a:r>
              <a:rPr lang="fr-CA" dirty="0"/>
              <a:t>En ne paniquant pas: prénom, pronom, intervention.</a:t>
            </a:r>
          </a:p>
          <a:p>
            <a:r>
              <a:rPr lang="fr-CA" dirty="0"/>
              <a:t>Et en n’oubliant pas que souvent, un chat, c’est un juste chat: une personne </a:t>
            </a:r>
            <a:r>
              <a:rPr lang="fr-CA" dirty="0" err="1"/>
              <a:t>trans</a:t>
            </a:r>
            <a:r>
              <a:rPr lang="fr-CA" dirty="0"/>
              <a:t> ou gaie ou non-binaire ou </a:t>
            </a:r>
            <a:r>
              <a:rPr lang="fr-CA" dirty="0" err="1"/>
              <a:t>intersexe</a:t>
            </a:r>
            <a:r>
              <a:rPr lang="fr-CA" dirty="0"/>
              <a:t> qui vient vous consulter pour la gestion de son stress pendant ses examens à l’école a peut-être un problème</a:t>
            </a:r>
            <a:r>
              <a:rPr lang="mr-IN" dirty="0"/>
              <a:t>…</a:t>
            </a:r>
            <a:r>
              <a:rPr lang="fr-CA" dirty="0"/>
              <a:t>  de gestion de son stress pendant ses examens à l’école </a:t>
            </a:r>
            <a:r>
              <a:rPr lang="mr-IN" dirty="0"/>
              <a:t>…</a:t>
            </a:r>
            <a:endParaRPr lang="fr-CA" dirty="0"/>
          </a:p>
          <a:p>
            <a:endParaRPr lang="fr-CA" dirty="0"/>
          </a:p>
          <a:p>
            <a:r>
              <a:rPr lang="fr-CA" dirty="0"/>
              <a:t>Aussi, et </a:t>
            </a:r>
            <a:r>
              <a:rPr lang="fr-CA" dirty="0" smtClean="0"/>
              <a:t>il faut le dire malheureusement</a:t>
            </a:r>
            <a:r>
              <a:rPr lang="fr-CA" dirty="0"/>
              <a:t>, les personnes </a:t>
            </a:r>
            <a:r>
              <a:rPr lang="fr-CA" dirty="0" err="1"/>
              <a:t>trans</a:t>
            </a:r>
            <a:r>
              <a:rPr lang="fr-CA" dirty="0"/>
              <a:t> font trop souvent face à des refus de services. Par exemple, elles viennent consulter pour une douleur au pied, et le personnel médical refuse de traiter parce qu’ils ne se sentent pas compétents devant une personne </a:t>
            </a:r>
            <a:r>
              <a:rPr lang="fr-CA" dirty="0" err="1"/>
              <a:t>trans</a:t>
            </a:r>
            <a:r>
              <a:rPr lang="fr-CA" dirty="0"/>
              <a:t>. Et ça se passe partout au Québec, en ruralité, mais aussi à Montréal.</a:t>
            </a:r>
          </a:p>
          <a:p>
            <a:endParaRPr lang="fr-CA" dirty="0"/>
          </a:p>
          <a:p>
            <a:r>
              <a:rPr lang="fr-CA" dirty="0"/>
              <a:t>D’où l’importance de la sensibilisation, de démystification et de colloques comme celui d’aujourd’hui. </a:t>
            </a:r>
          </a:p>
          <a:p>
            <a:endParaRPr lang="fr-FR"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10</a:t>
            </a:fld>
            <a:endParaRPr lang="fr-FR"/>
          </a:p>
        </p:txBody>
      </p:sp>
    </p:spTree>
    <p:extLst>
      <p:ext uri="{BB962C8B-B14F-4D97-AF65-F5344CB8AC3E}">
        <p14:creationId xmlns:p14="http://schemas.microsoft.com/office/powerpoint/2010/main" val="8300260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11</a:t>
            </a:fld>
            <a:endParaRPr lang="fr-FR"/>
          </a:p>
        </p:txBody>
      </p:sp>
    </p:spTree>
    <p:extLst>
      <p:ext uri="{BB962C8B-B14F-4D97-AF65-F5344CB8AC3E}">
        <p14:creationId xmlns:p14="http://schemas.microsoft.com/office/powerpoint/2010/main" val="40368187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À la naissance d’un bébé </a:t>
            </a:r>
            <a:r>
              <a:rPr lang="fr-CA" dirty="0" err="1" smtClean="0"/>
              <a:t>intersexe</a:t>
            </a:r>
            <a:r>
              <a:rPr lang="fr-CA" dirty="0" smtClean="0"/>
              <a:t>, l’obligation légale de</a:t>
            </a:r>
            <a:r>
              <a:rPr lang="fr-CA" baseline="0" dirty="0" smtClean="0"/>
              <a:t> cocher une des deux cases (M ou F) ajoute au malaise du corps médical. </a:t>
            </a:r>
          </a:p>
          <a:p>
            <a:endParaRPr lang="fr-CA" baseline="0" dirty="0" smtClean="0"/>
          </a:p>
          <a:p>
            <a:r>
              <a:rPr lang="fr-CA" baseline="0" dirty="0" smtClean="0"/>
              <a:t>C’est la suite des choses qui devient préoccupante. En effet, bien que les bébés </a:t>
            </a:r>
            <a:r>
              <a:rPr lang="fr-CA" baseline="0" dirty="0" err="1" smtClean="0"/>
              <a:t>intersexes</a:t>
            </a:r>
            <a:r>
              <a:rPr lang="fr-CA" baseline="0" dirty="0" smtClean="0"/>
              <a:t> ne soient pas malades en soi, un protocole de « normalisation » est souvent enclenché. Des chirurgies, des traitements hormonaux, un suivi médical que plusieurs qualifient de traumatisant.</a:t>
            </a:r>
          </a:p>
          <a:p>
            <a:endParaRPr lang="fr-CA" baseline="0" dirty="0" smtClean="0"/>
          </a:p>
          <a:p>
            <a:r>
              <a:rPr lang="fr-CA" baseline="0" dirty="0" smtClean="0"/>
              <a:t>Parce qu’un clitoris est trop gros, ou un pénis trop court, par exemple. Parce qu’on aborde la sexualité future de ce bébé, sous un angle </a:t>
            </a:r>
            <a:r>
              <a:rPr lang="fr-CA" baseline="0" dirty="0" err="1" smtClean="0"/>
              <a:t>hétéronormatif</a:t>
            </a:r>
            <a:r>
              <a:rPr lang="fr-CA" baseline="0" dirty="0" smtClean="0"/>
              <a:t> c’est-à-dire qu’on présume que le bébé sera hétérosexuel et  « l’étalon » de l’hétérosexualité semble être, pour le corps médical,  la capacité d’avoir une relation impliquant une pénétration vaginale.</a:t>
            </a:r>
          </a:p>
          <a:p>
            <a:endParaRPr lang="fr-CA" baseline="0" dirty="0" smtClean="0"/>
          </a:p>
          <a:p>
            <a:r>
              <a:rPr lang="fr-CA" baseline="0" dirty="0" smtClean="0"/>
              <a:t>Et puisqu’il est chirurgicalement plus facile de « construire » une vulve qu’un pénis, la balance penche plus souvent vers des interventions en ce sens. </a:t>
            </a:r>
          </a:p>
          <a:p>
            <a:r>
              <a:rPr lang="fr-CA" baseline="0" dirty="0" smtClean="0"/>
              <a:t>À un moment de la vie de l’enfant où on ne connait pas encore sa véritable identité de genre.</a:t>
            </a:r>
          </a:p>
          <a:p>
            <a:endParaRPr lang="fr-CA" baseline="0" dirty="0" smtClean="0"/>
          </a:p>
          <a:p>
            <a:pPr defTabSz="466618">
              <a:defRPr/>
            </a:pPr>
            <a:endParaRPr lang="fr-CA" dirty="0"/>
          </a:p>
          <a:p>
            <a:pPr defTabSz="466618">
              <a:defRPr/>
            </a:pPr>
            <a:r>
              <a:rPr lang="fr-CA" dirty="0"/>
              <a:t>Je n’irai pas plus loin dans le dossier des personnes </a:t>
            </a:r>
            <a:r>
              <a:rPr lang="fr-CA" dirty="0" err="1"/>
              <a:t>intersexes</a:t>
            </a:r>
            <a:r>
              <a:rPr lang="fr-CA" dirty="0"/>
              <a:t> car ce serait plus pertinent qu’une personne plus qualifiée que moi viennent l’expliquer. Mais sachez que ce dont je vous parle ici se passe encore de nos jours au Québec, notamment à Ste-Justine. Et sachez aussi que l’ONU fait de plus en plus de blâmes à l’endroit de pays qui permettent encore ces chirurgies non consenties par la personne </a:t>
            </a:r>
            <a:r>
              <a:rPr lang="fr-CA" dirty="0" smtClean="0"/>
              <a:t>elle-même. La France, par exemple, a </a:t>
            </a:r>
            <a:r>
              <a:rPr lang="fr-CA" dirty="0"/>
              <a:t>été blâmée tout dernièrement.</a:t>
            </a:r>
          </a:p>
          <a:p>
            <a:pPr defTabSz="466618">
              <a:defRPr/>
            </a:pPr>
            <a:r>
              <a:rPr lang="fr-CA" dirty="0"/>
              <a:t>D’autres pays ont commencé à légiférer en faveur de l’intégrité physique des bébés </a:t>
            </a:r>
            <a:r>
              <a:rPr lang="fr-CA" dirty="0" err="1"/>
              <a:t>intersexes</a:t>
            </a:r>
            <a:r>
              <a:rPr lang="fr-CA" dirty="0"/>
              <a:t>, comme Malte par exemple.</a:t>
            </a:r>
          </a:p>
          <a:p>
            <a:endParaRPr lang="fr-CA"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12</a:t>
            </a:fld>
            <a:endParaRPr lang="fr-FR"/>
          </a:p>
        </p:txBody>
      </p:sp>
    </p:spTree>
    <p:extLst>
      <p:ext uri="{BB962C8B-B14F-4D97-AF65-F5344CB8AC3E}">
        <p14:creationId xmlns:p14="http://schemas.microsoft.com/office/powerpoint/2010/main" val="2024432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sz="1100" dirty="0"/>
              <a:t>On va terminer avec quelques précisions au sujet de la diversité corporelle liée au sexe.</a:t>
            </a:r>
          </a:p>
          <a:p>
            <a:endParaRPr lang="fr-CA" sz="1100" dirty="0"/>
          </a:p>
          <a:p>
            <a:r>
              <a:rPr lang="fr-CA" sz="1100" dirty="0"/>
              <a:t>Si il y a une chose sur laquelle c’est facile de trancher, c’est qu’est-ce qu’un gars et qu’est-ce qu’une fille: la fille a un vagin et le gars a un pénis</a:t>
            </a:r>
            <a:r>
              <a:rPr lang="fr-CA" sz="1100" dirty="0" smtClean="0"/>
              <a:t>. Dossier clos.</a:t>
            </a:r>
            <a:endParaRPr lang="fr-CA" sz="1100" dirty="0"/>
          </a:p>
          <a:p>
            <a:r>
              <a:rPr lang="fr-CA" sz="1100" dirty="0"/>
              <a:t>En fait, d’emblée on peut affirmer que non. Car il y a des hommes </a:t>
            </a:r>
            <a:r>
              <a:rPr lang="fr-CA" sz="1100" dirty="0" err="1"/>
              <a:t>trans</a:t>
            </a:r>
            <a:r>
              <a:rPr lang="fr-CA" sz="1100" dirty="0"/>
              <a:t> qui ont un vagin et un utérus et des femmes </a:t>
            </a:r>
            <a:r>
              <a:rPr lang="fr-CA" sz="1100" dirty="0" err="1"/>
              <a:t>trans</a:t>
            </a:r>
            <a:r>
              <a:rPr lang="fr-CA" sz="1100" dirty="0"/>
              <a:t> qui ont un pénis.</a:t>
            </a:r>
          </a:p>
          <a:p>
            <a:endParaRPr lang="fr-CA" sz="1100" dirty="0"/>
          </a:p>
          <a:p>
            <a:r>
              <a:rPr lang="fr-CA" sz="1100" dirty="0"/>
              <a:t>Mais je ne parle pas des personnes </a:t>
            </a:r>
            <a:r>
              <a:rPr lang="fr-CA" sz="1100" dirty="0" err="1"/>
              <a:t>trans</a:t>
            </a:r>
            <a:r>
              <a:rPr lang="fr-CA" sz="1100" dirty="0"/>
              <a:t> ici. Oublions la question de l’identité de genre un instant et regardons les paramètres biologiques qui nous permettent de tracer la ligne entre le sexe féminin et le sexe masculin.</a:t>
            </a:r>
          </a:p>
          <a:p>
            <a:endParaRPr lang="fr-CA" sz="1100" dirty="0"/>
          </a:p>
          <a:p>
            <a:r>
              <a:rPr lang="fr-CA" sz="1100" dirty="0"/>
              <a:t>LECTURE DU TABLEAU</a:t>
            </a:r>
          </a:p>
          <a:p>
            <a:r>
              <a:rPr lang="fr-CA" sz="1100" dirty="0" smtClean="0"/>
              <a:t>La taille </a:t>
            </a:r>
            <a:r>
              <a:rPr lang="fr-CA" sz="1100" dirty="0"/>
              <a:t>du pénis ou </a:t>
            </a:r>
            <a:r>
              <a:rPr lang="fr-CA" sz="1100" dirty="0" smtClean="0"/>
              <a:t>du clitoris </a:t>
            </a:r>
            <a:r>
              <a:rPr lang="fr-CA" sz="1100" dirty="0"/>
              <a:t>à la </a:t>
            </a:r>
            <a:r>
              <a:rPr lang="fr-CA" sz="1100" dirty="0" smtClean="0"/>
              <a:t>naissance est le critère majeur pour cocher M ou F. Et c’est un critère très </a:t>
            </a:r>
            <a:r>
              <a:rPr lang="fr-CA" sz="1100" dirty="0" err="1" smtClean="0"/>
              <a:t>hétéronormatif</a:t>
            </a:r>
            <a:r>
              <a:rPr lang="fr-CA" sz="1100" dirty="0" smtClean="0"/>
              <a:t> </a:t>
            </a:r>
            <a:r>
              <a:rPr lang="fr-CA" sz="1100" dirty="0"/>
              <a:t>pour déterminer la frontière</a:t>
            </a:r>
            <a:r>
              <a:rPr lang="fr-CA" sz="1100" dirty="0" smtClean="0"/>
              <a:t>. Le clitoris</a:t>
            </a:r>
            <a:r>
              <a:rPr lang="fr-CA" sz="1100" baseline="0" dirty="0" smtClean="0"/>
              <a:t> doit être suffisamment petit pour répondre à des standards esthétiques, et le pénis doit être assez gros pour pouvoir pénétrer un vagin un jour.</a:t>
            </a:r>
            <a:endParaRPr lang="fr-CA" sz="1100" dirty="0"/>
          </a:p>
          <a:p>
            <a:r>
              <a:rPr lang="fr-CA" sz="1100" dirty="0" smtClean="0"/>
              <a:t>Si</a:t>
            </a:r>
            <a:r>
              <a:rPr lang="fr-CA" sz="1100" baseline="0" dirty="0" smtClean="0"/>
              <a:t> on fait un s</a:t>
            </a:r>
            <a:r>
              <a:rPr lang="fr-CA" sz="1100" dirty="0" smtClean="0"/>
              <a:t>urvol </a:t>
            </a:r>
            <a:r>
              <a:rPr lang="fr-CA" sz="1100" dirty="0"/>
              <a:t>des autres caractéristiques. Ex seins. Sur un continuum de taille des seins il y aura des chevauchement entre les hommes et les femmes, idem pour la pilosité et la masse musculaire. Idem pour les taux de testostérone. </a:t>
            </a:r>
            <a:r>
              <a:rPr lang="fr-CA" sz="1100" dirty="0" smtClean="0"/>
              <a:t>La frontière est </a:t>
            </a:r>
            <a:r>
              <a:rPr lang="fr-CA" sz="1100" baseline="0" dirty="0" smtClean="0"/>
              <a:t>arbitraire.)</a:t>
            </a:r>
            <a:endParaRPr lang="fr-CA" sz="1100" dirty="0" smtClean="0"/>
          </a:p>
          <a:p>
            <a:r>
              <a:rPr lang="fr-CA" sz="1100" dirty="0" smtClean="0"/>
              <a:t>Même </a:t>
            </a:r>
            <a:r>
              <a:rPr lang="fr-CA" sz="1100" dirty="0"/>
              <a:t>les chromosomes ne sont garants de </a:t>
            </a:r>
            <a:r>
              <a:rPr lang="fr-CA" sz="1100" dirty="0" smtClean="0"/>
              <a:t>rien:</a:t>
            </a:r>
            <a:r>
              <a:rPr lang="fr-CA" sz="1100" baseline="0" dirty="0" smtClean="0"/>
              <a:t> exemple une femme XY: ses récepteurs à testostérone ne sont pas fonctionnels donc il n’y a pas eu de différentiation au cours de son développement embryonnaire et fœtal. </a:t>
            </a:r>
            <a:endParaRPr lang="fr-CA" sz="1100" dirty="0"/>
          </a:p>
          <a:p>
            <a:endParaRPr lang="fr-CA" sz="1100" dirty="0"/>
          </a:p>
          <a:p>
            <a:r>
              <a:rPr lang="fr-CA" sz="1100" dirty="0"/>
              <a:t>Bref, même la biologie est un continuum</a:t>
            </a:r>
            <a:r>
              <a:rPr lang="fr-CA" sz="1100" dirty="0" smtClean="0"/>
              <a:t>.</a:t>
            </a:r>
            <a:endParaRPr lang="fr-CA" sz="1100"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13</a:t>
            </a:fld>
            <a:endParaRPr lang="fr-FR"/>
          </a:p>
        </p:txBody>
      </p:sp>
    </p:spTree>
    <p:extLst>
      <p:ext uri="{BB962C8B-B14F-4D97-AF65-F5344CB8AC3E}">
        <p14:creationId xmlns:p14="http://schemas.microsoft.com/office/powerpoint/2010/main" val="2919825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defTabSz="466618">
              <a:defRPr/>
            </a:pPr>
            <a:r>
              <a:rPr lang="fr-FR" dirty="0" smtClean="0"/>
              <a:t>C’est un tour d’horizon rapide mais j’espère qu’il met bien la table pour les autres conférences que vous entendrez aujourd’hui.</a:t>
            </a:r>
          </a:p>
          <a:p>
            <a:endParaRPr lang="fr-FR"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14</a:t>
            </a:fld>
            <a:endParaRPr lang="fr-FR"/>
          </a:p>
        </p:txBody>
      </p:sp>
    </p:spTree>
    <p:extLst>
      <p:ext uri="{BB962C8B-B14F-4D97-AF65-F5344CB8AC3E}">
        <p14:creationId xmlns:p14="http://schemas.microsoft.com/office/powerpoint/2010/main" val="1952145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a:t>Premièrement, on est à un tournant du vocabulaire de l’auto-identification des personnes. Ce vocabulaire explose, foisonne, explore, heurte des sensibilités, et les définitions varient encore beaucoup d’une source documentaire à l’autre. Donc tout ce que je vais vous présenter peut être sujet à des discussions, et à un raffinement dans les nuances, bien entendu. Vous me pardonnerez donc si je ne mets pas assez d’emphase sur une nuance plutôt que sur une </a:t>
            </a:r>
            <a:r>
              <a:rPr lang="fr-CA" dirty="0" smtClean="0"/>
              <a:t>autre</a:t>
            </a:r>
            <a:r>
              <a:rPr lang="fr-CA" baseline="0" dirty="0" smtClean="0"/>
              <a:t> et que je tourne certains coins ronds.</a:t>
            </a:r>
            <a:endParaRPr lang="fr-CA" dirty="0"/>
          </a:p>
          <a:p>
            <a:r>
              <a:rPr lang="fr-CA" dirty="0"/>
              <a:t> </a:t>
            </a:r>
          </a:p>
          <a:p>
            <a:r>
              <a:rPr lang="fr-CA" dirty="0"/>
              <a:t>Deuxièmement, vous aurez remarqué que j’ai parlé d’auto-identification des personnes. C’est important de comprendre qu’on ne parle pas ici de mettre une étiquette sur les gens, de les mettre en boite dans des petites cases statiques et hermétiques. Il est plutôt ici question d’une exploration d’un vocabulaire qui fasse écho dans l’identité ressentie par les personnes. Un mot qui les rejoint enfin et qui permet aussi de savoir qu’ils, elles et </a:t>
            </a:r>
            <a:r>
              <a:rPr lang="fr-CA" dirty="0" err="1"/>
              <a:t>iels</a:t>
            </a:r>
            <a:r>
              <a:rPr lang="fr-CA" dirty="0"/>
              <a:t> ne sont pas seuls.</a:t>
            </a:r>
          </a:p>
          <a:p>
            <a:r>
              <a:rPr lang="fr-CA" dirty="0"/>
              <a:t> </a:t>
            </a:r>
          </a:p>
          <a:p>
            <a:r>
              <a:rPr lang="fr-CA" dirty="0"/>
              <a:t>Troisièmement, mon but n’est pas de venir statuer sur des terminologies, mais plutôt de dresser un portrait assez organique des différentes réalités qui vous soit utile dans votre travail d’accueil et d’intervention. Il faut prendre ma présentation pour ce qu’elle est : une tentative de vulgarisation qui n’a pas la prétention d’être une réflexion philosophique ou sociologique, d’autres le feront mieux que moi. </a:t>
            </a:r>
          </a:p>
          <a:p>
            <a:r>
              <a:rPr lang="fr-CA" dirty="0"/>
              <a:t> </a:t>
            </a:r>
          </a:p>
          <a:p>
            <a:r>
              <a:rPr lang="fr-CA" dirty="0"/>
              <a:t>Et quatrièmement, il y a une règle d’or. La personne experte pour choisir le meilleur mot qui la représentera est la personne elle-même. Point à la ligne. </a:t>
            </a:r>
          </a:p>
          <a:p>
            <a:r>
              <a:rPr lang="fr-CA" dirty="0"/>
              <a:t>Par exemple, je suis lesbienne. Mais j’ai eu une vie hétérosexuelle par le passé. Techniquement, on pourrait arguer que je suis bisexuelle. Mais non. Point à la ligne.</a:t>
            </a:r>
          </a:p>
          <a:p>
            <a:endParaRPr lang="fr-CA" dirty="0"/>
          </a:p>
          <a:p>
            <a:r>
              <a:rPr lang="fr-CA" dirty="0"/>
              <a:t>Dans un monde idéal, ce serait une personne pour chaque lettre qui viendrait vous parler des définitions qui la concernent, mais aujourd’hui, en tant que L, je vais tenter d’embrasser en toute humilité l’ensemble de nos communautés.</a:t>
            </a:r>
          </a:p>
          <a:p>
            <a:r>
              <a:rPr lang="fr-CA" dirty="0"/>
              <a:t> </a:t>
            </a:r>
          </a:p>
          <a:p>
            <a:r>
              <a:rPr lang="fr-CA" dirty="0"/>
              <a:t>Alors commençons.  </a:t>
            </a:r>
          </a:p>
          <a:p>
            <a:endParaRPr lang="fr-FR"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2</a:t>
            </a:fld>
            <a:endParaRPr lang="fr-FR"/>
          </a:p>
        </p:txBody>
      </p:sp>
    </p:spTree>
    <p:extLst>
      <p:ext uri="{BB962C8B-B14F-4D97-AF65-F5344CB8AC3E}">
        <p14:creationId xmlns:p14="http://schemas.microsoft.com/office/powerpoint/2010/main" val="2806777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J’ai des pistes de réflexions personnellement, mais je n’ai pas de réponses définitives à</a:t>
            </a:r>
            <a:r>
              <a:rPr lang="fr-CA" baseline="0" dirty="0" smtClean="0"/>
              <a:t> ces questions</a:t>
            </a:r>
            <a:r>
              <a:rPr lang="fr-CA" dirty="0" smtClean="0"/>
              <a:t>. </a:t>
            </a:r>
          </a:p>
          <a:p>
            <a:r>
              <a:rPr lang="fr-CA" dirty="0" smtClean="0"/>
              <a:t>On va donc les  prendre sous un autre angle.</a:t>
            </a:r>
          </a:p>
          <a:p>
            <a:r>
              <a:rPr lang="fr-CA" dirty="0" smtClean="0"/>
              <a:t>On peut visualiser le spectre des possibilités liées au sexe, au genre et à la sexualité en 5 axes, spectres ou continuum qui sont indépendants</a:t>
            </a:r>
            <a:r>
              <a:rPr lang="fr-CA" baseline="0" dirty="0" smtClean="0"/>
              <a:t> les uns des autres</a:t>
            </a:r>
            <a:r>
              <a:rPr lang="fr-CA" dirty="0" smtClean="0"/>
              <a:t>.</a:t>
            </a:r>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3</a:t>
            </a:fld>
            <a:endParaRPr lang="fr-FR"/>
          </a:p>
        </p:txBody>
      </p:sp>
    </p:spTree>
    <p:extLst>
      <p:ext uri="{BB962C8B-B14F-4D97-AF65-F5344CB8AC3E}">
        <p14:creationId xmlns:p14="http://schemas.microsoft.com/office/powerpoint/2010/main" val="683422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lvl="0"/>
            <a:r>
              <a:rPr lang="fr-CA" dirty="0"/>
              <a:t>J’aurais pu ajouter une autre mise en garde, à savoir que toute tentative de modélisation de la réalité sera toujours un simple modèle, incomplet et imparfait, et non la réalité. C’est un outil et non un verdict.</a:t>
            </a:r>
          </a:p>
          <a:p>
            <a:pPr lvl="0"/>
            <a:endParaRPr lang="fr-CA" dirty="0"/>
          </a:p>
          <a:p>
            <a:pPr lvl="0"/>
            <a:r>
              <a:rPr lang="fr-CA" dirty="0"/>
              <a:t>1. Orientation sexuelle</a:t>
            </a:r>
            <a:endParaRPr lang="fr-CA" sz="1100" dirty="0"/>
          </a:p>
          <a:p>
            <a:r>
              <a:rPr lang="fr-CA" b="1" dirty="0"/>
              <a:t>L’OS concerne l’attirance sexuelle envers d’autres personnes : de l’hétérosexualité à l’homosexualité en passant par toutes les nuances de possibilités entre les deux.</a:t>
            </a:r>
            <a:endParaRPr lang="fr-CA" sz="1100" dirty="0"/>
          </a:p>
          <a:p>
            <a:r>
              <a:rPr lang="fr-CA" dirty="0"/>
              <a:t>On la résume souvent à </a:t>
            </a:r>
            <a:r>
              <a:rPr lang="fr-CA" dirty="0" err="1"/>
              <a:t>homosexuel-le</a:t>
            </a:r>
            <a:r>
              <a:rPr lang="fr-CA" dirty="0"/>
              <a:t> (gai ou lesbienne), </a:t>
            </a:r>
            <a:r>
              <a:rPr lang="fr-CA" dirty="0" err="1"/>
              <a:t>bisexuel-le</a:t>
            </a:r>
            <a:r>
              <a:rPr lang="fr-CA" dirty="0"/>
              <a:t> et </a:t>
            </a:r>
            <a:r>
              <a:rPr lang="fr-CA" dirty="0" err="1"/>
              <a:t>hétérosexuel-le</a:t>
            </a:r>
            <a:r>
              <a:rPr lang="fr-CA" b="1" dirty="0"/>
              <a:t>. </a:t>
            </a:r>
            <a:r>
              <a:rPr lang="fr-CA" dirty="0"/>
              <a:t>La bisexualité est une attirance envers les hommes ou les femmes, indifféremment, mais certaines personnes ne sentent pas que ce terme leur convient vraiment car ça demeure alors en termes très binaires  homme-femme. C’est entre autres pour cette raison que certaines personnes préfèrent le terme </a:t>
            </a:r>
            <a:r>
              <a:rPr lang="fr-CA" dirty="0" err="1"/>
              <a:t>pansexuel</a:t>
            </a:r>
            <a:r>
              <a:rPr lang="fr-CA" dirty="0"/>
              <a:t>-le.</a:t>
            </a:r>
            <a:endParaRPr lang="fr-CA" sz="1100" dirty="0"/>
          </a:p>
          <a:p>
            <a:r>
              <a:rPr lang="fr-CA" dirty="0"/>
              <a:t> </a:t>
            </a:r>
            <a:endParaRPr lang="fr-CA" sz="1100" dirty="0"/>
          </a:p>
          <a:p>
            <a:pPr lvl="0"/>
            <a:r>
              <a:rPr lang="fr-CA" dirty="0"/>
              <a:t>2. Orientation romantique ou amoureuse</a:t>
            </a:r>
            <a:endParaRPr lang="fr-CA" sz="1100" dirty="0"/>
          </a:p>
          <a:p>
            <a:r>
              <a:rPr lang="fr-CA" b="1" dirty="0"/>
              <a:t>L’orientation romantique concerne l’attirance amoureuse envers les hommes ou les femmes, ou envers les personnes qui sortent du cadre binaire. Cet axe est souvent superposable à celui de l’orientation sexuelle, mais pas nécessairement. </a:t>
            </a:r>
          </a:p>
          <a:p>
            <a:r>
              <a:rPr lang="fr-CA" b="1" dirty="0"/>
              <a:t>Ex. femme bisexuelle, en questionnement pour s’auto-identifier comme lesbienne dans ses relations romantiques, mais qui a des attirances et des comportements sexuels avec des hommes lorsqu’elle n’est pas en couple</a:t>
            </a:r>
            <a:endParaRPr lang="fr-CA" sz="1100" dirty="0"/>
          </a:p>
          <a:p>
            <a:r>
              <a:rPr lang="fr-CA" dirty="0"/>
              <a:t> </a:t>
            </a:r>
            <a:endParaRPr lang="fr-CA" sz="1100" dirty="0"/>
          </a:p>
          <a:p>
            <a:pPr lvl="0"/>
            <a:r>
              <a:rPr lang="fr-CA" dirty="0"/>
              <a:t>3. Identité de genre : </a:t>
            </a:r>
            <a:endParaRPr lang="fr-CA" dirty="0" smtClean="0"/>
          </a:p>
          <a:p>
            <a:r>
              <a:rPr lang="fr-CA" sz="1200" b="1" dirty="0" smtClean="0"/>
              <a:t>C’est le genre auquel une personne s’identifie, sans égard à ce que le médecin a coché à sa naissance (sexe assigné à la naissance), et sans égard à d’éventuelles interventions médicales. Quelques</a:t>
            </a:r>
            <a:r>
              <a:rPr lang="fr-CA" sz="1200" b="1" baseline="0" dirty="0" smtClean="0"/>
              <a:t> termes importants</a:t>
            </a:r>
            <a:r>
              <a:rPr lang="fr-CA" sz="1200" b="1" dirty="0" smtClean="0"/>
              <a:t>: de </a:t>
            </a:r>
            <a:r>
              <a:rPr lang="fr-CA" sz="1200" b="1" dirty="0" err="1" smtClean="0"/>
              <a:t>cisgenre</a:t>
            </a:r>
            <a:r>
              <a:rPr lang="fr-CA" sz="1200" b="1" dirty="0" smtClean="0"/>
              <a:t> à transgenre avec toutes les nuances de possibilités entre les deux.</a:t>
            </a:r>
            <a:endParaRPr lang="fr-CA" sz="1200" dirty="0" smtClean="0">
              <a:effectLst/>
            </a:endParaRPr>
          </a:p>
          <a:p>
            <a:r>
              <a:rPr lang="fr-CA" sz="1200" dirty="0" smtClean="0"/>
              <a:t>Le terme le plus inclusif est tout simplement </a:t>
            </a:r>
            <a:r>
              <a:rPr lang="fr-CA" sz="1200" dirty="0" err="1" smtClean="0"/>
              <a:t>trans</a:t>
            </a:r>
            <a:r>
              <a:rPr lang="fr-CA" sz="1200" dirty="0" smtClean="0"/>
              <a:t> car transgenre ne fait pas l’unanimité et </a:t>
            </a:r>
            <a:r>
              <a:rPr lang="fr-CA" sz="1200" dirty="0" err="1" smtClean="0"/>
              <a:t>transsexuel-le</a:t>
            </a:r>
            <a:r>
              <a:rPr lang="fr-CA" sz="1200" dirty="0" smtClean="0"/>
              <a:t> est plus souvent associé à un parcours médical.</a:t>
            </a:r>
            <a:r>
              <a:rPr lang="fr-CA" sz="1200" baseline="0" dirty="0" smtClean="0"/>
              <a:t> </a:t>
            </a:r>
            <a:r>
              <a:rPr lang="fr-CA" sz="1200" dirty="0" smtClean="0"/>
              <a:t>Les personnes </a:t>
            </a:r>
            <a:r>
              <a:rPr lang="fr-CA" sz="1200" dirty="0" err="1" smtClean="0"/>
              <a:t>cisgenres</a:t>
            </a:r>
            <a:r>
              <a:rPr lang="fr-CA" sz="1200" dirty="0" smtClean="0"/>
              <a:t> sont celles dont le genre correspond à ce que le médecin avait coché à leur naissance. Et parmi toutes les nuances entre les personnes </a:t>
            </a:r>
            <a:r>
              <a:rPr lang="fr-CA" sz="1200" dirty="0" err="1" smtClean="0"/>
              <a:t>cisgenres</a:t>
            </a:r>
            <a:r>
              <a:rPr lang="fr-CA" sz="1200" dirty="0" smtClean="0"/>
              <a:t> et les personnes </a:t>
            </a:r>
            <a:r>
              <a:rPr lang="fr-CA" sz="1200" dirty="0" err="1" smtClean="0"/>
              <a:t>trans</a:t>
            </a:r>
            <a:r>
              <a:rPr lang="fr-CA" sz="1200" dirty="0" smtClean="0"/>
              <a:t>, il faut ajouter les personnes non-binaires qui ne se sentent pas appartenir à un genre en particulier, et qui sortent donc de la binarité homme-femme. Certaines personnes non-binaires se sentent incluses sous le terme parapluie </a:t>
            </a:r>
            <a:r>
              <a:rPr lang="fr-CA" sz="1200" dirty="0" err="1" smtClean="0"/>
              <a:t>trans</a:t>
            </a:r>
            <a:r>
              <a:rPr lang="fr-CA" sz="1200" dirty="0" smtClean="0"/>
              <a:t>, mais d’autres ne s’y identifient pas.</a:t>
            </a:r>
          </a:p>
          <a:p>
            <a:pPr marL="0" marR="0" indent="0" algn="l" defTabSz="914400" rtl="0" eaLnBrk="1" fontAlgn="auto" latinLnBrk="0" hangingPunct="1">
              <a:lnSpc>
                <a:spcPct val="100000"/>
              </a:lnSpc>
              <a:spcBef>
                <a:spcPts val="0"/>
              </a:spcBef>
              <a:spcAft>
                <a:spcPts val="0"/>
              </a:spcAft>
              <a:buClrTx/>
              <a:buSzTx/>
              <a:buFontTx/>
              <a:buNone/>
              <a:tabLst/>
              <a:defRPr/>
            </a:pPr>
            <a:endParaRPr lang="fr-CA" sz="1200"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CA" sz="1200" b="1" dirty="0" smtClean="0"/>
              <a:t>C’est important de comprendre que l’identité de genre n’est pas qu’un simple refus de se conformer aux stéréotypes de genre. </a:t>
            </a:r>
          </a:p>
          <a:p>
            <a:r>
              <a:rPr lang="fr-CA" sz="1200" b="1" dirty="0" smtClean="0"/>
              <a:t>Par exemple, je suis </a:t>
            </a:r>
            <a:r>
              <a:rPr lang="fr-CA" sz="1200" b="1" dirty="0" err="1" smtClean="0"/>
              <a:t>cisgenre</a:t>
            </a:r>
            <a:r>
              <a:rPr lang="fr-CA" sz="1200" b="1" dirty="0" smtClean="0"/>
              <a:t> et j’ai accompagné ma conjointe à son bal des finissants en complet-cravate. Et une femme </a:t>
            </a:r>
            <a:r>
              <a:rPr lang="fr-CA" sz="1200" b="1" dirty="0" err="1" smtClean="0"/>
              <a:t>trans</a:t>
            </a:r>
            <a:r>
              <a:rPr lang="fr-CA" sz="1200" b="1" dirty="0" smtClean="0"/>
              <a:t> qui met des caps d’acier et une chemise à carreaux n’est pas moins femme</a:t>
            </a:r>
            <a:r>
              <a:rPr lang="fr-CA" sz="1200" b="1" baseline="0" dirty="0" smtClean="0"/>
              <a:t> pour autant.</a:t>
            </a:r>
          </a:p>
          <a:p>
            <a:r>
              <a:rPr lang="fr-CA" sz="1200" b="1" baseline="0" dirty="0" smtClean="0"/>
              <a:t>Tout ça, c’est plutôt l’expression de genre:</a:t>
            </a:r>
            <a:endParaRPr lang="fr-CA" dirty="0" smtClean="0">
              <a:effectLst/>
            </a:endParaRPr>
          </a:p>
          <a:p>
            <a:pPr lvl="0"/>
            <a:r>
              <a:rPr lang="fr-CA" dirty="0" smtClean="0"/>
              <a:t>4</a:t>
            </a:r>
            <a:r>
              <a:rPr lang="fr-CA" dirty="0"/>
              <a:t>. Expression de genre</a:t>
            </a:r>
            <a:endParaRPr lang="fr-CA" sz="1100" dirty="0"/>
          </a:p>
          <a:p>
            <a:r>
              <a:rPr lang="fr-CA" b="1" dirty="0"/>
              <a:t>On entre ici dans l’apparence de ce que notre société qualifie de féminin ou de masculin sans égard au genre de la </a:t>
            </a:r>
            <a:r>
              <a:rPr lang="fr-CA" b="1" dirty="0" err="1"/>
              <a:t>personnne</a:t>
            </a:r>
            <a:r>
              <a:rPr lang="fr-CA" b="1" dirty="0"/>
              <a:t> : vêtements, coiffure, maquillage, langage corporel, etc. Encore une fois il y a deux pôles de stéréotypes sexuels culturels et sociétaux et toutes les nuances de possibilités entre les deux. Depuis juin 2016, l’identité de genre et l’expression de genre sont toutes deux des motifs prohibés de discrimination selon la Charte québécoise. C’est important de comprendre que l’identité de genre n’est pas qu’un simple refus de se conformer aux stéréotypes de genre. </a:t>
            </a:r>
          </a:p>
          <a:p>
            <a:r>
              <a:rPr lang="fr-CA" b="1" dirty="0"/>
              <a:t>Par exemple, je suis </a:t>
            </a:r>
            <a:r>
              <a:rPr lang="fr-CA" b="1" dirty="0" err="1"/>
              <a:t>cisgenre</a:t>
            </a:r>
            <a:r>
              <a:rPr lang="fr-CA" b="1" dirty="0"/>
              <a:t> et j’ai </a:t>
            </a:r>
            <a:r>
              <a:rPr lang="fr-CA" b="1" dirty="0" smtClean="0"/>
              <a:t>accompagné </a:t>
            </a:r>
            <a:r>
              <a:rPr lang="fr-CA" b="1" dirty="0"/>
              <a:t>ma conjointe à son bal des finissants en complet-cravate. </a:t>
            </a:r>
            <a:r>
              <a:rPr lang="fr-CA" b="1" dirty="0" smtClean="0"/>
              <a:t>Et une femme </a:t>
            </a:r>
            <a:r>
              <a:rPr lang="fr-CA" b="1" dirty="0" err="1" smtClean="0"/>
              <a:t>trans</a:t>
            </a:r>
            <a:r>
              <a:rPr lang="fr-CA" b="1" dirty="0" smtClean="0"/>
              <a:t> qui met des caps d’acier et une chemise à carreaux n’est pas moins femme</a:t>
            </a:r>
            <a:r>
              <a:rPr lang="fr-CA" b="1" baseline="0" dirty="0" smtClean="0"/>
              <a:t> pour autant.</a:t>
            </a:r>
            <a:endParaRPr lang="fr-CA" b="1" dirty="0"/>
          </a:p>
          <a:p>
            <a:endParaRPr lang="fr-CA" b="1" dirty="0" smtClean="0"/>
          </a:p>
          <a:p>
            <a:r>
              <a:rPr lang="fr-CA" b="1" dirty="0" smtClean="0"/>
              <a:t>Bref, chaque personne a le droit de se positionner à l’endroit de ce continuum qui la rend</a:t>
            </a:r>
            <a:r>
              <a:rPr lang="fr-CA" b="1" baseline="0" dirty="0" smtClean="0"/>
              <a:t> confortable, au moment qui lui convient, sans subir de jugement ou de double standard, et peu importe le genre auquel elle s’identifie.</a:t>
            </a:r>
            <a:endParaRPr lang="fr-CA" b="1" dirty="0" smtClean="0"/>
          </a:p>
          <a:p>
            <a:endParaRPr lang="fr-CA" b="1" dirty="0"/>
          </a:p>
          <a:p>
            <a:r>
              <a:rPr lang="fr-CA" b="1" dirty="0"/>
              <a:t>C’est important de ne pas oublier le 5</a:t>
            </a:r>
            <a:r>
              <a:rPr lang="fr-CA" b="1" baseline="30000" dirty="0"/>
              <a:t>e</a:t>
            </a:r>
            <a:r>
              <a:rPr lang="fr-CA" b="1" dirty="0"/>
              <a:t> axe, d’une part pour ne pas échapper les personnes </a:t>
            </a:r>
            <a:r>
              <a:rPr lang="fr-CA" b="1" dirty="0" err="1"/>
              <a:t>intersexes</a:t>
            </a:r>
            <a:r>
              <a:rPr lang="fr-CA" b="1" dirty="0"/>
              <a:t> dans notre cartographie, modélisation, représentation, portrait, des diversités sexuelle et corporelle et de la pluralité des genres. Mais aussi pour démontrer que même des paradigmes très ancrés peuvent et doivent être remis en question à la lumière des faits.</a:t>
            </a:r>
          </a:p>
          <a:p>
            <a:pPr lvl="0"/>
            <a:r>
              <a:rPr lang="fr-CA" dirty="0"/>
              <a:t>5. Caractéristiques anatomiques et physiologiques associées au masculin et au féminin</a:t>
            </a:r>
            <a:endParaRPr lang="fr-CA" sz="1100" dirty="0"/>
          </a:p>
          <a:p>
            <a:r>
              <a:rPr lang="fr-CA" b="1" dirty="0"/>
              <a:t>Cet axe concerne le continuum des caractéristiques biologiques qu’on associe d’une façon faussement binaire aux deux genres traditionnels. </a:t>
            </a:r>
            <a:endParaRPr lang="fr-CA" sz="1100" dirty="0"/>
          </a:p>
          <a:p>
            <a:r>
              <a:rPr lang="fr-CA" dirty="0"/>
              <a:t>Parce qu’il n’y a en fait pas de frontière si étanche qu’on </a:t>
            </a:r>
            <a:r>
              <a:rPr lang="fr-CA" dirty="0" smtClean="0"/>
              <a:t>pense </a:t>
            </a:r>
            <a:r>
              <a:rPr lang="fr-CA" dirty="0"/>
              <a:t>entre les caractéristiques anatomiques et physiologiques qu’on associe aux femmes et celles qu’on associe aux hommes. Et les personnes </a:t>
            </a:r>
            <a:r>
              <a:rPr lang="fr-CA" dirty="0" err="1"/>
              <a:t>intersexes</a:t>
            </a:r>
            <a:r>
              <a:rPr lang="fr-CA" dirty="0"/>
              <a:t> existent. </a:t>
            </a:r>
          </a:p>
          <a:p>
            <a:r>
              <a:rPr lang="fr-CA" dirty="0" err="1"/>
              <a:t>Intersexes</a:t>
            </a:r>
            <a:r>
              <a:rPr lang="fr-CA" dirty="0"/>
              <a:t> de toutes sortes de façons, par exemple, une personne avec un vagin et un testicule dans l’abdomen. Ou une femme dont les chromosomes sont XY. Il y a encore une fois un grand spectre de possibilités biologiques sur lequel on va revenir un peu plus en détail plus loin.</a:t>
            </a:r>
          </a:p>
          <a:p>
            <a:endParaRPr lang="fr-CA" dirty="0"/>
          </a:p>
          <a:p>
            <a:endParaRPr lang="fr-CA" dirty="0"/>
          </a:p>
          <a:p>
            <a:r>
              <a:rPr lang="fr-CA" dirty="0"/>
              <a:t>Ce sont là les 5 axes de la diversité sexuelle et corporelle, et de la pluralité des </a:t>
            </a:r>
            <a:r>
              <a:rPr lang="fr-CA" dirty="0" smtClean="0"/>
              <a:t>genres que je vous soumets. </a:t>
            </a:r>
            <a:r>
              <a:rPr lang="fr-CA" dirty="0"/>
              <a:t>5 axes qui je le répète sont complètement indépendants les uns des autres. </a:t>
            </a:r>
          </a:p>
          <a:p>
            <a:pPr defTabSz="466618">
              <a:defRPr/>
            </a:pPr>
            <a:r>
              <a:rPr lang="fr-CA" sz="1100" dirty="0"/>
              <a:t>Toutes les combinaisons sont possibles. </a:t>
            </a:r>
          </a:p>
          <a:p>
            <a:endParaRPr lang="fr-CA" sz="1100" dirty="0"/>
          </a:p>
          <a:p>
            <a:endParaRPr lang="fr-FR"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4</a:t>
            </a:fld>
            <a:endParaRPr lang="fr-FR"/>
          </a:p>
        </p:txBody>
      </p:sp>
    </p:spTree>
    <p:extLst>
      <p:ext uri="{BB962C8B-B14F-4D97-AF65-F5344CB8AC3E}">
        <p14:creationId xmlns:p14="http://schemas.microsoft.com/office/powerpoint/2010/main" val="4267616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9964" indent="-349964"/>
            <a:r>
              <a:rPr lang="fr-FR" dirty="0"/>
              <a:t>Un peu de lexique maintenant, même si on l’a pas mal fait à mesure.</a:t>
            </a:r>
          </a:p>
          <a:p>
            <a:pPr marL="349964" indent="-349964"/>
            <a:endParaRPr lang="fr-FR" dirty="0"/>
          </a:p>
          <a:p>
            <a:pPr marL="349964" indent="-349964"/>
            <a:r>
              <a:rPr lang="fr-FR" dirty="0"/>
              <a:t>Une personne </a:t>
            </a:r>
            <a:r>
              <a:rPr lang="fr-FR" b="1" dirty="0"/>
              <a:t>homosexuelle</a:t>
            </a:r>
            <a:r>
              <a:rPr lang="fr-FR" dirty="0"/>
              <a:t> (gai, gaie, lesbienne) est attirée sexuellement par les personnes de son propre genre.</a:t>
            </a:r>
          </a:p>
          <a:p>
            <a:pPr marL="349964" indent="-349964"/>
            <a:r>
              <a:rPr lang="fr-FR" dirty="0"/>
              <a:t>Une femme </a:t>
            </a:r>
            <a:r>
              <a:rPr lang="fr-FR" b="1" dirty="0"/>
              <a:t>hétérosexuelle</a:t>
            </a:r>
            <a:r>
              <a:rPr lang="fr-FR" dirty="0"/>
              <a:t> est attirée sexuellement par les hommes et un homme hétérosexuel par les femmes. </a:t>
            </a:r>
          </a:p>
          <a:p>
            <a:pPr marL="349964" indent="-349964"/>
            <a:r>
              <a:rPr lang="fr-FR" dirty="0"/>
              <a:t>Une personne </a:t>
            </a:r>
            <a:r>
              <a:rPr lang="fr-FR" b="1" dirty="0"/>
              <a:t>bisexuelle</a:t>
            </a:r>
            <a:r>
              <a:rPr lang="fr-FR" dirty="0"/>
              <a:t> est attirée sexuellement par les hommes et les femmes.</a:t>
            </a:r>
          </a:p>
          <a:p>
            <a:pPr marL="349964" indent="-349964"/>
            <a:endParaRPr lang="fr-FR" dirty="0"/>
          </a:p>
          <a:p>
            <a:pPr marL="349964" indent="-349964"/>
            <a:r>
              <a:rPr lang="fr-FR" b="1" dirty="0"/>
              <a:t>Écueils rencontrés par des personnes </a:t>
            </a:r>
            <a:r>
              <a:rPr lang="fr-FR" b="1" dirty="0" err="1"/>
              <a:t>bisexuel-les</a:t>
            </a:r>
            <a:r>
              <a:rPr lang="fr-FR" b="1" dirty="0"/>
              <a:t> : exemple présomption qu’être </a:t>
            </a:r>
            <a:r>
              <a:rPr lang="fr-FR" b="1" dirty="0" err="1"/>
              <a:t>bisexuel-le</a:t>
            </a:r>
            <a:r>
              <a:rPr lang="fr-FR" b="1" dirty="0"/>
              <a:t> a une influence sur la capacité d’être en couple.</a:t>
            </a:r>
          </a:p>
          <a:p>
            <a:pPr marL="349964" indent="-349964"/>
            <a:r>
              <a:rPr lang="fr-FR" b="1" dirty="0"/>
              <a:t>Ou encore des remarques comme : Branche-toi! </a:t>
            </a:r>
          </a:p>
          <a:p>
            <a:pPr marL="349964" indent="-349964"/>
            <a:r>
              <a:rPr lang="fr-FR" b="1" dirty="0"/>
              <a:t>Oui, la bisexualité peut être une étape d’un questionnement, mais c’est aussi une orientation sexuelle en soi. D’ailleurs, l’hétérosexualité aussi peut être une étape d’un questionnement</a:t>
            </a:r>
            <a:r>
              <a:rPr lang="fr-FR" b="1" dirty="0" smtClean="0"/>
              <a:t>! Et on ne</a:t>
            </a:r>
            <a:r>
              <a:rPr lang="fr-FR" b="1" baseline="0" dirty="0" smtClean="0"/>
              <a:t> remet pas en question sa validité pour autant!</a:t>
            </a:r>
            <a:endParaRPr lang="fr-FR" b="1" dirty="0"/>
          </a:p>
          <a:p>
            <a:pPr marL="349964" indent="-349964"/>
            <a:endParaRPr lang="fr-FR" b="1" dirty="0"/>
          </a:p>
          <a:p>
            <a:pPr marL="349964" indent="-349964"/>
            <a:r>
              <a:rPr lang="fr-FR" dirty="0"/>
              <a:t>Une personne </a:t>
            </a:r>
            <a:r>
              <a:rPr lang="fr-FR" b="1" dirty="0" err="1"/>
              <a:t>pansexuelle</a:t>
            </a:r>
            <a:r>
              <a:rPr lang="fr-FR" dirty="0"/>
              <a:t> est attirée sexuellement par les personnes indépendamment de leur genre.</a:t>
            </a:r>
          </a:p>
          <a:p>
            <a:pPr marL="349964" indent="-349964"/>
            <a:r>
              <a:rPr lang="fr-FR" dirty="0"/>
              <a:t>Une personne </a:t>
            </a:r>
            <a:r>
              <a:rPr lang="fr-FR" b="1" dirty="0"/>
              <a:t>asexuelle</a:t>
            </a:r>
            <a:r>
              <a:rPr lang="fr-FR" dirty="0"/>
              <a:t> n’est pas attirée sexuellement par les autres personnes.</a:t>
            </a:r>
          </a:p>
          <a:p>
            <a:pPr defTabSz="466618">
              <a:defRPr/>
            </a:pPr>
            <a:r>
              <a:rPr lang="fr-FR" dirty="0"/>
              <a:t>Une famille </a:t>
            </a:r>
            <a:r>
              <a:rPr lang="fr-FR" b="1" dirty="0"/>
              <a:t>homoparentale</a:t>
            </a:r>
            <a:r>
              <a:rPr lang="fr-FR" dirty="0"/>
              <a:t> ou </a:t>
            </a:r>
            <a:r>
              <a:rPr lang="fr-FR" b="1" dirty="0" err="1"/>
              <a:t>transparentale</a:t>
            </a:r>
            <a:r>
              <a:rPr lang="fr-FR" dirty="0"/>
              <a:t> est une famille dans laquelle un ou deux parents sont </a:t>
            </a:r>
            <a:r>
              <a:rPr lang="fr-FR" dirty="0" err="1"/>
              <a:t>homosexuel-les</a:t>
            </a:r>
            <a:r>
              <a:rPr lang="fr-FR" dirty="0"/>
              <a:t> ou </a:t>
            </a:r>
            <a:r>
              <a:rPr lang="fr-FR" dirty="0" err="1"/>
              <a:t>bisexuel-les</a:t>
            </a:r>
            <a:r>
              <a:rPr lang="fr-FR" dirty="0"/>
              <a:t> ou </a:t>
            </a:r>
            <a:r>
              <a:rPr lang="fr-FR" dirty="0" err="1"/>
              <a:t>trans</a:t>
            </a:r>
            <a:r>
              <a:rPr lang="fr-FR" dirty="0"/>
              <a:t>.</a:t>
            </a:r>
          </a:p>
          <a:p>
            <a:endParaRPr lang="fr-FR"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5</a:t>
            </a:fld>
            <a:endParaRPr lang="fr-FR"/>
          </a:p>
        </p:txBody>
      </p:sp>
    </p:spTree>
    <p:extLst>
      <p:ext uri="{BB962C8B-B14F-4D97-AF65-F5344CB8AC3E}">
        <p14:creationId xmlns:p14="http://schemas.microsoft.com/office/powerpoint/2010/main" val="2599734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6</a:t>
            </a:fld>
            <a:endParaRPr lang="fr-FR"/>
          </a:p>
        </p:txBody>
      </p:sp>
    </p:spTree>
    <p:extLst>
      <p:ext uri="{BB962C8B-B14F-4D97-AF65-F5344CB8AC3E}">
        <p14:creationId xmlns:p14="http://schemas.microsoft.com/office/powerpoint/2010/main" val="2055583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b="1" dirty="0">
                <a:solidFill>
                  <a:schemeClr val="bg1"/>
                </a:solidFill>
              </a:rPr>
              <a:t>Quelques </a:t>
            </a:r>
            <a:r>
              <a:rPr lang="fr-FR" b="1" dirty="0" smtClean="0">
                <a:solidFill>
                  <a:schemeClr val="bg1"/>
                </a:solidFill>
              </a:rPr>
              <a:t>pièges rencontrés:</a:t>
            </a:r>
            <a:endParaRPr lang="fr-FR" b="1" dirty="0">
              <a:solidFill>
                <a:schemeClr val="bg1"/>
              </a:solidFill>
            </a:endParaRPr>
          </a:p>
          <a:p>
            <a:r>
              <a:rPr lang="fr-FR" dirty="0">
                <a:solidFill>
                  <a:schemeClr val="bg1"/>
                </a:solidFill>
              </a:rPr>
              <a:t> - Dire d’une personne qu’elle </a:t>
            </a:r>
            <a:r>
              <a:rPr lang="fr-FR" b="1" u="sng" dirty="0">
                <a:solidFill>
                  <a:schemeClr val="bg1"/>
                </a:solidFill>
              </a:rPr>
              <a:t>affiche</a:t>
            </a:r>
            <a:r>
              <a:rPr lang="fr-FR" dirty="0">
                <a:solidFill>
                  <a:schemeClr val="bg1"/>
                </a:solidFill>
              </a:rPr>
              <a:t> son homosexualité;</a:t>
            </a:r>
          </a:p>
          <a:p>
            <a:r>
              <a:rPr lang="fr-FR" dirty="0">
                <a:solidFill>
                  <a:schemeClr val="bg1"/>
                </a:solidFill>
              </a:rPr>
              <a:t> - </a:t>
            </a:r>
            <a:r>
              <a:rPr lang="fr-FR" dirty="0" smtClean="0">
                <a:solidFill>
                  <a:schemeClr val="bg1"/>
                </a:solidFill>
              </a:rPr>
              <a:t> Ou pire, dire </a:t>
            </a:r>
            <a:r>
              <a:rPr lang="fr-FR" dirty="0">
                <a:solidFill>
                  <a:schemeClr val="bg1"/>
                </a:solidFill>
              </a:rPr>
              <a:t>d’une personne qu’elle </a:t>
            </a:r>
            <a:r>
              <a:rPr lang="fr-FR" b="1" u="sng" dirty="0">
                <a:solidFill>
                  <a:schemeClr val="bg1"/>
                </a:solidFill>
              </a:rPr>
              <a:t>avoue</a:t>
            </a:r>
            <a:r>
              <a:rPr lang="fr-FR" dirty="0">
                <a:solidFill>
                  <a:schemeClr val="bg1"/>
                </a:solidFill>
              </a:rPr>
              <a:t> son homosexualité;</a:t>
            </a:r>
          </a:p>
          <a:p>
            <a:r>
              <a:rPr lang="fr-FR" dirty="0">
                <a:solidFill>
                  <a:schemeClr val="bg1"/>
                </a:solidFill>
              </a:rPr>
              <a:t> - Lui dire: « ça paraît pas</a:t>
            </a:r>
            <a:r>
              <a:rPr lang="mr-IN" dirty="0">
                <a:solidFill>
                  <a:schemeClr val="bg1"/>
                </a:solidFill>
              </a:rPr>
              <a:t>…</a:t>
            </a:r>
            <a:r>
              <a:rPr lang="fr-CA" dirty="0">
                <a:solidFill>
                  <a:schemeClr val="bg1"/>
                </a:solidFill>
              </a:rPr>
              <a:t> »</a:t>
            </a:r>
          </a:p>
          <a:p>
            <a:endParaRPr lang="fr-CA" dirty="0">
              <a:solidFill>
                <a:schemeClr val="bg1"/>
              </a:solidFill>
            </a:endParaRPr>
          </a:p>
          <a:p>
            <a:r>
              <a:rPr lang="fr-CA" dirty="0">
                <a:solidFill>
                  <a:schemeClr val="bg1"/>
                </a:solidFill>
              </a:rPr>
              <a:t>C’est une question de double standard: est-ce qu’on dirait d’une personne hétérosexuelle qu’elle affiche son hétérosexualité en parlant de son conjoint ou conjointe?</a:t>
            </a:r>
          </a:p>
          <a:p>
            <a:r>
              <a:rPr lang="fr-CA" dirty="0">
                <a:solidFill>
                  <a:schemeClr val="bg1"/>
                </a:solidFill>
              </a:rPr>
              <a:t>Une personne peut </a:t>
            </a:r>
            <a:r>
              <a:rPr lang="fr-CA" dirty="0" smtClean="0">
                <a:solidFill>
                  <a:schemeClr val="bg1"/>
                </a:solidFill>
              </a:rPr>
              <a:t>se dévoiler</a:t>
            </a:r>
            <a:r>
              <a:rPr lang="fr-CA" dirty="0">
                <a:solidFill>
                  <a:schemeClr val="bg1"/>
                </a:solidFill>
              </a:rPr>
              <a:t>, ou </a:t>
            </a:r>
            <a:r>
              <a:rPr lang="fr-CA" dirty="0" smtClean="0">
                <a:solidFill>
                  <a:schemeClr val="bg1"/>
                </a:solidFill>
              </a:rPr>
              <a:t>se révéler</a:t>
            </a:r>
            <a:r>
              <a:rPr lang="fr-CA" dirty="0">
                <a:solidFill>
                  <a:schemeClr val="bg1"/>
                </a:solidFill>
              </a:rPr>
              <a:t>, mais afficher, ça fait poster sur le mur… hé regardez-moi je suis gai!</a:t>
            </a:r>
            <a:endParaRPr lang="fr-FR" dirty="0">
              <a:solidFill>
                <a:schemeClr val="bg1"/>
              </a:solidFill>
            </a:endParaRPr>
          </a:p>
          <a:p>
            <a:endParaRPr lang="fr-FR"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7</a:t>
            </a:fld>
            <a:endParaRPr lang="fr-FR"/>
          </a:p>
        </p:txBody>
      </p:sp>
    </p:spTree>
    <p:extLst>
      <p:ext uri="{BB962C8B-B14F-4D97-AF65-F5344CB8AC3E}">
        <p14:creationId xmlns:p14="http://schemas.microsoft.com/office/powerpoint/2010/main" val="1031794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349964" indent="-349964"/>
            <a:endParaRPr lang="fr-FR" dirty="0"/>
          </a:p>
          <a:p>
            <a:endParaRPr lang="fr-FR"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8</a:t>
            </a:fld>
            <a:endParaRPr lang="fr-FR"/>
          </a:p>
        </p:txBody>
      </p:sp>
    </p:spTree>
    <p:extLst>
      <p:ext uri="{BB962C8B-B14F-4D97-AF65-F5344CB8AC3E}">
        <p14:creationId xmlns:p14="http://schemas.microsoft.com/office/powerpoint/2010/main" val="2599734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a:t>
            </a:r>
            <a:r>
              <a:rPr lang="fr-FR" b="1" dirty="0"/>
              <a:t>parcours </a:t>
            </a:r>
            <a:r>
              <a:rPr lang="fr-FR" b="1" dirty="0" err="1"/>
              <a:t>trans</a:t>
            </a:r>
            <a:r>
              <a:rPr lang="fr-FR" b="1" dirty="0"/>
              <a:t> </a:t>
            </a:r>
            <a:r>
              <a:rPr lang="fr-FR" dirty="0"/>
              <a:t>sont multiples. Ces parcours peuvent impliquer une </a:t>
            </a:r>
            <a:r>
              <a:rPr lang="fr-FR" b="1" dirty="0"/>
              <a:t>transition</a:t>
            </a:r>
            <a:r>
              <a:rPr lang="fr-FR" dirty="0"/>
              <a:t> sociale, médicale ou légale, ou une combinaison des trois.</a:t>
            </a:r>
            <a:r>
              <a:rPr lang="fr-CA" dirty="0"/>
              <a:t> </a:t>
            </a:r>
          </a:p>
          <a:p>
            <a:r>
              <a:rPr lang="fr-CA" dirty="0"/>
              <a:t>C’est important de comprendre qu’il n’y a pas </a:t>
            </a:r>
            <a:r>
              <a:rPr lang="fr-CA" b="1" dirty="0"/>
              <a:t>un seul</a:t>
            </a:r>
            <a:r>
              <a:rPr lang="fr-CA" dirty="0"/>
              <a:t> parcours </a:t>
            </a:r>
            <a:r>
              <a:rPr lang="fr-CA" dirty="0" err="1"/>
              <a:t>trans</a:t>
            </a:r>
            <a:r>
              <a:rPr lang="fr-CA" dirty="0"/>
              <a:t>. Par exemple, une personne assignée garçon à la naissance, qui vit une vie comme garçon mais qui se sent profondément fille, et qui prend un jour la décision de faire une transition médicale avec traitements hormonaux et chirurgie, et il « devient » une femme. C’est effectivement un parcours qui existe et il est évidemment très valide. </a:t>
            </a:r>
          </a:p>
          <a:p>
            <a:endParaRPr lang="fr-CA" dirty="0"/>
          </a:p>
          <a:p>
            <a:r>
              <a:rPr lang="fr-CA" dirty="0"/>
              <a:t>Mais il ne doit pas être vu comme le parcours type. Car il n’y a </a:t>
            </a:r>
            <a:r>
              <a:rPr lang="fr-CA" b="1" dirty="0"/>
              <a:t>pas</a:t>
            </a:r>
            <a:r>
              <a:rPr lang="fr-CA" dirty="0"/>
              <a:t> de parcours type. Déjà en disant « il devient une femme », je ne tiens pas compte des nombreuses femmes </a:t>
            </a:r>
            <a:r>
              <a:rPr lang="fr-CA" dirty="0" err="1"/>
              <a:t>trans</a:t>
            </a:r>
            <a:r>
              <a:rPr lang="fr-CA" dirty="0"/>
              <a:t> qui diraient plutôt qu’elles ont toujours été une femme, mais qu’elles ont pris un temps avant de s’affirmer socialement, donc pour elles il n’y a pas de avant et après en terme d’auto-identification.</a:t>
            </a:r>
          </a:p>
          <a:p>
            <a:endParaRPr lang="fr-CA" dirty="0"/>
          </a:p>
          <a:p>
            <a:r>
              <a:rPr lang="fr-CA" dirty="0"/>
              <a:t>Et dans mon exemple de départ, qui je le répète est très valide, mais </a:t>
            </a:r>
            <a:r>
              <a:rPr lang="fr-CA" dirty="0" smtClean="0"/>
              <a:t>juste pas </a:t>
            </a:r>
            <a:r>
              <a:rPr lang="fr-CA" dirty="0"/>
              <a:t>représentatif de tous les parcours </a:t>
            </a:r>
            <a:r>
              <a:rPr lang="fr-CA" dirty="0" err="1"/>
              <a:t>trans</a:t>
            </a:r>
            <a:r>
              <a:rPr lang="fr-CA" dirty="0"/>
              <a:t>, l’emphase est mise sur la transition médicale, donc en terme d’organes génitaux. Pour certaines personnes </a:t>
            </a:r>
            <a:r>
              <a:rPr lang="fr-CA" dirty="0" err="1"/>
              <a:t>trans</a:t>
            </a:r>
            <a:r>
              <a:rPr lang="fr-CA" dirty="0"/>
              <a:t>, cette transition médicale est extrêmement importante et même vitale. </a:t>
            </a:r>
          </a:p>
          <a:p>
            <a:endParaRPr lang="fr-CA" dirty="0"/>
          </a:p>
          <a:p>
            <a:pPr marL="0" marR="0" indent="0" algn="l" defTabSz="457200" rtl="0" eaLnBrk="1" fontAlgn="auto" latinLnBrk="0" hangingPunct="1">
              <a:lnSpc>
                <a:spcPct val="100000"/>
              </a:lnSpc>
              <a:spcBef>
                <a:spcPts val="0"/>
              </a:spcBef>
              <a:spcAft>
                <a:spcPts val="0"/>
              </a:spcAft>
              <a:buClrTx/>
              <a:buSzTx/>
              <a:buFontTx/>
              <a:buNone/>
              <a:tabLst/>
              <a:defRPr/>
            </a:pPr>
            <a:r>
              <a:rPr lang="fr-CA" dirty="0"/>
              <a:t>Mais d’autres ne sentent pas le besoin de subir des traitements médicaux, qui sont très lourds d’un point de vue médical et qui impliquent une stérilisation. </a:t>
            </a:r>
            <a:r>
              <a:rPr lang="fr-CA" sz="1200" dirty="0" smtClean="0"/>
              <a:t>L’aspect</a:t>
            </a:r>
            <a:r>
              <a:rPr lang="fr-CA" sz="1200" baseline="0" dirty="0" smtClean="0"/>
              <a:t> « complété » ou non sous-entend une plus grande validité des transitions médicales.</a:t>
            </a:r>
            <a:endParaRPr lang="fr-CA" dirty="0" smtClean="0"/>
          </a:p>
          <a:p>
            <a:endParaRPr lang="fr-CA" dirty="0" smtClean="0"/>
          </a:p>
          <a:p>
            <a:r>
              <a:rPr lang="fr-CA" dirty="0" smtClean="0"/>
              <a:t>Bref</a:t>
            </a:r>
            <a:r>
              <a:rPr lang="fr-CA" dirty="0"/>
              <a:t>, certaines personnes </a:t>
            </a:r>
            <a:r>
              <a:rPr lang="fr-CA" dirty="0" err="1"/>
              <a:t>trans</a:t>
            </a:r>
            <a:r>
              <a:rPr lang="fr-CA" dirty="0"/>
              <a:t> n’affirment pas qu’elles sont nées dans le mauvais corps. C’est vrai pour certaines personnes, mais le piège est d’en faire une généralisation.</a:t>
            </a:r>
          </a:p>
          <a:p>
            <a:r>
              <a:rPr lang="fr-CA" dirty="0"/>
              <a:t> </a:t>
            </a:r>
          </a:p>
          <a:p>
            <a:r>
              <a:rPr lang="fr-CA" dirty="0"/>
              <a:t>D’ailleurs, maintenant au Québec comme dans beaucoup d’autres endroits dans le monde, il n’y a pas la moindre obligation d’avoir subi quelque traitement médical que ce soit (chirurgical ou hormonal) pour avoir accès à un changement de mention de sexe par la Direction de l’état civil (certificat de naissance, passeport, permis de conduire, etc.). Aussi, depuis juin 2016, l’identité de genre et l’expression de genre sont maintenant ajoutés à la liste des motifs de discrimination interdits. Au même titre qu’on n’a pas le droit de discriminer en fonction de l’orientation sexuelle ( qui elle est inscrite depuis 1977).</a:t>
            </a:r>
          </a:p>
          <a:p>
            <a:pPr marL="349964" indent="-349964"/>
            <a:endParaRPr lang="fr-FR" dirty="0"/>
          </a:p>
        </p:txBody>
      </p:sp>
      <p:sp>
        <p:nvSpPr>
          <p:cNvPr id="4" name="Espace réservé du numéro de diapositive 3"/>
          <p:cNvSpPr>
            <a:spLocks noGrp="1"/>
          </p:cNvSpPr>
          <p:nvPr>
            <p:ph type="sldNum" sz="quarter" idx="10"/>
          </p:nvPr>
        </p:nvSpPr>
        <p:spPr/>
        <p:txBody>
          <a:bodyPr/>
          <a:lstStyle/>
          <a:p>
            <a:fld id="{32AF2787-0A68-214D-BC52-33234DA10373}" type="slidenum">
              <a:rPr lang="fr-FR" smtClean="0"/>
              <a:t>9</a:t>
            </a:fld>
            <a:endParaRPr lang="fr-FR"/>
          </a:p>
        </p:txBody>
      </p:sp>
    </p:spTree>
    <p:extLst>
      <p:ext uri="{BB962C8B-B14F-4D97-AF65-F5344CB8AC3E}">
        <p14:creationId xmlns:p14="http://schemas.microsoft.com/office/powerpoint/2010/main" val="2769494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fr-CA" smtClean="0"/>
              <a:t>Cliquez et modifiez le titre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lang="en-US" dirty="0"/>
          </a:p>
        </p:txBody>
      </p:sp>
      <p:sp>
        <p:nvSpPr>
          <p:cNvPr id="4" name="Date Placeholder 3"/>
          <p:cNvSpPr>
            <a:spLocks noGrp="1"/>
          </p:cNvSpPr>
          <p:nvPr>
            <p:ph type="dt" sz="half" idx="10"/>
          </p:nvPr>
        </p:nvSpPr>
        <p:spPr/>
        <p:txBody>
          <a:bodyPr/>
          <a:lstStyle/>
          <a:p>
            <a:fld id="{5186E2A0-11EF-004E-A9DF-EE7C2F807F92}" type="datetime4">
              <a:rPr lang="fr-CA" smtClean="0"/>
              <a:t>novembre 30, 2016</a:t>
            </a:fld>
            <a:endParaRPr lang="en-US"/>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5744759D-0EFF-4FB2-9CCE-04E00944F0F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Vertical Text Placeholder 2"/>
          <p:cNvSpPr>
            <a:spLocks noGrp="1"/>
          </p:cNvSpPr>
          <p:nvPr>
            <p:ph type="body" orient="vert" idx="1"/>
          </p:nvPr>
        </p:nvSpPr>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60A585C3-4117-CA4F-890A-E1C2E62A33AC}" type="datetime4">
              <a:rPr lang="fr-CA" smtClean="0"/>
              <a:t>novembre 30,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CA" smtClean="0"/>
              <a:t>Cliquez et modifiez le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a:p>
        </p:txBody>
      </p:sp>
      <p:sp>
        <p:nvSpPr>
          <p:cNvPr id="4" name="Date Placeholder 3"/>
          <p:cNvSpPr>
            <a:spLocks noGrp="1"/>
          </p:cNvSpPr>
          <p:nvPr>
            <p:ph type="dt" sz="half" idx="10"/>
          </p:nvPr>
        </p:nvSpPr>
        <p:spPr/>
        <p:txBody>
          <a:bodyPr/>
          <a:lstStyle/>
          <a:p>
            <a:fld id="{732F8CC6-C9E4-824C-B6A9-84A2E27DD0D4}" type="datetime4">
              <a:rPr lang="fr-CA" smtClean="0"/>
              <a:t>novembre 30, 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60992-D05B-4846-8E6E-CA034CB4F16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idx="1"/>
          </p:nvPr>
        </p:nvSpPr>
        <p:spPr/>
        <p:txBody>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10"/>
          </p:nvPr>
        </p:nvSpPr>
        <p:spPr/>
        <p:txBody>
          <a:bodyPr/>
          <a:lstStyle/>
          <a:p>
            <a:fld id="{F4B0BF86-EC88-6E4B-AA53-9155D0F3B70F}" type="datetime4">
              <a:rPr lang="fr-CA" smtClean="0"/>
              <a:t>novembre 30, 2016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fr-CA" smtClean="0"/>
              <a:t>Cliquez et modifiez le titre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7" name="Date Placeholder 6"/>
          <p:cNvSpPr>
            <a:spLocks noGrp="1"/>
          </p:cNvSpPr>
          <p:nvPr>
            <p:ph type="dt" sz="half" idx="10"/>
          </p:nvPr>
        </p:nvSpPr>
        <p:spPr/>
        <p:txBody>
          <a:bodyPr/>
          <a:lstStyle/>
          <a:p>
            <a:fld id="{D7A5F154-9C86-B041-9670-DAC25CB077B2}" type="datetime4">
              <a:rPr lang="fr-CA" smtClean="0"/>
              <a:t>novembre 30, 2016</a:t>
            </a:fld>
            <a:endParaRPr lang="en-US"/>
          </a:p>
        </p:txBody>
      </p:sp>
      <p:sp>
        <p:nvSpPr>
          <p:cNvPr id="8" name="Slide Number Placeholder 7"/>
          <p:cNvSpPr>
            <a:spLocks noGrp="1"/>
          </p:cNvSpPr>
          <p:nvPr>
            <p:ph type="sldNum" sz="quarter" idx="11"/>
          </p:nvPr>
        </p:nvSpPr>
        <p:spPr/>
        <p:txBody>
          <a:bodyPr/>
          <a:lstStyle/>
          <a:p>
            <a:fld id="{5744759D-0EFF-4FB2-9CCE-04E00944F0FE}"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Date Placeholder 4"/>
          <p:cNvSpPr>
            <a:spLocks noGrp="1"/>
          </p:cNvSpPr>
          <p:nvPr>
            <p:ph type="dt" sz="half" idx="10"/>
          </p:nvPr>
        </p:nvSpPr>
        <p:spPr/>
        <p:txBody>
          <a:bodyPr/>
          <a:lstStyle/>
          <a:p>
            <a:fld id="{9365CDE1-B99B-B344-9B92-CFB7A464FFCF}" type="datetime4">
              <a:rPr lang="fr-CA" smtClean="0"/>
              <a:t>novembre 30,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Cliquez et modifiez le titre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fr-CA" smtClean="0"/>
              <a:t>Cliquez pour modifier les styles du texte du masque</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7" name="Date Placeholder 6"/>
          <p:cNvSpPr>
            <a:spLocks noGrp="1"/>
          </p:cNvSpPr>
          <p:nvPr>
            <p:ph type="dt" sz="half" idx="10"/>
          </p:nvPr>
        </p:nvSpPr>
        <p:spPr/>
        <p:txBody>
          <a:bodyPr/>
          <a:lstStyle/>
          <a:p>
            <a:fld id="{15F3E641-9C4B-494D-81D9-0BA0FA7C17C7}" type="datetime4">
              <a:rPr lang="fr-CA" smtClean="0"/>
              <a:t>novembre 30, 2016</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lang="en-US"/>
          </a:p>
        </p:txBody>
      </p:sp>
      <p:sp>
        <p:nvSpPr>
          <p:cNvPr id="3" name="Date Placeholder 2"/>
          <p:cNvSpPr>
            <a:spLocks noGrp="1"/>
          </p:cNvSpPr>
          <p:nvPr>
            <p:ph type="dt" sz="half" idx="10"/>
          </p:nvPr>
        </p:nvSpPr>
        <p:spPr/>
        <p:txBody>
          <a:bodyPr/>
          <a:lstStyle/>
          <a:p>
            <a:fld id="{72DA9802-5C15-1F4F-9848-F01D80DF4D8A}" type="datetime4">
              <a:rPr lang="fr-CA" smtClean="0"/>
              <a:t>novembre 30, 2016</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90F3ED-0311-FC41-A6F4-F6D431D63F8B}" type="datetime4">
              <a:rPr lang="fr-CA" smtClean="0"/>
              <a:t>novembre 30, 2016</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44759D-0EFF-4FB2-9CCE-04E00944F0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F78547FB-7B44-0047-A1F0-866223137DA5}" type="datetime4">
              <a:rPr lang="fr-CA" smtClean="0"/>
              <a:t>novembre 30, 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44759D-0EFF-4FB2-9CCE-04E00944F0FE}" type="slidenum">
              <a:rPr lang="en-US" smtClean="0"/>
              <a:pPr/>
              <a:t>‹#›</a:t>
            </a:fld>
            <a:endParaRPr lang="en-US"/>
          </a:p>
        </p:txBody>
      </p:sp>
      <p:sp>
        <p:nvSpPr>
          <p:cNvPr id="8" name="Title 7"/>
          <p:cNvSpPr>
            <a:spLocks noGrp="1"/>
          </p:cNvSpPr>
          <p:nvPr>
            <p:ph type="title"/>
          </p:nvPr>
        </p:nvSpPr>
        <p:spPr/>
        <p:txBody>
          <a:bodyPr/>
          <a:lstStyle/>
          <a:p>
            <a:r>
              <a:rPr lang="fr-CA" smtClean="0"/>
              <a:t>Cliquez et modifiez le titre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smtClean="0"/>
              <a:t>Faire glisser l'image vers l'espace réservé ou cliquer sur l'icône pour l'ajouter</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p>
            <a:fld id="{977A5F4C-D05A-C845-BE77-AEFB167F68E6}" type="datetime4">
              <a:rPr lang="fr-CA" smtClean="0"/>
              <a:t>novembre 30, 2016</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5744759D-0EFF-4FB2-9CCE-04E00944F0FE}"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fr-CA" smtClean="0"/>
              <a:t>Cliquez et modifiez le titre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fr-CA" smtClean="0"/>
              <a:t>Cliquez et modifiez le titre</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BB7C7E25-D4B4-404F-B468-1ABB5BBC5E09}" type="datetime4">
              <a:rPr lang="fr-CA" smtClean="0"/>
              <a:t>novembre 30, 2016</a:t>
            </a:fld>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5744759D-0EFF-4FB2-9CCE-04E00944F0FE}"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4005" r:id="rId1"/>
    <p:sldLayoutId id="2147484006" r:id="rId2"/>
    <p:sldLayoutId id="2147484007" r:id="rId3"/>
    <p:sldLayoutId id="2147484008" r:id="rId4"/>
    <p:sldLayoutId id="2147484009" r:id="rId5"/>
    <p:sldLayoutId id="2147484010" r:id="rId6"/>
    <p:sldLayoutId id="2147484011" r:id="rId7"/>
    <p:sldLayoutId id="2147484012" r:id="rId8"/>
    <p:sldLayoutId id="2147484013" r:id="rId9"/>
    <p:sldLayoutId id="2147484014" r:id="rId10"/>
    <p:sldLayoutId id="2147484015" r:id="rId11"/>
  </p:sldLayoutIdLst>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457200" y="500484"/>
            <a:ext cx="7772400" cy="4571999"/>
          </a:xfrm>
        </p:spPr>
        <p:txBody>
          <a:bodyPr>
            <a:normAutofit fontScale="90000"/>
          </a:bodyPr>
          <a:lstStyle/>
          <a:p>
            <a:r>
              <a:rPr lang="fr-FR" dirty="0" smtClean="0"/>
              <a:t>L’ALPHABET LGBTQi2sNbAa+ </a:t>
            </a:r>
            <a:endParaRPr lang="fr-FR" dirty="0"/>
          </a:p>
        </p:txBody>
      </p:sp>
      <p:sp>
        <p:nvSpPr>
          <p:cNvPr id="2" name="Sous-titre 1"/>
          <p:cNvSpPr>
            <a:spLocks noGrp="1"/>
          </p:cNvSpPr>
          <p:nvPr>
            <p:ph type="subTitle" idx="1"/>
          </p:nvPr>
        </p:nvSpPr>
        <p:spPr>
          <a:xfrm>
            <a:off x="2421646" y="3972528"/>
            <a:ext cx="5658200" cy="1916220"/>
          </a:xfrm>
        </p:spPr>
        <p:txBody>
          <a:bodyPr/>
          <a:lstStyle/>
          <a:p>
            <a:pPr algn="r"/>
            <a:r>
              <a:rPr lang="fr-FR" dirty="0" smtClean="0"/>
              <a:t>Petit dictionnaire pour digérer la soupe</a:t>
            </a:r>
          </a:p>
          <a:p>
            <a:pPr algn="r"/>
            <a:r>
              <a:rPr lang="fr-FR" dirty="0" smtClean="0"/>
              <a:t>(et mieux comprendre celles et ceux qui la cuisinent)</a:t>
            </a:r>
            <a:endParaRPr lang="fr-FR" dirty="0"/>
          </a:p>
        </p:txBody>
      </p:sp>
      <p:sp>
        <p:nvSpPr>
          <p:cNvPr id="4" name="Espace réservé du numéro de diapositive 3"/>
          <p:cNvSpPr>
            <a:spLocks noGrp="1"/>
          </p:cNvSpPr>
          <p:nvPr>
            <p:ph type="sldNum" sz="quarter" idx="12"/>
          </p:nvPr>
        </p:nvSpPr>
        <p:spPr/>
        <p:txBody>
          <a:bodyPr>
            <a:normAutofit fontScale="92500" lnSpcReduction="20000"/>
          </a:bodyPr>
          <a:lstStyle/>
          <a:p>
            <a:fld id="{5744759D-0EFF-4FB2-9CCE-04E00944F0FE}" type="slidenum">
              <a:rPr lang="en-US" smtClean="0"/>
              <a:pPr/>
              <a:t>1</a:t>
            </a:fld>
            <a:endParaRPr lang="en-US" dirty="0"/>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2285" y="6008653"/>
            <a:ext cx="1756033" cy="717268"/>
          </a:xfrm>
          <a:prstGeom prst="rect">
            <a:avLst/>
          </a:prstGeom>
        </p:spPr>
      </p:pic>
    </p:spTree>
    <p:extLst>
      <p:ext uri="{BB962C8B-B14F-4D97-AF65-F5344CB8AC3E}">
        <p14:creationId xmlns:p14="http://schemas.microsoft.com/office/powerpoint/2010/main" val="40610077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0878" y="637742"/>
            <a:ext cx="7775189" cy="1202485"/>
          </a:xfrm>
        </p:spPr>
        <p:txBody>
          <a:bodyPr>
            <a:normAutofit/>
          </a:bodyPr>
          <a:lstStyle/>
          <a:p>
            <a:r>
              <a:rPr lang="fr-FR" dirty="0"/>
              <a:t>A</a:t>
            </a:r>
            <a:r>
              <a:rPr lang="fr-FR" dirty="0" smtClean="0"/>
              <a:t>u</a:t>
            </a:r>
            <a:r>
              <a:rPr lang="fr-FR" dirty="0"/>
              <a:t>-delà </a:t>
            </a:r>
            <a:r>
              <a:rPr lang="fr-FR" dirty="0" smtClean="0"/>
              <a:t>du lexique: </a:t>
            </a:r>
            <a:r>
              <a:rPr lang="fr-FR" dirty="0" smtClean="0"/>
              <a:t/>
            </a:r>
            <a:br>
              <a:rPr lang="fr-FR" dirty="0" smtClean="0"/>
            </a:br>
            <a:r>
              <a:rPr lang="fr-FR" dirty="0" smtClean="0"/>
              <a:t>des personnes, des vécus!</a:t>
            </a:r>
            <a:endParaRPr lang="fr-FR" dirty="0"/>
          </a:p>
        </p:txBody>
      </p:sp>
      <p:sp>
        <p:nvSpPr>
          <p:cNvPr id="3" name="Espace réservé du contenu 2"/>
          <p:cNvSpPr>
            <a:spLocks noGrp="1"/>
          </p:cNvSpPr>
          <p:nvPr>
            <p:ph idx="1"/>
          </p:nvPr>
        </p:nvSpPr>
        <p:spPr>
          <a:xfrm>
            <a:off x="566406" y="1901850"/>
            <a:ext cx="7929662" cy="4690773"/>
          </a:xfrm>
        </p:spPr>
        <p:txBody>
          <a:bodyPr>
            <a:normAutofit fontScale="92500" lnSpcReduction="20000"/>
          </a:bodyPr>
          <a:lstStyle/>
          <a:p>
            <a:pPr marL="342900" indent="-342900">
              <a:buFont typeface="Arial"/>
              <a:buChar char="•"/>
            </a:pPr>
            <a:r>
              <a:rPr lang="fr-FR" sz="2400" dirty="0" smtClean="0"/>
              <a:t>Une femme </a:t>
            </a:r>
            <a:r>
              <a:rPr lang="fr-FR" sz="2400" dirty="0" err="1" smtClean="0"/>
              <a:t>trans</a:t>
            </a:r>
            <a:r>
              <a:rPr lang="fr-FR" sz="2400" dirty="0" smtClean="0"/>
              <a:t> lesbienne</a:t>
            </a:r>
          </a:p>
          <a:p>
            <a:pPr marL="342900" indent="-342900">
              <a:buFont typeface="Arial"/>
              <a:buChar char="•"/>
            </a:pPr>
            <a:r>
              <a:rPr lang="fr-FR" sz="2400" dirty="0" smtClean="0"/>
              <a:t>Un homme </a:t>
            </a:r>
            <a:r>
              <a:rPr lang="fr-FR" sz="2400" dirty="0" err="1" smtClean="0"/>
              <a:t>cisgenre</a:t>
            </a:r>
            <a:r>
              <a:rPr lang="fr-FR" sz="2400" dirty="0" smtClean="0"/>
              <a:t> hétérosexuel d’expression de genre plutôt féminine</a:t>
            </a:r>
          </a:p>
          <a:p>
            <a:pPr marL="342900" indent="-342900">
              <a:buFont typeface="Arial"/>
              <a:buChar char="•"/>
            </a:pPr>
            <a:r>
              <a:rPr lang="fr-FR" sz="2400" dirty="0" smtClean="0"/>
              <a:t>Une femme bisexuelle qui préfère les femmes dans sa vie amoureuse</a:t>
            </a:r>
          </a:p>
          <a:p>
            <a:pPr marL="342900" indent="-342900">
              <a:buFont typeface="Arial"/>
              <a:buChar char="•"/>
            </a:pPr>
            <a:r>
              <a:rPr lang="fr-FR" sz="2400" dirty="0" smtClean="0"/>
              <a:t>Une personne non-binaire attirée par les hommes dans sa vie sexuelle et amoureuse</a:t>
            </a:r>
          </a:p>
          <a:p>
            <a:pPr marL="342900" indent="-342900">
              <a:buFont typeface="Arial"/>
              <a:buChar char="•"/>
            </a:pPr>
            <a:r>
              <a:rPr lang="fr-FR" sz="2400" dirty="0" smtClean="0"/>
              <a:t>Une femme </a:t>
            </a:r>
            <a:r>
              <a:rPr lang="fr-FR" sz="2400" dirty="0" err="1" smtClean="0"/>
              <a:t>pansexuelle</a:t>
            </a:r>
            <a:r>
              <a:rPr lang="fr-FR" sz="2400" dirty="0" smtClean="0"/>
              <a:t> </a:t>
            </a:r>
            <a:r>
              <a:rPr lang="fr-FR" sz="2400" dirty="0" err="1" smtClean="0"/>
              <a:t>cisgenre</a:t>
            </a:r>
            <a:r>
              <a:rPr lang="fr-FR" sz="2400" dirty="0" smtClean="0"/>
              <a:t> d’expression de genre plutôt masculine </a:t>
            </a:r>
          </a:p>
          <a:p>
            <a:pPr marL="342900" indent="-342900">
              <a:buFont typeface="Arial"/>
              <a:buChar char="•"/>
            </a:pPr>
            <a:r>
              <a:rPr lang="fr-FR" sz="2400" dirty="0" smtClean="0"/>
              <a:t>Un homme </a:t>
            </a:r>
            <a:r>
              <a:rPr lang="fr-FR" sz="2400" dirty="0" err="1" smtClean="0"/>
              <a:t>intersexe</a:t>
            </a:r>
            <a:r>
              <a:rPr lang="fr-FR" sz="2400" dirty="0" smtClean="0"/>
              <a:t> hétérosexuel</a:t>
            </a:r>
          </a:p>
          <a:p>
            <a:pPr marL="342900" indent="-342900">
              <a:buFont typeface="Arial"/>
              <a:buChar char="•"/>
            </a:pPr>
            <a:r>
              <a:rPr lang="fr-FR" sz="2400" dirty="0"/>
              <a:t>Un homme </a:t>
            </a:r>
            <a:r>
              <a:rPr lang="fr-FR" sz="2400" dirty="0" err="1"/>
              <a:t>cisgenre</a:t>
            </a:r>
            <a:r>
              <a:rPr lang="fr-FR" sz="2400" dirty="0"/>
              <a:t> </a:t>
            </a:r>
            <a:r>
              <a:rPr lang="fr-FR" dirty="0" smtClean="0"/>
              <a:t>bisexuel </a:t>
            </a:r>
            <a:r>
              <a:rPr lang="fr-FR" sz="2400" dirty="0" smtClean="0"/>
              <a:t>et </a:t>
            </a:r>
            <a:r>
              <a:rPr lang="fr-FR" sz="2400" dirty="0"/>
              <a:t>d’expression de genre </a:t>
            </a:r>
            <a:r>
              <a:rPr lang="fr-FR" sz="2400" dirty="0" smtClean="0"/>
              <a:t>masculine</a:t>
            </a:r>
          </a:p>
          <a:p>
            <a:pPr marL="342900" indent="-342900">
              <a:buFont typeface="Arial"/>
              <a:buChar char="•"/>
            </a:pPr>
            <a:r>
              <a:rPr lang="fr-FR" sz="2400" i="1" dirty="0" smtClean="0"/>
              <a:t>Etc.</a:t>
            </a:r>
            <a:r>
              <a:rPr lang="fr-FR" sz="2400" dirty="0" smtClean="0"/>
              <a:t> </a:t>
            </a:r>
            <a:endParaRPr lang="fr-FR" sz="2400" dirty="0"/>
          </a:p>
        </p:txBody>
      </p:sp>
      <p:sp>
        <p:nvSpPr>
          <p:cNvPr id="4" name="Espace réservé du numéro de diapositive 3"/>
          <p:cNvSpPr>
            <a:spLocks noGrp="1"/>
          </p:cNvSpPr>
          <p:nvPr>
            <p:ph type="sldNum" sz="quarter" idx="12"/>
          </p:nvPr>
        </p:nvSpPr>
        <p:spPr/>
        <p:txBody>
          <a:bodyPr>
            <a:normAutofit fontScale="92500" lnSpcReduction="20000"/>
          </a:bodyPr>
          <a:lstStyle/>
          <a:p>
            <a:fld id="{5744759D-0EFF-4FB2-9CCE-04E00944F0FE}" type="slidenum">
              <a:rPr lang="en-US" smtClean="0"/>
              <a:pPr/>
              <a:t>10</a:t>
            </a:fld>
            <a:endParaRPr lang="en-US"/>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7805" y="6008653"/>
            <a:ext cx="1756033" cy="717268"/>
          </a:xfrm>
          <a:prstGeom prst="rect">
            <a:avLst/>
          </a:prstGeom>
        </p:spPr>
      </p:pic>
    </p:spTree>
    <p:extLst>
      <p:ext uri="{BB962C8B-B14F-4D97-AF65-F5344CB8AC3E}">
        <p14:creationId xmlns:p14="http://schemas.microsoft.com/office/powerpoint/2010/main" val="288970818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199" y="877385"/>
            <a:ext cx="7781411" cy="4974546"/>
          </a:xfrm>
        </p:spPr>
        <p:txBody>
          <a:bodyPr>
            <a:normAutofit fontScale="92500" lnSpcReduction="10000"/>
          </a:bodyPr>
          <a:lstStyle/>
          <a:p>
            <a:pPr marL="342900" indent="-342900"/>
            <a:r>
              <a:rPr lang="fr-FR" sz="2800" b="1" dirty="0" smtClean="0">
                <a:solidFill>
                  <a:srgbClr val="F5C201"/>
                </a:solidFill>
              </a:rPr>
              <a:t>La </a:t>
            </a:r>
            <a:r>
              <a:rPr lang="fr-FR" sz="2800" b="1" dirty="0">
                <a:solidFill>
                  <a:srgbClr val="F5C201"/>
                </a:solidFill>
              </a:rPr>
              <a:t>transphobie</a:t>
            </a:r>
            <a:r>
              <a:rPr lang="fr-FR" sz="2800" dirty="0">
                <a:solidFill>
                  <a:srgbClr val="F5C201"/>
                </a:solidFill>
              </a:rPr>
              <a:t> </a:t>
            </a:r>
            <a:r>
              <a:rPr lang="fr-FR" sz="2800" dirty="0"/>
              <a:t>est le rejet (négation, discrimination, violence</a:t>
            </a:r>
            <a:r>
              <a:rPr lang="fr-FR" sz="2800" dirty="0" smtClean="0"/>
              <a:t>) des </a:t>
            </a:r>
            <a:r>
              <a:rPr lang="fr-FR" sz="2800" dirty="0"/>
              <a:t>personnes </a:t>
            </a:r>
            <a:r>
              <a:rPr lang="fr-FR" sz="2800" dirty="0" err="1"/>
              <a:t>trans</a:t>
            </a:r>
            <a:r>
              <a:rPr lang="fr-FR" sz="2800" dirty="0"/>
              <a:t> ou des personnes </a:t>
            </a:r>
            <a:r>
              <a:rPr lang="fr-FR" sz="2800" dirty="0" smtClean="0"/>
              <a:t>qui ne correspondent pas aux </a:t>
            </a:r>
            <a:r>
              <a:rPr lang="fr-FR" sz="2800" dirty="0"/>
              <a:t>stéréotypes de </a:t>
            </a:r>
            <a:r>
              <a:rPr lang="fr-FR" sz="2800" dirty="0" smtClean="0"/>
              <a:t>genre de leur sexe (assigné ou non).</a:t>
            </a:r>
            <a:endParaRPr lang="fr-FR" sz="2800" dirty="0" smtClean="0"/>
          </a:p>
          <a:p>
            <a:pPr marL="342900" indent="-342900"/>
            <a:endParaRPr lang="fr-FR" sz="2800" dirty="0"/>
          </a:p>
          <a:p>
            <a:pPr marL="342900" indent="-342900"/>
            <a:r>
              <a:rPr lang="fr-FR" sz="2800" b="1" dirty="0" smtClean="0">
                <a:solidFill>
                  <a:srgbClr val="F5C201"/>
                </a:solidFill>
              </a:rPr>
              <a:t>Le </a:t>
            </a:r>
            <a:r>
              <a:rPr lang="fr-FR" sz="2800" b="1" dirty="0" err="1" smtClean="0">
                <a:solidFill>
                  <a:srgbClr val="F5C201"/>
                </a:solidFill>
              </a:rPr>
              <a:t>cissexisme</a:t>
            </a:r>
            <a:r>
              <a:rPr lang="fr-FR" sz="2800" dirty="0" smtClean="0">
                <a:solidFill>
                  <a:srgbClr val="F5C201"/>
                </a:solidFill>
              </a:rPr>
              <a:t> </a:t>
            </a:r>
            <a:r>
              <a:rPr lang="fr-FR" sz="2800" dirty="0"/>
              <a:t>est la présomption que chaque personne est </a:t>
            </a:r>
            <a:r>
              <a:rPr lang="fr-FR" sz="2800" dirty="0" err="1" smtClean="0"/>
              <a:t>cisgenre</a:t>
            </a:r>
            <a:r>
              <a:rPr lang="fr-FR" sz="2800" dirty="0" smtClean="0"/>
              <a:t>; de plus, le </a:t>
            </a:r>
            <a:r>
              <a:rPr lang="fr-FR" sz="2800" dirty="0" err="1" smtClean="0"/>
              <a:t>cissexisme</a:t>
            </a:r>
            <a:r>
              <a:rPr lang="fr-FR" sz="2800" dirty="0" smtClean="0"/>
              <a:t>  </a:t>
            </a:r>
            <a:r>
              <a:rPr lang="fr-FR" sz="2800" dirty="0"/>
              <a:t>contribue à </a:t>
            </a:r>
            <a:r>
              <a:rPr lang="fr-FR" sz="2800" dirty="0" smtClean="0"/>
              <a:t>rendre invisible les </a:t>
            </a:r>
            <a:r>
              <a:rPr lang="fr-FR" sz="2800" dirty="0"/>
              <a:t>autres </a:t>
            </a:r>
            <a:r>
              <a:rPr lang="fr-FR" sz="2800" dirty="0" smtClean="0"/>
              <a:t>identités de genres et à affirmer </a:t>
            </a:r>
            <a:r>
              <a:rPr lang="fr-FR" sz="2800" dirty="0" smtClean="0"/>
              <a:t>la binarité </a:t>
            </a:r>
            <a:r>
              <a:rPr lang="fr-FR" sz="2800" dirty="0" smtClean="0"/>
              <a:t>des genres </a:t>
            </a:r>
            <a:r>
              <a:rPr lang="fr-FR" sz="2800" dirty="0" smtClean="0"/>
              <a:t>(</a:t>
            </a:r>
            <a:r>
              <a:rPr lang="fr-FR" sz="2800" dirty="0" smtClean="0"/>
              <a:t>être « homme » OU « femme ») </a:t>
            </a:r>
            <a:r>
              <a:rPr lang="fr-FR" sz="2800" dirty="0" smtClean="0"/>
              <a:t>comme </a:t>
            </a:r>
            <a:r>
              <a:rPr lang="fr-FR" sz="2800" dirty="0" smtClean="0"/>
              <a:t>étant </a:t>
            </a:r>
            <a:r>
              <a:rPr lang="fr-FR" sz="2800" dirty="0" smtClean="0"/>
              <a:t>les seules options possibles. </a:t>
            </a:r>
            <a:endParaRPr lang="fr-FR" sz="2800" dirty="0"/>
          </a:p>
        </p:txBody>
      </p:sp>
      <p:sp>
        <p:nvSpPr>
          <p:cNvPr id="4" name="Espace réservé du numéro de diapositive 3"/>
          <p:cNvSpPr>
            <a:spLocks noGrp="1"/>
          </p:cNvSpPr>
          <p:nvPr>
            <p:ph type="sldNum" sz="quarter" idx="12"/>
          </p:nvPr>
        </p:nvSpPr>
        <p:spPr/>
        <p:txBody>
          <a:bodyPr>
            <a:normAutofit fontScale="92500" lnSpcReduction="20000"/>
          </a:bodyPr>
          <a:lstStyle/>
          <a:p>
            <a:fld id="{5744759D-0EFF-4FB2-9CCE-04E00944F0FE}" type="slidenum">
              <a:rPr lang="en-US" smtClean="0"/>
              <a:pPr/>
              <a:t>11</a:t>
            </a:fld>
            <a:endParaRPr lang="en-US"/>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7805" y="6008653"/>
            <a:ext cx="1756033" cy="717268"/>
          </a:xfrm>
          <a:prstGeom prst="rect">
            <a:avLst/>
          </a:prstGeom>
        </p:spPr>
      </p:pic>
    </p:spTree>
    <p:extLst>
      <p:ext uri="{BB962C8B-B14F-4D97-AF65-F5344CB8AC3E}">
        <p14:creationId xmlns:p14="http://schemas.microsoft.com/office/powerpoint/2010/main" val="169797788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686550" y="524826"/>
            <a:ext cx="7537675" cy="1066801"/>
          </a:xfrm>
        </p:spPr>
        <p:txBody>
          <a:bodyPr>
            <a:noAutofit/>
          </a:bodyPr>
          <a:lstStyle/>
          <a:p>
            <a:r>
              <a:rPr lang="fr-FR" sz="3600" b="1" dirty="0" smtClean="0"/>
              <a:t>Et les corps?</a:t>
            </a:r>
            <a:endParaRPr lang="fr-CA" sz="3600" dirty="0"/>
          </a:p>
        </p:txBody>
      </p:sp>
      <p:sp>
        <p:nvSpPr>
          <p:cNvPr id="4" name="Espace réservé du contenu 3"/>
          <p:cNvSpPr>
            <a:spLocks noGrp="1"/>
          </p:cNvSpPr>
          <p:nvPr>
            <p:ph idx="1"/>
          </p:nvPr>
        </p:nvSpPr>
        <p:spPr>
          <a:xfrm>
            <a:off x="806697" y="2196465"/>
            <a:ext cx="7569224" cy="3977812"/>
          </a:xfrm>
        </p:spPr>
        <p:txBody>
          <a:bodyPr>
            <a:normAutofit/>
          </a:bodyPr>
          <a:lstStyle/>
          <a:p>
            <a:r>
              <a:rPr lang="fr-CA" sz="2800" dirty="0" smtClean="0">
                <a:solidFill>
                  <a:srgbClr val="F5C201"/>
                </a:solidFill>
              </a:rPr>
              <a:t>Les </a:t>
            </a:r>
            <a:r>
              <a:rPr lang="fr-CA" sz="2800" b="1" dirty="0" smtClean="0">
                <a:solidFill>
                  <a:srgbClr val="F5C201"/>
                </a:solidFill>
              </a:rPr>
              <a:t>personnes </a:t>
            </a:r>
            <a:r>
              <a:rPr lang="fr-CA" sz="2800" b="1" dirty="0" err="1" smtClean="0">
                <a:solidFill>
                  <a:srgbClr val="F5C201"/>
                </a:solidFill>
              </a:rPr>
              <a:t>intersexes</a:t>
            </a:r>
            <a:r>
              <a:rPr lang="fr-CA" sz="2800" dirty="0" smtClean="0">
                <a:solidFill>
                  <a:srgbClr val="F5C201"/>
                </a:solidFill>
              </a:rPr>
              <a:t> </a:t>
            </a:r>
            <a:r>
              <a:rPr lang="fr-CA" sz="2800" dirty="0" smtClean="0"/>
              <a:t>ont des caractéristiques (anatomiques, hormonales, chromosomiques, etc.) </a:t>
            </a:r>
            <a:r>
              <a:rPr lang="fr-CA" sz="2800" dirty="0" smtClean="0"/>
              <a:t>qui font que le corps médical ne peut les classer dans « garçon » ou « fille ».</a:t>
            </a:r>
            <a:endParaRPr lang="fr-CA" sz="2800" dirty="0" smtClean="0"/>
          </a:p>
          <a:p>
            <a:r>
              <a:rPr lang="fr-CA" sz="2800" dirty="0" smtClean="0"/>
              <a:t>On les appelait autrefois </a:t>
            </a:r>
            <a:r>
              <a:rPr lang="fr-CA" sz="2800" b="1" dirty="0" smtClean="0"/>
              <a:t>hermaphrodites (mais il faut éliminer ce mot de notre vocabulaire!)</a:t>
            </a:r>
            <a:endParaRPr lang="fr-CA" sz="2800" b="1" dirty="0" smtClean="0"/>
          </a:p>
        </p:txBody>
      </p:sp>
      <p:sp>
        <p:nvSpPr>
          <p:cNvPr id="2" name="Espace réservé du numéro de diapositive 1"/>
          <p:cNvSpPr>
            <a:spLocks noGrp="1"/>
          </p:cNvSpPr>
          <p:nvPr>
            <p:ph type="sldNum" sz="quarter" idx="12"/>
          </p:nvPr>
        </p:nvSpPr>
        <p:spPr/>
        <p:txBody>
          <a:bodyPr>
            <a:normAutofit fontScale="92500" lnSpcReduction="20000"/>
          </a:bodyPr>
          <a:lstStyle/>
          <a:p>
            <a:fld id="{5744759D-0EFF-4FB2-9CCE-04E00944F0FE}" type="slidenum">
              <a:rPr lang="en-US" smtClean="0"/>
              <a:pPr/>
              <a:t>12</a:t>
            </a:fld>
            <a:endParaRPr lang="en-US"/>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7805" y="6008653"/>
            <a:ext cx="1756033" cy="717268"/>
          </a:xfrm>
          <a:prstGeom prst="rect">
            <a:avLst/>
          </a:prstGeom>
        </p:spPr>
      </p:pic>
    </p:spTree>
    <p:extLst>
      <p:ext uri="{BB962C8B-B14F-4D97-AF65-F5344CB8AC3E}">
        <p14:creationId xmlns:p14="http://schemas.microsoft.com/office/powerpoint/2010/main" val="4227306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399" y="280121"/>
            <a:ext cx="8715375" cy="1066801"/>
          </a:xfrm>
        </p:spPr>
        <p:txBody>
          <a:bodyPr>
            <a:normAutofit fontScale="90000"/>
          </a:bodyPr>
          <a:lstStyle/>
          <a:p>
            <a:r>
              <a:rPr lang="fr-FR" b="1" dirty="0"/>
              <a:t>T</a:t>
            </a:r>
            <a:r>
              <a:rPr lang="fr-FR" b="1" dirty="0" smtClean="0"/>
              <a:t>racer </a:t>
            </a:r>
            <a:r>
              <a:rPr lang="fr-FR" b="1" dirty="0" smtClean="0"/>
              <a:t>la frontière entre le masculin et le </a:t>
            </a:r>
            <a:r>
              <a:rPr lang="fr-FR" b="1" dirty="0" smtClean="0"/>
              <a:t>féminin: OÙ?</a:t>
            </a:r>
            <a:endParaRPr lang="fr-FR"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190700914"/>
              </p:ext>
            </p:extLst>
          </p:nvPr>
        </p:nvGraphicFramePr>
        <p:xfrm>
          <a:off x="273048" y="1395062"/>
          <a:ext cx="8594726" cy="4175760"/>
        </p:xfrm>
        <a:graphic>
          <a:graphicData uri="http://schemas.openxmlformats.org/drawingml/2006/table">
            <a:tbl>
              <a:tblPr firstRow="1" bandRow="1">
                <a:tableStyleId>{5C22544A-7EE6-4342-B048-85BDC9FD1C3A}</a:tableStyleId>
              </a:tblPr>
              <a:tblGrid>
                <a:gridCol w="4297363"/>
                <a:gridCol w="4297363"/>
              </a:tblGrid>
              <a:tr h="370840">
                <a:tc>
                  <a:txBody>
                    <a:bodyPr/>
                    <a:lstStyle/>
                    <a:p>
                      <a:r>
                        <a:rPr lang="fr-FR" sz="2800" dirty="0" smtClean="0"/>
                        <a:t>Féminin</a:t>
                      </a:r>
                      <a:endParaRPr lang="fr-FR" sz="2800" dirty="0"/>
                    </a:p>
                  </a:txBody>
                  <a:tcPr/>
                </a:tc>
                <a:tc>
                  <a:txBody>
                    <a:bodyPr/>
                    <a:lstStyle/>
                    <a:p>
                      <a:r>
                        <a:rPr lang="fr-FR" sz="2800" dirty="0" smtClean="0"/>
                        <a:t>Masculin</a:t>
                      </a:r>
                      <a:endParaRPr lang="fr-FR" sz="2800" dirty="0"/>
                    </a:p>
                  </a:txBody>
                  <a:tcPr/>
                </a:tc>
              </a:tr>
              <a:tr h="370840">
                <a:tc>
                  <a:txBody>
                    <a:bodyPr/>
                    <a:lstStyle/>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fr-CA" sz="2400" kern="1200" dirty="0" smtClean="0">
                          <a:solidFill>
                            <a:schemeClr val="tx1"/>
                          </a:solidFill>
                          <a:effectLst/>
                          <a:latin typeface="+mn-lt"/>
                          <a:ea typeface="+mn-ea"/>
                          <a:cs typeface="+mn-cs"/>
                        </a:rPr>
                        <a:t>Vagin</a:t>
                      </a:r>
                      <a:r>
                        <a:rPr lang="fr-CA" sz="2400" kern="1200" baseline="0" dirty="0" smtClean="0">
                          <a:solidFill>
                            <a:schemeClr val="tx1"/>
                          </a:solidFill>
                          <a:effectLst/>
                          <a:latin typeface="+mn-lt"/>
                          <a:ea typeface="+mn-ea"/>
                          <a:cs typeface="+mn-cs"/>
                        </a:rPr>
                        <a:t> </a:t>
                      </a:r>
                      <a:r>
                        <a:rPr lang="fr-CA" sz="2400" kern="1200" baseline="0" dirty="0" smtClean="0">
                          <a:solidFill>
                            <a:schemeClr val="tx1"/>
                          </a:solidFill>
                          <a:effectLst/>
                          <a:latin typeface="+mn-lt"/>
                          <a:ea typeface="+mn-ea"/>
                          <a:cs typeface="+mn-cs"/>
                        </a:rPr>
                        <a:t>(pénétrable </a:t>
                      </a:r>
                      <a:r>
                        <a:rPr lang="fr-CA" sz="2400" kern="1200" baseline="0" dirty="0" smtClean="0">
                          <a:solidFill>
                            <a:schemeClr val="tx1"/>
                          </a:solidFill>
                          <a:effectLst/>
                          <a:latin typeface="+mn-lt"/>
                          <a:ea typeface="+mn-ea"/>
                          <a:cs typeface="+mn-cs"/>
                        </a:rPr>
                        <a:t>par un </a:t>
                      </a:r>
                      <a:r>
                        <a:rPr lang="fr-CA" sz="2400" kern="1200" baseline="0" dirty="0" smtClean="0">
                          <a:solidFill>
                            <a:schemeClr val="tx1"/>
                          </a:solidFill>
                          <a:effectLst/>
                          <a:latin typeface="+mn-lt"/>
                          <a:ea typeface="+mn-ea"/>
                          <a:cs typeface="+mn-cs"/>
                        </a:rPr>
                        <a:t>pénis)</a:t>
                      </a:r>
                      <a:endParaRPr lang="fr-CA" sz="2400" kern="1200" baseline="0" dirty="0" smtClean="0">
                        <a:solidFill>
                          <a:schemeClr val="tx1"/>
                        </a:solidFill>
                        <a:effectLst/>
                        <a:latin typeface="+mn-lt"/>
                        <a:ea typeface="+mn-ea"/>
                        <a:cs typeface="+mn-cs"/>
                      </a:endParaRP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fr-CA" sz="2400" kern="1200" baseline="0" dirty="0" smtClean="0">
                          <a:solidFill>
                            <a:schemeClr val="tx1"/>
                          </a:solidFill>
                          <a:effectLst/>
                          <a:latin typeface="+mn-lt"/>
                          <a:ea typeface="+mn-ea"/>
                          <a:cs typeface="+mn-cs"/>
                        </a:rPr>
                        <a:t>Clitoris</a:t>
                      </a:r>
                      <a:r>
                        <a:rPr lang="fr-CA" sz="2400" kern="1200" dirty="0" smtClean="0">
                          <a:solidFill>
                            <a:schemeClr val="tx1"/>
                          </a:solidFill>
                          <a:effectLst/>
                          <a:latin typeface="+mn-lt"/>
                          <a:ea typeface="+mn-ea"/>
                          <a:cs typeface="+mn-cs"/>
                        </a:rPr>
                        <a:t> (petit)</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fr-CA" sz="2400" kern="1200" dirty="0" smtClean="0">
                          <a:solidFill>
                            <a:schemeClr val="tx1"/>
                          </a:solidFill>
                          <a:effectLst/>
                          <a:latin typeface="+mn-lt"/>
                          <a:ea typeface="+mn-ea"/>
                          <a:cs typeface="+mn-cs"/>
                        </a:rPr>
                        <a:t>Ovaires et utérus</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fr-CA" sz="2400" kern="1200" dirty="0" smtClean="0">
                          <a:solidFill>
                            <a:schemeClr val="tx1"/>
                          </a:solidFill>
                          <a:effectLst/>
                          <a:latin typeface="+mn-lt"/>
                          <a:ea typeface="+mn-ea"/>
                          <a:cs typeface="+mn-cs"/>
                        </a:rPr>
                        <a:t>Faible masse musculaire </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fr-CA" sz="2400" kern="1200" dirty="0" smtClean="0">
                          <a:solidFill>
                            <a:schemeClr val="tx1"/>
                          </a:solidFill>
                          <a:effectLst/>
                          <a:latin typeface="+mn-lt"/>
                          <a:ea typeface="+mn-ea"/>
                          <a:cs typeface="+mn-cs"/>
                        </a:rPr>
                        <a:t>Pilosité fine ou faible </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fr-CA" sz="2400" kern="1200" dirty="0" smtClean="0">
                          <a:solidFill>
                            <a:schemeClr val="tx1"/>
                          </a:solidFill>
                          <a:effectLst/>
                          <a:latin typeface="+mn-lt"/>
                          <a:ea typeface="+mn-ea"/>
                          <a:cs typeface="+mn-cs"/>
                        </a:rPr>
                        <a:t>Seins bombés </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fr-CA" sz="2400" kern="1200" dirty="0" smtClean="0">
                          <a:solidFill>
                            <a:schemeClr val="tx1"/>
                          </a:solidFill>
                          <a:effectLst/>
                          <a:latin typeface="+mn-lt"/>
                          <a:ea typeface="+mn-ea"/>
                          <a:cs typeface="+mn-cs"/>
                        </a:rPr>
                        <a:t>Faible taux de testostérone </a:t>
                      </a:r>
                    </a:p>
                    <a:p>
                      <a:pPr marL="171450" marR="0" lvl="1" indent="-171450" algn="l" defTabSz="914400" rtl="0" eaLnBrk="1" fontAlgn="auto" latinLnBrk="0" hangingPunct="1">
                        <a:lnSpc>
                          <a:spcPct val="100000"/>
                        </a:lnSpc>
                        <a:spcBef>
                          <a:spcPts val="0"/>
                        </a:spcBef>
                        <a:spcAft>
                          <a:spcPts val="0"/>
                        </a:spcAft>
                        <a:buClrTx/>
                        <a:buSzTx/>
                        <a:buFontTx/>
                        <a:buChar char="-"/>
                        <a:tabLst/>
                        <a:defRPr/>
                      </a:pPr>
                      <a:r>
                        <a:rPr lang="fr-CA" sz="2400" kern="1200" dirty="0" smtClean="0">
                          <a:solidFill>
                            <a:schemeClr val="tx1"/>
                          </a:solidFill>
                          <a:effectLst/>
                          <a:latin typeface="+mn-lt"/>
                          <a:ea typeface="+mn-ea"/>
                          <a:cs typeface="+mn-cs"/>
                        </a:rPr>
                        <a:t>Chromosomes XX</a:t>
                      </a:r>
                    </a:p>
                    <a:p>
                      <a:endParaRPr lang="fr-FR" dirty="0"/>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fr-CA" sz="2400" kern="1200" dirty="0" smtClean="0">
                          <a:solidFill>
                            <a:schemeClr val="tx1"/>
                          </a:solidFill>
                          <a:effectLst/>
                          <a:latin typeface="+mn-lt"/>
                          <a:ea typeface="+mn-ea"/>
                          <a:cs typeface="+mn-cs"/>
                        </a:rPr>
                        <a:t>- Pénis </a:t>
                      </a:r>
                      <a:r>
                        <a:rPr lang="fr-CA" sz="2400" kern="1200" dirty="0" smtClean="0">
                          <a:solidFill>
                            <a:schemeClr val="tx1"/>
                          </a:solidFill>
                          <a:effectLst/>
                          <a:latin typeface="+mn-lt"/>
                          <a:ea typeface="+mn-ea"/>
                          <a:cs typeface="+mn-cs"/>
                        </a:rPr>
                        <a:t>(capable </a:t>
                      </a:r>
                      <a:r>
                        <a:rPr lang="fr-CA" sz="2400" kern="1200" dirty="0" smtClean="0">
                          <a:solidFill>
                            <a:schemeClr val="tx1"/>
                          </a:solidFill>
                          <a:effectLst/>
                          <a:latin typeface="+mn-lt"/>
                          <a:ea typeface="+mn-ea"/>
                          <a:cs typeface="+mn-cs"/>
                        </a:rPr>
                        <a:t>de pénétrer un </a:t>
                      </a:r>
                      <a:r>
                        <a:rPr lang="fr-CA" sz="2400" kern="1200" dirty="0" smtClean="0">
                          <a:solidFill>
                            <a:schemeClr val="tx1"/>
                          </a:solidFill>
                          <a:effectLst/>
                          <a:latin typeface="+mn-lt"/>
                          <a:ea typeface="+mn-ea"/>
                          <a:cs typeface="+mn-cs"/>
                        </a:rPr>
                        <a:t>vagin)</a:t>
                      </a:r>
                      <a:endParaRPr lang="fr-CA" sz="2400" kern="1200" dirty="0" smtClean="0">
                        <a:solidFill>
                          <a:schemeClr val="tx1"/>
                        </a:solidFill>
                        <a:effectLst/>
                        <a:latin typeface="+mn-lt"/>
                        <a:ea typeface="+mn-ea"/>
                        <a:cs typeface="+mn-cs"/>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fr-CA" sz="2400" kern="1200" dirty="0" smtClean="0">
                          <a:solidFill>
                            <a:schemeClr val="tx1"/>
                          </a:solidFill>
                          <a:effectLst/>
                          <a:latin typeface="+mn-lt"/>
                          <a:ea typeface="+mn-ea"/>
                          <a:cs typeface="+mn-cs"/>
                        </a:rPr>
                        <a:t>- Testicules</a:t>
                      </a:r>
                      <a:r>
                        <a:rPr lang="fr-CA" sz="2400" kern="1200" baseline="0" dirty="0" smtClean="0">
                          <a:solidFill>
                            <a:schemeClr val="tx1"/>
                          </a:solidFill>
                          <a:effectLst/>
                          <a:latin typeface="+mn-lt"/>
                          <a:ea typeface="+mn-ea"/>
                          <a:cs typeface="+mn-cs"/>
                        </a:rPr>
                        <a:t> </a:t>
                      </a:r>
                      <a:r>
                        <a:rPr lang="fr-CA" sz="2400" kern="1200" dirty="0" smtClean="0">
                          <a:solidFill>
                            <a:schemeClr val="tx1"/>
                          </a:solidFill>
                          <a:effectLst/>
                          <a:latin typeface="+mn-lt"/>
                          <a:ea typeface="+mn-ea"/>
                          <a:cs typeface="+mn-cs"/>
                        </a:rPr>
                        <a:t> </a:t>
                      </a:r>
                    </a:p>
                    <a:p>
                      <a:pPr marL="0" marR="0" lvl="1" indent="0" algn="l" defTabSz="914400" rtl="0" eaLnBrk="1" fontAlgn="auto" latinLnBrk="0" hangingPunct="1">
                        <a:lnSpc>
                          <a:spcPct val="100000"/>
                        </a:lnSpc>
                        <a:spcBef>
                          <a:spcPts val="0"/>
                        </a:spcBef>
                        <a:spcAft>
                          <a:spcPts val="0"/>
                        </a:spcAft>
                        <a:buClrTx/>
                        <a:buSzTx/>
                        <a:buFontTx/>
                        <a:buNone/>
                        <a:tabLst/>
                        <a:defRPr/>
                      </a:pPr>
                      <a:r>
                        <a:rPr lang="fr-CA" sz="2400" kern="1200" dirty="0" smtClean="0">
                          <a:solidFill>
                            <a:schemeClr val="tx1"/>
                          </a:solidFill>
                          <a:effectLst/>
                          <a:latin typeface="+mn-lt"/>
                          <a:ea typeface="+mn-ea"/>
                          <a:cs typeface="+mn-cs"/>
                        </a:rPr>
                        <a:t>- Forte masse musculaire</a:t>
                      </a:r>
                    </a:p>
                    <a:p>
                      <a:pPr marL="0" marR="0" lvl="1" indent="0" algn="l" defTabSz="914400" rtl="0" eaLnBrk="1" fontAlgn="auto" latinLnBrk="0" hangingPunct="1">
                        <a:lnSpc>
                          <a:spcPct val="100000"/>
                        </a:lnSpc>
                        <a:spcBef>
                          <a:spcPts val="0"/>
                        </a:spcBef>
                        <a:spcAft>
                          <a:spcPts val="0"/>
                        </a:spcAft>
                        <a:buClrTx/>
                        <a:buSzTx/>
                        <a:buFontTx/>
                        <a:buNone/>
                        <a:tabLst/>
                        <a:defRPr/>
                      </a:pPr>
                      <a:r>
                        <a:rPr lang="fr-CA" sz="2400" kern="1200" dirty="0" smtClean="0">
                          <a:solidFill>
                            <a:schemeClr val="tx1"/>
                          </a:solidFill>
                          <a:effectLst/>
                          <a:latin typeface="+mn-lt"/>
                          <a:ea typeface="+mn-ea"/>
                          <a:cs typeface="+mn-cs"/>
                        </a:rPr>
                        <a:t>- Pilosité abondante et forte</a:t>
                      </a:r>
                    </a:p>
                    <a:p>
                      <a:pPr marL="0" marR="0" lvl="1" indent="0" algn="l" defTabSz="914400" rtl="0" eaLnBrk="1" fontAlgn="auto" latinLnBrk="0" hangingPunct="1">
                        <a:lnSpc>
                          <a:spcPct val="100000"/>
                        </a:lnSpc>
                        <a:spcBef>
                          <a:spcPts val="0"/>
                        </a:spcBef>
                        <a:spcAft>
                          <a:spcPts val="0"/>
                        </a:spcAft>
                        <a:buClrTx/>
                        <a:buSzTx/>
                        <a:buFontTx/>
                        <a:buNone/>
                        <a:tabLst/>
                        <a:defRPr/>
                      </a:pPr>
                      <a:r>
                        <a:rPr lang="fr-CA" sz="2400" kern="1200" dirty="0" smtClean="0">
                          <a:solidFill>
                            <a:schemeClr val="tx1"/>
                          </a:solidFill>
                          <a:effectLst/>
                          <a:latin typeface="+mn-lt"/>
                          <a:ea typeface="+mn-ea"/>
                          <a:cs typeface="+mn-cs"/>
                        </a:rPr>
                        <a:t>- Seins plats</a:t>
                      </a:r>
                    </a:p>
                    <a:p>
                      <a:pPr marL="0" marR="0" lvl="1" indent="0" algn="l" defTabSz="914400" rtl="0" eaLnBrk="1" fontAlgn="auto" latinLnBrk="0" hangingPunct="1">
                        <a:lnSpc>
                          <a:spcPct val="100000"/>
                        </a:lnSpc>
                        <a:spcBef>
                          <a:spcPts val="0"/>
                        </a:spcBef>
                        <a:spcAft>
                          <a:spcPts val="0"/>
                        </a:spcAft>
                        <a:buClrTx/>
                        <a:buSzTx/>
                        <a:buFontTx/>
                        <a:buNone/>
                        <a:tabLst/>
                        <a:defRPr/>
                      </a:pPr>
                      <a:r>
                        <a:rPr lang="fr-CA" sz="2400" kern="1200" dirty="0" smtClean="0">
                          <a:solidFill>
                            <a:schemeClr val="tx1"/>
                          </a:solidFill>
                          <a:effectLst/>
                          <a:latin typeface="+mn-lt"/>
                          <a:ea typeface="+mn-ea"/>
                          <a:cs typeface="+mn-cs"/>
                        </a:rPr>
                        <a:t>- Fort taux de testostérone</a:t>
                      </a:r>
                    </a:p>
                    <a:p>
                      <a:pPr marL="0" marR="0" lvl="1" indent="0" algn="l" defTabSz="914400" rtl="0" eaLnBrk="1" fontAlgn="auto" latinLnBrk="0" hangingPunct="1">
                        <a:lnSpc>
                          <a:spcPct val="100000"/>
                        </a:lnSpc>
                        <a:spcBef>
                          <a:spcPts val="0"/>
                        </a:spcBef>
                        <a:spcAft>
                          <a:spcPts val="0"/>
                        </a:spcAft>
                        <a:buClrTx/>
                        <a:buSzTx/>
                        <a:buFontTx/>
                        <a:buNone/>
                        <a:tabLst/>
                        <a:defRPr/>
                      </a:pPr>
                      <a:r>
                        <a:rPr lang="fr-CA" sz="2400" kern="1200" dirty="0" smtClean="0">
                          <a:solidFill>
                            <a:schemeClr val="tx1"/>
                          </a:solidFill>
                          <a:effectLst/>
                          <a:latin typeface="+mn-lt"/>
                          <a:ea typeface="+mn-ea"/>
                          <a:cs typeface="+mn-cs"/>
                        </a:rPr>
                        <a:t>- Chromosomes XY</a:t>
                      </a:r>
                    </a:p>
                    <a:p>
                      <a:pPr marL="0" marR="0" lvl="1" indent="0" algn="l" defTabSz="914400" rtl="0" eaLnBrk="1" fontAlgn="auto" latinLnBrk="0" hangingPunct="1">
                        <a:lnSpc>
                          <a:spcPct val="100000"/>
                        </a:lnSpc>
                        <a:spcBef>
                          <a:spcPts val="0"/>
                        </a:spcBef>
                        <a:spcAft>
                          <a:spcPts val="0"/>
                        </a:spcAft>
                        <a:buClrTx/>
                        <a:buSzTx/>
                        <a:buFontTx/>
                        <a:buNone/>
                        <a:tabLst/>
                        <a:defRPr/>
                      </a:pPr>
                      <a:endParaRPr lang="fr-FR" dirty="0"/>
                    </a:p>
                  </a:txBody>
                  <a:tcPr/>
                </a:tc>
              </a:tr>
            </a:tbl>
          </a:graphicData>
        </a:graphic>
      </p:graphicFrame>
      <p:sp>
        <p:nvSpPr>
          <p:cNvPr id="3" name="Espace réservé du numéro de diapositive 2"/>
          <p:cNvSpPr>
            <a:spLocks noGrp="1"/>
          </p:cNvSpPr>
          <p:nvPr>
            <p:ph type="sldNum" sz="quarter" idx="12"/>
          </p:nvPr>
        </p:nvSpPr>
        <p:spPr/>
        <p:txBody>
          <a:bodyPr>
            <a:normAutofit fontScale="92500" lnSpcReduction="20000"/>
          </a:bodyPr>
          <a:lstStyle/>
          <a:p>
            <a:fld id="{5744759D-0EFF-4FB2-9CCE-04E00944F0FE}" type="slidenum">
              <a:rPr lang="en-US" smtClean="0"/>
              <a:pPr/>
              <a:t>13</a:t>
            </a:fld>
            <a:endParaRPr lang="en-US"/>
          </a:p>
        </p:txBody>
      </p:sp>
      <p:sp>
        <p:nvSpPr>
          <p:cNvPr id="5" name="ZoneTexte 4"/>
          <p:cNvSpPr txBox="1"/>
          <p:nvPr/>
        </p:nvSpPr>
        <p:spPr>
          <a:xfrm>
            <a:off x="276225" y="5570822"/>
            <a:ext cx="8591549" cy="830997"/>
          </a:xfrm>
          <a:prstGeom prst="rect">
            <a:avLst/>
          </a:prstGeom>
          <a:solidFill>
            <a:srgbClr val="D1282E"/>
          </a:solidFill>
        </p:spPr>
        <p:txBody>
          <a:bodyPr wrap="square" rtlCol="0">
            <a:spAutoFit/>
          </a:bodyPr>
          <a:lstStyle/>
          <a:p>
            <a:r>
              <a:rPr lang="fr-FR" sz="2400" b="1" dirty="0" smtClean="0"/>
              <a:t>Un examen rapide </a:t>
            </a:r>
            <a:r>
              <a:rPr lang="fr-FR" sz="2400" b="1" dirty="0" smtClean="0"/>
              <a:t>montre </a:t>
            </a:r>
            <a:r>
              <a:rPr lang="fr-FR" sz="2400" b="1" dirty="0" smtClean="0"/>
              <a:t>que nos critères ne sont pas si </a:t>
            </a:r>
            <a:r>
              <a:rPr lang="fr-FR" sz="2400" b="1" dirty="0" smtClean="0"/>
              <a:t>divisés qu’on </a:t>
            </a:r>
            <a:r>
              <a:rPr lang="fr-FR" sz="2400" b="1" dirty="0" smtClean="0"/>
              <a:t>pourrait le </a:t>
            </a:r>
            <a:r>
              <a:rPr lang="fr-FR" sz="2400" b="1" dirty="0" smtClean="0"/>
              <a:t>croire</a:t>
            </a:r>
            <a:r>
              <a:rPr lang="mr-IN" sz="2400" b="1" dirty="0" smtClean="0"/>
              <a:t>…</a:t>
            </a:r>
            <a:endParaRPr lang="fr-FR" sz="2400" b="1" dirty="0"/>
          </a:p>
        </p:txBody>
      </p:sp>
      <p:pic>
        <p:nvPicPr>
          <p:cNvPr id="6" name="Image 5"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7805" y="6008653"/>
            <a:ext cx="1756033" cy="717268"/>
          </a:xfrm>
          <a:prstGeom prst="rect">
            <a:avLst/>
          </a:prstGeom>
        </p:spPr>
      </p:pic>
    </p:spTree>
    <p:extLst>
      <p:ext uri="{BB962C8B-B14F-4D97-AF65-F5344CB8AC3E}">
        <p14:creationId xmlns:p14="http://schemas.microsoft.com/office/powerpoint/2010/main" val="20663578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Conclusion</a:t>
            </a:r>
            <a:endParaRPr lang="fr-FR" sz="4000" b="1" dirty="0"/>
          </a:p>
        </p:txBody>
      </p:sp>
      <p:sp>
        <p:nvSpPr>
          <p:cNvPr id="3" name="Espace réservé du contenu 2"/>
          <p:cNvSpPr>
            <a:spLocks noGrp="1"/>
          </p:cNvSpPr>
          <p:nvPr>
            <p:ph idx="1"/>
          </p:nvPr>
        </p:nvSpPr>
        <p:spPr>
          <a:xfrm>
            <a:off x="272415" y="1660398"/>
            <a:ext cx="8595360" cy="4397502"/>
          </a:xfrm>
        </p:spPr>
        <p:txBody>
          <a:bodyPr>
            <a:normAutofit lnSpcReduction="10000"/>
          </a:bodyPr>
          <a:lstStyle/>
          <a:p>
            <a:r>
              <a:rPr lang="fr-FR" sz="2800" dirty="0" smtClean="0"/>
              <a:t>La diversité sexuelle et </a:t>
            </a:r>
            <a:r>
              <a:rPr lang="fr-FR" sz="2800" dirty="0" smtClean="0"/>
              <a:t>la pluralité des genres sont des territoires de plus en plus explorés, riches d’individus qu’on gagne à connaître. </a:t>
            </a:r>
          </a:p>
          <a:p>
            <a:endParaRPr lang="fr-FR" sz="2800" dirty="0" smtClean="0"/>
          </a:p>
          <a:p>
            <a:r>
              <a:rPr lang="fr-FR" sz="2800" dirty="0" smtClean="0"/>
              <a:t>Les </a:t>
            </a:r>
            <a:r>
              <a:rPr lang="fr-CA" sz="2800" b="1" dirty="0"/>
              <a:t>LGBTQI2SNBAa+ </a:t>
            </a:r>
            <a:r>
              <a:rPr lang="fr-CA" sz="2800" dirty="0" smtClean="0"/>
              <a:t>viennent bousculer certains de nos dogmes sociaux et c’est tant mieux ! </a:t>
            </a:r>
          </a:p>
          <a:p>
            <a:endParaRPr lang="fr-CA" sz="2400" b="1" dirty="0"/>
          </a:p>
          <a:p>
            <a:pPr marL="0" indent="0">
              <a:buNone/>
            </a:pPr>
            <a:r>
              <a:rPr lang="fr-CA" sz="4000" b="1" dirty="0" smtClean="0"/>
              <a:t>Merci!</a:t>
            </a:r>
            <a:endParaRPr lang="fr-CA" sz="4000" b="1" dirty="0"/>
          </a:p>
        </p:txBody>
      </p:sp>
      <p:sp>
        <p:nvSpPr>
          <p:cNvPr id="4" name="Espace réservé du numéro de diapositive 3"/>
          <p:cNvSpPr>
            <a:spLocks noGrp="1"/>
          </p:cNvSpPr>
          <p:nvPr>
            <p:ph type="sldNum" sz="quarter" idx="12"/>
          </p:nvPr>
        </p:nvSpPr>
        <p:spPr/>
        <p:txBody>
          <a:bodyPr>
            <a:normAutofit fontScale="92500" lnSpcReduction="20000"/>
          </a:bodyPr>
          <a:lstStyle/>
          <a:p>
            <a:fld id="{5744759D-0EFF-4FB2-9CCE-04E00944F0FE}" type="slidenum">
              <a:rPr lang="en-US" smtClean="0"/>
              <a:pPr/>
              <a:t>14</a:t>
            </a:fld>
            <a:endParaRPr lang="en-US"/>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7805" y="6008653"/>
            <a:ext cx="1756033" cy="717268"/>
          </a:xfrm>
          <a:prstGeom prst="rect">
            <a:avLst/>
          </a:prstGeom>
        </p:spPr>
      </p:pic>
    </p:spTree>
    <p:extLst>
      <p:ext uri="{BB962C8B-B14F-4D97-AF65-F5344CB8AC3E}">
        <p14:creationId xmlns:p14="http://schemas.microsoft.com/office/powerpoint/2010/main" val="147732458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66312" y="136783"/>
            <a:ext cx="8591550" cy="772412"/>
          </a:xfrm>
        </p:spPr>
        <p:txBody>
          <a:bodyPr/>
          <a:lstStyle/>
          <a:p>
            <a:r>
              <a:rPr lang="fr-CA" dirty="0" smtClean="0"/>
              <a:t>À GARDER EN </a:t>
            </a:r>
            <a:r>
              <a:rPr lang="fr-CA" dirty="0" smtClean="0"/>
              <a:t>Tête</a:t>
            </a:r>
            <a:endParaRPr lang="fr-FR" dirty="0"/>
          </a:p>
        </p:txBody>
      </p:sp>
      <p:sp>
        <p:nvSpPr>
          <p:cNvPr id="3" name="Espace réservé du contenu 2"/>
          <p:cNvSpPr>
            <a:spLocks noGrp="1"/>
          </p:cNvSpPr>
          <p:nvPr>
            <p:ph idx="1"/>
          </p:nvPr>
        </p:nvSpPr>
        <p:spPr>
          <a:xfrm>
            <a:off x="738042" y="994659"/>
            <a:ext cx="7853508" cy="5526212"/>
          </a:xfrm>
        </p:spPr>
        <p:txBody>
          <a:bodyPr>
            <a:normAutofit/>
          </a:bodyPr>
          <a:lstStyle/>
          <a:p>
            <a:pPr marL="0" indent="0">
              <a:buNone/>
            </a:pPr>
            <a:r>
              <a:rPr lang="fr-CA" sz="2200" b="1" dirty="0" smtClean="0">
                <a:solidFill>
                  <a:srgbClr val="F5C201"/>
                </a:solidFill>
              </a:rPr>
              <a:t>1. LGBTQI2SNBAa</a:t>
            </a:r>
            <a:r>
              <a:rPr lang="fr-CA" sz="2200" b="1" dirty="0">
                <a:solidFill>
                  <a:srgbClr val="F5C201"/>
                </a:solidFill>
              </a:rPr>
              <a:t>+ </a:t>
            </a:r>
            <a:endParaRPr lang="fr-CA" sz="2200" b="1" dirty="0">
              <a:solidFill>
                <a:srgbClr val="F5C201"/>
              </a:solidFill>
            </a:endParaRPr>
          </a:p>
          <a:p>
            <a:pPr marL="0" indent="0">
              <a:buNone/>
            </a:pPr>
            <a:r>
              <a:rPr lang="fr-CA" sz="2200" dirty="0" smtClean="0"/>
              <a:t>	Les définitions VARIENT!</a:t>
            </a:r>
          </a:p>
          <a:p>
            <a:pPr marL="0" indent="0">
              <a:buNone/>
            </a:pPr>
            <a:r>
              <a:rPr lang="fr-FR" sz="2200" dirty="0" smtClean="0">
                <a:solidFill>
                  <a:schemeClr val="accent2"/>
                </a:solidFill>
              </a:rPr>
              <a:t>2. </a:t>
            </a:r>
            <a:r>
              <a:rPr lang="fr-FR" sz="2200" dirty="0" smtClean="0">
                <a:solidFill>
                  <a:schemeClr val="accent2"/>
                </a:solidFill>
              </a:rPr>
              <a:t>Les étiquettes</a:t>
            </a:r>
          </a:p>
          <a:p>
            <a:pPr marL="0" indent="0">
              <a:buNone/>
            </a:pPr>
            <a:r>
              <a:rPr lang="fr-CA" sz="2200" dirty="0" smtClean="0">
                <a:solidFill>
                  <a:schemeClr val="accent2"/>
                </a:solidFill>
              </a:rPr>
              <a:t>	</a:t>
            </a:r>
            <a:r>
              <a:rPr lang="fr-CA" sz="2200" dirty="0" smtClean="0"/>
              <a:t>C’est </a:t>
            </a:r>
            <a:r>
              <a:rPr lang="fr-CA" sz="2200" dirty="0" smtClean="0"/>
              <a:t>surtout l’</a:t>
            </a:r>
            <a:r>
              <a:rPr lang="fr-CA" sz="2200" dirty="0" smtClean="0"/>
              <a:t>exploration </a:t>
            </a:r>
            <a:r>
              <a:rPr lang="fr-CA" sz="2200" dirty="0" smtClean="0"/>
              <a:t>d’un vocabulaire </a:t>
            </a:r>
            <a:r>
              <a:rPr lang="fr-CA" sz="2200" dirty="0"/>
              <a:t>qui </a:t>
            </a:r>
            <a:r>
              <a:rPr lang="fr-CA" sz="2200" dirty="0" smtClean="0"/>
              <a:t>résonne chez les personnes concernées.</a:t>
            </a:r>
            <a:endParaRPr lang="fr-CA" sz="2200" dirty="0"/>
          </a:p>
          <a:p>
            <a:pPr marL="0" indent="0">
              <a:buNone/>
            </a:pPr>
            <a:r>
              <a:rPr lang="fr-FR" sz="2200" b="1" dirty="0" smtClean="0">
                <a:solidFill>
                  <a:srgbClr val="F5C201"/>
                </a:solidFill>
              </a:rPr>
              <a:t>3</a:t>
            </a:r>
            <a:r>
              <a:rPr lang="fr-FR" sz="2200" b="1" dirty="0" smtClean="0">
                <a:solidFill>
                  <a:srgbClr val="F5C201"/>
                </a:solidFill>
              </a:rPr>
              <a:t>. </a:t>
            </a:r>
            <a:r>
              <a:rPr lang="fr-FR" sz="2200" b="1" dirty="0" smtClean="0">
                <a:solidFill>
                  <a:srgbClr val="F5C201"/>
                </a:solidFill>
              </a:rPr>
              <a:t>Les mots n’arr</a:t>
            </a:r>
            <a:r>
              <a:rPr lang="fr-FR" sz="2200" b="1" dirty="0" smtClean="0">
                <a:solidFill>
                  <a:srgbClr val="F5C201"/>
                </a:solidFill>
              </a:rPr>
              <a:t>êtent jamais!</a:t>
            </a:r>
            <a:endParaRPr lang="fr-FR" sz="2200" b="1" dirty="0" smtClean="0">
              <a:solidFill>
                <a:srgbClr val="F5C201"/>
              </a:solidFill>
            </a:endParaRPr>
          </a:p>
          <a:p>
            <a:pPr marL="0" indent="0">
              <a:buNone/>
            </a:pPr>
            <a:r>
              <a:rPr lang="fr-CA" sz="2200" dirty="0" smtClean="0"/>
              <a:t>	Le </a:t>
            </a:r>
            <a:r>
              <a:rPr lang="fr-CA" sz="2200" dirty="0" smtClean="0"/>
              <a:t>but </a:t>
            </a:r>
            <a:r>
              <a:rPr lang="fr-CA" sz="2200" dirty="0"/>
              <a:t>n’est pas </a:t>
            </a:r>
            <a:r>
              <a:rPr lang="fr-CA" sz="2200" dirty="0" smtClean="0"/>
              <a:t>de dire « Voici les mots à utiliser! » mais de parler de la diversité des expériences.</a:t>
            </a:r>
          </a:p>
          <a:p>
            <a:pPr marL="0" indent="0">
              <a:buNone/>
            </a:pPr>
            <a:endParaRPr lang="fr-FR" sz="2200" dirty="0" smtClean="0"/>
          </a:p>
          <a:p>
            <a:pPr marL="0" indent="0" algn="just">
              <a:buNone/>
            </a:pPr>
            <a:r>
              <a:rPr lang="fr-FR" sz="2400" b="1" dirty="0" smtClean="0">
                <a:solidFill>
                  <a:srgbClr val="D1282E"/>
                </a:solidFill>
              </a:rPr>
              <a:t>LA RÈGLE D’OR: </a:t>
            </a:r>
            <a:r>
              <a:rPr lang="fr-CA" sz="2400" dirty="0" smtClean="0">
                <a:solidFill>
                  <a:schemeClr val="tx2"/>
                </a:solidFill>
              </a:rPr>
              <a:t>La meilleure personne pour </a:t>
            </a:r>
            <a:r>
              <a:rPr lang="fr-CA" sz="2400" dirty="0">
                <a:solidFill>
                  <a:schemeClr val="tx2"/>
                </a:solidFill>
              </a:rPr>
              <a:t>choisir le meilleur </a:t>
            </a:r>
            <a:r>
              <a:rPr lang="fr-CA" sz="2400" dirty="0" smtClean="0">
                <a:solidFill>
                  <a:schemeClr val="tx2"/>
                </a:solidFill>
              </a:rPr>
              <a:t>mot pour la représenter </a:t>
            </a:r>
            <a:r>
              <a:rPr lang="fr-CA" sz="2400" dirty="0">
                <a:solidFill>
                  <a:schemeClr val="tx2"/>
                </a:solidFill>
              </a:rPr>
              <a:t>est </a:t>
            </a:r>
            <a:r>
              <a:rPr lang="fr-CA" sz="2400" b="1" u="sng" dirty="0">
                <a:solidFill>
                  <a:schemeClr val="tx2"/>
                </a:solidFill>
              </a:rPr>
              <a:t>la personne elle-même</a:t>
            </a:r>
            <a:r>
              <a:rPr lang="fr-CA" sz="2400" dirty="0">
                <a:solidFill>
                  <a:schemeClr val="tx2"/>
                </a:solidFill>
              </a:rPr>
              <a:t>. </a:t>
            </a:r>
            <a:endParaRPr lang="fr-FR" sz="2400" dirty="0">
              <a:solidFill>
                <a:schemeClr val="tx2"/>
              </a:solidFill>
            </a:endParaRPr>
          </a:p>
        </p:txBody>
      </p:sp>
      <p:sp>
        <p:nvSpPr>
          <p:cNvPr id="4" name="Espace réservé du numéro de diapositive 3"/>
          <p:cNvSpPr>
            <a:spLocks noGrp="1"/>
          </p:cNvSpPr>
          <p:nvPr>
            <p:ph type="sldNum" sz="quarter" idx="12"/>
          </p:nvPr>
        </p:nvSpPr>
        <p:spPr/>
        <p:txBody>
          <a:bodyPr>
            <a:normAutofit fontScale="92500" lnSpcReduction="20000"/>
          </a:bodyPr>
          <a:lstStyle/>
          <a:p>
            <a:fld id="{5744759D-0EFF-4FB2-9CCE-04E00944F0FE}" type="slidenum">
              <a:rPr lang="en-US" smtClean="0"/>
              <a:pPr/>
              <a:t>2</a:t>
            </a:fld>
            <a:endParaRPr lang="en-US"/>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9291" y="6008653"/>
            <a:ext cx="1756033" cy="717268"/>
          </a:xfrm>
          <a:prstGeom prst="rect">
            <a:avLst/>
          </a:prstGeom>
        </p:spPr>
      </p:pic>
    </p:spTree>
    <p:extLst>
      <p:ext uri="{BB962C8B-B14F-4D97-AF65-F5344CB8AC3E}">
        <p14:creationId xmlns:p14="http://schemas.microsoft.com/office/powerpoint/2010/main" val="258709443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5023" y="0"/>
            <a:ext cx="6965245" cy="1202485"/>
          </a:xfrm>
        </p:spPr>
        <p:txBody>
          <a:bodyPr>
            <a:normAutofit/>
          </a:bodyPr>
          <a:lstStyle/>
          <a:p>
            <a:r>
              <a:rPr lang="fr-FR" dirty="0" smtClean="0"/>
              <a:t>D’abord, d</a:t>
            </a:r>
            <a:r>
              <a:rPr lang="fr-FR" dirty="0" smtClean="0"/>
              <a:t>es </a:t>
            </a:r>
            <a:r>
              <a:rPr lang="fr-FR" dirty="0" smtClean="0"/>
              <a:t>questions</a:t>
            </a:r>
            <a:endParaRPr lang="fr-FR" dirty="0"/>
          </a:p>
        </p:txBody>
      </p:sp>
      <p:sp>
        <p:nvSpPr>
          <p:cNvPr id="3" name="Espace réservé du contenu 2"/>
          <p:cNvSpPr>
            <a:spLocks noGrp="1"/>
          </p:cNvSpPr>
          <p:nvPr>
            <p:ph idx="1"/>
          </p:nvPr>
        </p:nvSpPr>
        <p:spPr>
          <a:xfrm>
            <a:off x="772369" y="1484323"/>
            <a:ext cx="7672207" cy="4689954"/>
          </a:xfrm>
        </p:spPr>
        <p:txBody>
          <a:bodyPr>
            <a:normAutofit lnSpcReduction="10000"/>
          </a:bodyPr>
          <a:lstStyle/>
          <a:p>
            <a:r>
              <a:rPr lang="fr-CA" sz="2400" dirty="0" smtClean="0"/>
              <a:t>Comment </a:t>
            </a:r>
            <a:r>
              <a:rPr lang="fr-CA" sz="2400" dirty="0" smtClean="0"/>
              <a:t>être le plus inclusif possible quand on parle des personnes LGBT? </a:t>
            </a:r>
          </a:p>
          <a:p>
            <a:r>
              <a:rPr lang="fr-CA" sz="2400" dirty="0" smtClean="0"/>
              <a:t>Pourquoi faut-il être AUSSI inclusif?</a:t>
            </a:r>
            <a:endParaRPr lang="fr-CA" sz="2400" dirty="0" smtClean="0"/>
          </a:p>
          <a:p>
            <a:r>
              <a:rPr lang="fr-CA" sz="2400" dirty="0" smtClean="0"/>
              <a:t>Est</a:t>
            </a:r>
            <a:r>
              <a:rPr lang="fr-CA" sz="2400" dirty="0"/>
              <a:t>-ce qu’on parle </a:t>
            </a:r>
            <a:r>
              <a:rPr lang="fr-CA" sz="2400" dirty="0">
                <a:solidFill>
                  <a:schemeClr val="accent2"/>
                </a:solidFill>
              </a:rPr>
              <a:t>d’attirance </a:t>
            </a:r>
            <a:r>
              <a:rPr lang="fr-CA" sz="2400" dirty="0" smtClean="0">
                <a:solidFill>
                  <a:schemeClr val="accent2"/>
                </a:solidFill>
              </a:rPr>
              <a:t>sexuelle?</a:t>
            </a:r>
          </a:p>
          <a:p>
            <a:r>
              <a:rPr lang="fr-CA" sz="2400" dirty="0" smtClean="0">
                <a:solidFill>
                  <a:schemeClr val="accent2"/>
                </a:solidFill>
              </a:rPr>
              <a:t>	de comportements?</a:t>
            </a:r>
          </a:p>
          <a:p>
            <a:r>
              <a:rPr lang="fr-CA" sz="2400" dirty="0" smtClean="0">
                <a:solidFill>
                  <a:schemeClr val="accent2"/>
                </a:solidFill>
              </a:rPr>
              <a:t>	d’identité</a:t>
            </a:r>
            <a:r>
              <a:rPr lang="fr-CA" sz="2400" dirty="0">
                <a:solidFill>
                  <a:schemeClr val="accent2"/>
                </a:solidFill>
              </a:rPr>
              <a:t>? </a:t>
            </a:r>
            <a:endParaRPr lang="fr-CA" sz="2400" dirty="0" smtClean="0">
              <a:solidFill>
                <a:schemeClr val="accent2"/>
              </a:solidFill>
            </a:endParaRPr>
          </a:p>
          <a:p>
            <a:r>
              <a:rPr lang="fr-CA" sz="2400" dirty="0" smtClean="0"/>
              <a:t>Est</a:t>
            </a:r>
            <a:r>
              <a:rPr lang="fr-CA" sz="2400" dirty="0"/>
              <a:t>-ce qu’on parle des minorités sexuelles? Est-ce que c’est </a:t>
            </a:r>
            <a:r>
              <a:rPr lang="fr-CA" sz="2400" dirty="0" smtClean="0"/>
              <a:t>péjoratif? </a:t>
            </a:r>
            <a:endParaRPr lang="fr-CA" sz="2400" dirty="0" smtClean="0"/>
          </a:p>
          <a:p>
            <a:r>
              <a:rPr lang="fr-CA" sz="2400" dirty="0" smtClean="0"/>
              <a:t>Est</a:t>
            </a:r>
            <a:r>
              <a:rPr lang="fr-CA" sz="2400" dirty="0"/>
              <a:t>-ce que ce serait mieux de parler de </a:t>
            </a:r>
            <a:r>
              <a:rPr lang="fr-CA" sz="2400" dirty="0" smtClean="0"/>
              <a:t>diversité sexuelle </a:t>
            </a:r>
            <a:r>
              <a:rPr lang="fr-CA" sz="2400" dirty="0" smtClean="0"/>
              <a:t>? De SOGI? De DSPG?</a:t>
            </a:r>
            <a:endParaRPr lang="fr-CA" sz="2400" dirty="0" smtClean="0"/>
          </a:p>
          <a:p>
            <a:pPr marL="0" indent="0">
              <a:buNone/>
            </a:pPr>
            <a:endParaRPr lang="fr-CA" sz="2400" dirty="0"/>
          </a:p>
        </p:txBody>
      </p:sp>
      <p:sp>
        <p:nvSpPr>
          <p:cNvPr id="4" name="Espace réservé du numéro de diapositive 3"/>
          <p:cNvSpPr>
            <a:spLocks noGrp="1"/>
          </p:cNvSpPr>
          <p:nvPr>
            <p:ph type="sldNum" sz="quarter" idx="12"/>
          </p:nvPr>
        </p:nvSpPr>
        <p:spPr/>
        <p:txBody>
          <a:bodyPr>
            <a:normAutofit fontScale="92500" lnSpcReduction="20000"/>
          </a:bodyPr>
          <a:lstStyle/>
          <a:p>
            <a:fld id="{5744759D-0EFF-4FB2-9CCE-04E00944F0FE}" type="slidenum">
              <a:rPr lang="en-US" smtClean="0"/>
              <a:pPr/>
              <a:t>3</a:t>
            </a:fld>
            <a:endParaRPr lang="en-US"/>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2285" y="6008653"/>
            <a:ext cx="1756033" cy="717268"/>
          </a:xfrm>
          <a:prstGeom prst="rect">
            <a:avLst/>
          </a:prstGeom>
        </p:spPr>
      </p:pic>
    </p:spTree>
    <p:extLst>
      <p:ext uri="{BB962C8B-B14F-4D97-AF65-F5344CB8AC3E}">
        <p14:creationId xmlns:p14="http://schemas.microsoft.com/office/powerpoint/2010/main" val="1277367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81645"/>
            <a:ext cx="9144000" cy="660441"/>
          </a:xfrm>
        </p:spPr>
        <p:txBody>
          <a:bodyPr>
            <a:normAutofit fontScale="90000"/>
          </a:bodyPr>
          <a:lstStyle/>
          <a:p>
            <a:r>
              <a:rPr lang="fr-CA" sz="2800" b="1" dirty="0"/>
              <a:t>D</a:t>
            </a:r>
            <a:r>
              <a:rPr lang="fr-CA" sz="2800" b="1" dirty="0" smtClean="0"/>
              <a:t>iversités liées </a:t>
            </a:r>
            <a:r>
              <a:rPr lang="fr-CA" sz="2800" b="1" dirty="0"/>
              <a:t>au sexe, au genre et à la sexualité en 5 </a:t>
            </a:r>
            <a:r>
              <a:rPr lang="fr-CA" sz="2800" b="1" dirty="0" smtClean="0"/>
              <a:t>axes </a:t>
            </a:r>
            <a:endParaRPr lang="fr-FR" sz="2800" b="1" dirty="0"/>
          </a:p>
        </p:txBody>
      </p:sp>
      <p:sp>
        <p:nvSpPr>
          <p:cNvPr id="3" name="Espace réservé du contenu 2"/>
          <p:cNvSpPr>
            <a:spLocks noGrp="1"/>
          </p:cNvSpPr>
          <p:nvPr>
            <p:ph idx="1"/>
          </p:nvPr>
        </p:nvSpPr>
        <p:spPr>
          <a:xfrm>
            <a:off x="789534" y="917858"/>
            <a:ext cx="7672206" cy="5397424"/>
          </a:xfrm>
        </p:spPr>
        <p:txBody>
          <a:bodyPr>
            <a:normAutofit fontScale="62500" lnSpcReduction="20000"/>
          </a:bodyPr>
          <a:lstStyle/>
          <a:p>
            <a:pPr marL="0" lvl="0" indent="0">
              <a:buNone/>
            </a:pPr>
            <a:r>
              <a:rPr lang="fr-CA" sz="2800" b="1" dirty="0" smtClean="0"/>
              <a:t>1. </a:t>
            </a:r>
            <a:r>
              <a:rPr lang="fr-CA" sz="2600" b="1" dirty="0" smtClean="0"/>
              <a:t>Orientation sexuelle</a:t>
            </a:r>
          </a:p>
          <a:p>
            <a:pPr marL="0" lvl="0" indent="0">
              <a:buNone/>
            </a:pPr>
            <a:r>
              <a:rPr lang="fr-CA" sz="2600" dirty="0" err="1" smtClean="0"/>
              <a:t>Hétérosexuel-le</a:t>
            </a:r>
            <a:r>
              <a:rPr lang="fr-CA" sz="2600" dirty="0" smtClean="0"/>
              <a:t>				       </a:t>
            </a:r>
            <a:r>
              <a:rPr lang="fr-CA" sz="2600" dirty="0" err="1" smtClean="0"/>
              <a:t>Homosexuel-le</a:t>
            </a:r>
            <a:endParaRPr lang="fr-CA" sz="2600" dirty="0" smtClean="0"/>
          </a:p>
          <a:p>
            <a:pPr marL="0" lvl="0" indent="0">
              <a:lnSpc>
                <a:spcPct val="70000"/>
              </a:lnSpc>
              <a:buNone/>
            </a:pPr>
            <a:endParaRPr lang="fr-CA" sz="2600" dirty="0" smtClean="0"/>
          </a:p>
          <a:p>
            <a:pPr marL="0" lvl="0" indent="0">
              <a:buNone/>
            </a:pPr>
            <a:r>
              <a:rPr lang="fr-CA" sz="2600" b="1" dirty="0" smtClean="0"/>
              <a:t>2. Orientation romantique ou amoureuse</a:t>
            </a:r>
          </a:p>
          <a:p>
            <a:pPr marL="0" lvl="0" indent="0">
              <a:buNone/>
            </a:pPr>
            <a:r>
              <a:rPr lang="fr-CA" sz="2600" dirty="0" smtClean="0"/>
              <a:t>Vers les femmes   				        Vers les hommes</a:t>
            </a:r>
          </a:p>
          <a:p>
            <a:pPr marL="0" lvl="0" indent="0">
              <a:lnSpc>
                <a:spcPct val="80000"/>
              </a:lnSpc>
              <a:buNone/>
            </a:pPr>
            <a:endParaRPr lang="fr-CA" sz="2600" dirty="0" smtClean="0"/>
          </a:p>
          <a:p>
            <a:pPr marL="0" lvl="0" indent="0">
              <a:buNone/>
            </a:pPr>
            <a:r>
              <a:rPr lang="fr-CA" sz="2600" b="1" dirty="0" smtClean="0"/>
              <a:t>3. Identité </a:t>
            </a:r>
            <a:r>
              <a:rPr lang="fr-CA" sz="2600" b="1" dirty="0"/>
              <a:t>de </a:t>
            </a:r>
            <a:r>
              <a:rPr lang="fr-CA" sz="2600" b="1" dirty="0" smtClean="0"/>
              <a:t>genre</a:t>
            </a:r>
          </a:p>
          <a:p>
            <a:pPr marL="0" lvl="0" indent="0">
              <a:buNone/>
            </a:pPr>
            <a:r>
              <a:rPr lang="fr-CA" sz="2600" dirty="0" smtClean="0"/>
              <a:t>Femme							Homme</a:t>
            </a:r>
          </a:p>
          <a:p>
            <a:pPr marL="0" lvl="0" indent="0">
              <a:buNone/>
            </a:pPr>
            <a:endParaRPr lang="fr-CA" sz="2600" b="1" dirty="0" smtClean="0"/>
          </a:p>
          <a:p>
            <a:pPr marL="0" lvl="0" indent="0">
              <a:buNone/>
            </a:pPr>
            <a:r>
              <a:rPr lang="fr-CA" sz="2600" b="1" dirty="0" smtClean="0"/>
              <a:t>4. Expression de genre</a:t>
            </a:r>
          </a:p>
          <a:p>
            <a:pPr marL="0" lvl="0" indent="0">
              <a:buNone/>
            </a:pPr>
            <a:r>
              <a:rPr lang="fr-CA" sz="2600" dirty="0" smtClean="0"/>
              <a:t>Expression féminine				Expression masculine</a:t>
            </a:r>
          </a:p>
          <a:p>
            <a:pPr marL="0" lvl="0" indent="0">
              <a:lnSpc>
                <a:spcPct val="80000"/>
              </a:lnSpc>
              <a:buNone/>
            </a:pPr>
            <a:endParaRPr lang="fr-CA" sz="2600" dirty="0" smtClean="0"/>
          </a:p>
          <a:p>
            <a:pPr marL="0" indent="0">
              <a:lnSpc>
                <a:spcPct val="110000"/>
              </a:lnSpc>
              <a:buNone/>
            </a:pPr>
            <a:r>
              <a:rPr lang="fr-CA" sz="2600" dirty="0" smtClean="0"/>
              <a:t>5. </a:t>
            </a:r>
            <a:r>
              <a:rPr lang="fr-CA" sz="2600" b="1" dirty="0" smtClean="0"/>
              <a:t>Caractéristiques corporelles sexuelles</a:t>
            </a:r>
            <a:endParaRPr lang="fr-CA" sz="2600" b="1" dirty="0"/>
          </a:p>
          <a:p>
            <a:pPr marL="0" lvl="0" indent="0">
              <a:lnSpc>
                <a:spcPct val="110000"/>
              </a:lnSpc>
              <a:buNone/>
            </a:pPr>
            <a:r>
              <a:rPr lang="fr-CA" sz="2600" dirty="0" smtClean="0"/>
              <a:t>Féminines							Masculines</a:t>
            </a:r>
          </a:p>
          <a:p>
            <a:pPr marL="457200" lvl="0" indent="-457200">
              <a:buAutoNum type="arabicPeriod"/>
            </a:pPr>
            <a:endParaRPr lang="fr-CA" sz="2600" dirty="0"/>
          </a:p>
          <a:p>
            <a:endParaRPr lang="fr-CA" sz="2800" dirty="0"/>
          </a:p>
          <a:p>
            <a:endParaRPr lang="fr-FR" dirty="0"/>
          </a:p>
        </p:txBody>
      </p:sp>
      <p:sp>
        <p:nvSpPr>
          <p:cNvPr id="9" name="Espace réservé du numéro de diapositive 8"/>
          <p:cNvSpPr>
            <a:spLocks noGrp="1"/>
          </p:cNvSpPr>
          <p:nvPr>
            <p:ph type="sldNum" sz="quarter" idx="12"/>
          </p:nvPr>
        </p:nvSpPr>
        <p:spPr/>
        <p:txBody>
          <a:bodyPr>
            <a:normAutofit fontScale="92500" lnSpcReduction="20000"/>
          </a:bodyPr>
          <a:lstStyle/>
          <a:p>
            <a:fld id="{5744759D-0EFF-4FB2-9CCE-04E00944F0FE}" type="slidenum">
              <a:rPr lang="en-US" smtClean="0"/>
              <a:pPr/>
              <a:t>4</a:t>
            </a:fld>
            <a:endParaRPr lang="en-US"/>
          </a:p>
        </p:txBody>
      </p:sp>
      <p:sp>
        <p:nvSpPr>
          <p:cNvPr id="4" name="Double flèche horizontale 3"/>
          <p:cNvSpPr/>
          <p:nvPr/>
        </p:nvSpPr>
        <p:spPr>
          <a:xfrm>
            <a:off x="2829948" y="1476529"/>
            <a:ext cx="3020825" cy="330182"/>
          </a:xfrm>
          <a:prstGeom prst="leftRightArrow">
            <a:avLst/>
          </a:prstGeom>
          <a:solidFill>
            <a:schemeClr val="tx2">
              <a:lumMod val="25000"/>
              <a:lumOff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5" name="Double flèche horizontale 4"/>
          <p:cNvSpPr/>
          <p:nvPr/>
        </p:nvSpPr>
        <p:spPr>
          <a:xfrm>
            <a:off x="2829948" y="2527499"/>
            <a:ext cx="3020825" cy="330182"/>
          </a:xfrm>
          <a:prstGeom prst="leftRightArrow">
            <a:avLst/>
          </a:prstGeom>
          <a:solidFill>
            <a:srgbClr val="E1BCB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6" name="Double flèche horizontale 5"/>
          <p:cNvSpPr/>
          <p:nvPr/>
        </p:nvSpPr>
        <p:spPr>
          <a:xfrm>
            <a:off x="1905180" y="3647114"/>
            <a:ext cx="5389424" cy="287640"/>
          </a:xfrm>
          <a:prstGeom prst="leftRightArrow">
            <a:avLst/>
          </a:prstGeom>
          <a:solidFill>
            <a:srgbClr val="E1BCB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 name="Double flèche horizontale 7"/>
          <p:cNvSpPr/>
          <p:nvPr/>
        </p:nvSpPr>
        <p:spPr>
          <a:xfrm>
            <a:off x="1905180" y="6160313"/>
            <a:ext cx="5389424" cy="287640"/>
          </a:xfrm>
          <a:prstGeom prst="leftRightArrow">
            <a:avLst/>
          </a:prstGeom>
          <a:solidFill>
            <a:srgbClr val="E1BCB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10" name="Image 9" descr="genderbread-person-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1" name="ZoneTexte 10"/>
          <p:cNvSpPr txBox="1"/>
          <p:nvPr/>
        </p:nvSpPr>
        <p:spPr>
          <a:xfrm>
            <a:off x="5149132" y="1166954"/>
            <a:ext cx="184666" cy="369332"/>
          </a:xfrm>
          <a:prstGeom prst="rect">
            <a:avLst/>
          </a:prstGeom>
          <a:noFill/>
        </p:spPr>
        <p:txBody>
          <a:bodyPr wrap="none" rtlCol="0">
            <a:spAutoFit/>
          </a:bodyPr>
          <a:lstStyle/>
          <a:p>
            <a:endParaRPr lang="fr-FR" dirty="0"/>
          </a:p>
        </p:txBody>
      </p:sp>
      <p:sp>
        <p:nvSpPr>
          <p:cNvPr id="12" name="ZoneTexte 11"/>
          <p:cNvSpPr txBox="1"/>
          <p:nvPr/>
        </p:nvSpPr>
        <p:spPr>
          <a:xfrm>
            <a:off x="-88900" y="218866"/>
            <a:ext cx="5803900" cy="523220"/>
          </a:xfrm>
          <a:prstGeom prst="rect">
            <a:avLst/>
          </a:prstGeom>
          <a:solidFill>
            <a:schemeClr val="bg1"/>
          </a:solidFill>
        </p:spPr>
        <p:txBody>
          <a:bodyPr wrap="square" rtlCol="0">
            <a:spAutoFit/>
          </a:bodyPr>
          <a:lstStyle/>
          <a:p>
            <a:pPr algn="r"/>
            <a:r>
              <a:rPr lang="fr-FR" sz="2800" dirty="0" smtClean="0">
                <a:latin typeface="+mj-lt"/>
              </a:rPr>
              <a:t>Le Bonhomme de GINGENRE</a:t>
            </a:r>
            <a:endParaRPr lang="fr-FR" sz="2800" dirty="0">
              <a:latin typeface="+mj-lt"/>
            </a:endParaRPr>
          </a:p>
        </p:txBody>
      </p:sp>
      <p:sp>
        <p:nvSpPr>
          <p:cNvPr id="13" name="ZoneTexte 12"/>
          <p:cNvSpPr txBox="1"/>
          <p:nvPr/>
        </p:nvSpPr>
        <p:spPr>
          <a:xfrm>
            <a:off x="5149132" y="1291863"/>
            <a:ext cx="1917262" cy="369332"/>
          </a:xfrm>
          <a:prstGeom prst="rect">
            <a:avLst/>
          </a:prstGeom>
          <a:solidFill>
            <a:srgbClr val="FFFFFF"/>
          </a:solidFill>
        </p:spPr>
        <p:txBody>
          <a:bodyPr wrap="none" rtlCol="0">
            <a:spAutoFit/>
          </a:bodyPr>
          <a:lstStyle/>
          <a:p>
            <a:r>
              <a:rPr lang="fr-FR" dirty="0" smtClean="0"/>
              <a:t>Identité de genre</a:t>
            </a:r>
            <a:endParaRPr lang="fr-FR" dirty="0"/>
          </a:p>
        </p:txBody>
      </p:sp>
      <p:sp>
        <p:nvSpPr>
          <p:cNvPr id="14" name="ZoneTexte 13"/>
          <p:cNvSpPr txBox="1"/>
          <p:nvPr/>
        </p:nvSpPr>
        <p:spPr>
          <a:xfrm>
            <a:off x="5149132" y="2673015"/>
            <a:ext cx="2301945" cy="369332"/>
          </a:xfrm>
          <a:prstGeom prst="rect">
            <a:avLst/>
          </a:prstGeom>
          <a:solidFill>
            <a:srgbClr val="FFFFFF"/>
          </a:solidFill>
        </p:spPr>
        <p:txBody>
          <a:bodyPr wrap="none" rtlCol="0">
            <a:spAutoFit/>
          </a:bodyPr>
          <a:lstStyle/>
          <a:p>
            <a:r>
              <a:rPr lang="fr-FR" dirty="0" smtClean="0"/>
              <a:t>Expression de genre</a:t>
            </a:r>
            <a:endParaRPr lang="fr-FR" dirty="0"/>
          </a:p>
        </p:txBody>
      </p:sp>
      <p:sp>
        <p:nvSpPr>
          <p:cNvPr id="15" name="ZoneTexte 14"/>
          <p:cNvSpPr txBox="1"/>
          <p:nvPr/>
        </p:nvSpPr>
        <p:spPr>
          <a:xfrm>
            <a:off x="5047532" y="3983308"/>
            <a:ext cx="3110422" cy="369332"/>
          </a:xfrm>
          <a:prstGeom prst="rect">
            <a:avLst/>
          </a:prstGeom>
          <a:solidFill>
            <a:srgbClr val="FFFFFF"/>
          </a:solidFill>
        </p:spPr>
        <p:txBody>
          <a:bodyPr wrap="none" rtlCol="0">
            <a:spAutoFit/>
          </a:bodyPr>
          <a:lstStyle/>
          <a:p>
            <a:r>
              <a:rPr lang="fr-FR" dirty="0" smtClean="0"/>
              <a:t>Sexe assigné à la naissance</a:t>
            </a:r>
            <a:endParaRPr lang="fr-FR" dirty="0"/>
          </a:p>
        </p:txBody>
      </p:sp>
      <p:sp>
        <p:nvSpPr>
          <p:cNvPr id="16" name="ZoneTexte 15"/>
          <p:cNvSpPr txBox="1"/>
          <p:nvPr/>
        </p:nvSpPr>
        <p:spPr>
          <a:xfrm>
            <a:off x="789534" y="5558108"/>
            <a:ext cx="2493779" cy="369332"/>
          </a:xfrm>
          <a:prstGeom prst="rect">
            <a:avLst/>
          </a:prstGeom>
          <a:solidFill>
            <a:srgbClr val="FFFFFF"/>
          </a:solidFill>
        </p:spPr>
        <p:txBody>
          <a:bodyPr wrap="none" rtlCol="0">
            <a:spAutoFit/>
          </a:bodyPr>
          <a:lstStyle/>
          <a:p>
            <a:r>
              <a:rPr lang="fr-FR" dirty="0" smtClean="0"/>
              <a:t>Désir sexuel envers…</a:t>
            </a:r>
            <a:endParaRPr lang="fr-FR" dirty="0"/>
          </a:p>
        </p:txBody>
      </p:sp>
      <p:sp>
        <p:nvSpPr>
          <p:cNvPr id="17" name="ZoneTexte 16"/>
          <p:cNvSpPr txBox="1"/>
          <p:nvPr/>
        </p:nvSpPr>
        <p:spPr>
          <a:xfrm>
            <a:off x="5149132" y="5566316"/>
            <a:ext cx="3315193" cy="369332"/>
          </a:xfrm>
          <a:prstGeom prst="rect">
            <a:avLst/>
          </a:prstGeom>
          <a:solidFill>
            <a:srgbClr val="FFFFFF"/>
          </a:solidFill>
        </p:spPr>
        <p:txBody>
          <a:bodyPr wrap="none" rtlCol="0">
            <a:spAutoFit/>
          </a:bodyPr>
          <a:lstStyle/>
          <a:p>
            <a:r>
              <a:rPr lang="fr-FR" dirty="0" smtClean="0"/>
              <a:t>Attirance romantique envers…</a:t>
            </a:r>
            <a:endParaRPr lang="fr-FR" dirty="0"/>
          </a:p>
        </p:txBody>
      </p:sp>
      <p:sp>
        <p:nvSpPr>
          <p:cNvPr id="18" name="ZoneTexte 17"/>
          <p:cNvSpPr txBox="1"/>
          <p:nvPr/>
        </p:nvSpPr>
        <p:spPr>
          <a:xfrm>
            <a:off x="288951" y="6038981"/>
            <a:ext cx="1001166" cy="307777"/>
          </a:xfrm>
          <a:prstGeom prst="rect">
            <a:avLst/>
          </a:prstGeom>
          <a:solidFill>
            <a:srgbClr val="FFFFFF"/>
          </a:solidFill>
        </p:spPr>
        <p:txBody>
          <a:bodyPr wrap="square" rtlCol="0">
            <a:spAutoFit/>
          </a:bodyPr>
          <a:lstStyle/>
          <a:p>
            <a:pPr algn="r"/>
            <a:r>
              <a:rPr lang="fr-FR" sz="1400" dirty="0" smtClean="0"/>
              <a:t>Personne</a:t>
            </a:r>
            <a:endParaRPr lang="fr-FR" sz="1400" dirty="0"/>
          </a:p>
        </p:txBody>
      </p:sp>
      <p:sp>
        <p:nvSpPr>
          <p:cNvPr id="20" name="ZoneTexte 19"/>
          <p:cNvSpPr txBox="1"/>
          <p:nvPr/>
        </p:nvSpPr>
        <p:spPr>
          <a:xfrm>
            <a:off x="4648549" y="6038981"/>
            <a:ext cx="1001166" cy="307777"/>
          </a:xfrm>
          <a:prstGeom prst="rect">
            <a:avLst/>
          </a:prstGeom>
          <a:solidFill>
            <a:srgbClr val="FFFFFF"/>
          </a:solidFill>
        </p:spPr>
        <p:txBody>
          <a:bodyPr wrap="square" rtlCol="0">
            <a:spAutoFit/>
          </a:bodyPr>
          <a:lstStyle/>
          <a:p>
            <a:pPr algn="r"/>
            <a:r>
              <a:rPr lang="fr-FR" sz="1400" dirty="0" smtClean="0"/>
              <a:t>Personne</a:t>
            </a:r>
            <a:endParaRPr lang="fr-FR" sz="1400" dirty="0"/>
          </a:p>
        </p:txBody>
      </p:sp>
      <p:sp>
        <p:nvSpPr>
          <p:cNvPr id="21" name="ZoneTexte 20"/>
          <p:cNvSpPr txBox="1"/>
          <p:nvPr/>
        </p:nvSpPr>
        <p:spPr>
          <a:xfrm>
            <a:off x="2829948" y="5885092"/>
            <a:ext cx="1716652" cy="307777"/>
          </a:xfrm>
          <a:prstGeom prst="rect">
            <a:avLst/>
          </a:prstGeom>
          <a:solidFill>
            <a:srgbClr val="FFFFFF"/>
          </a:solidFill>
        </p:spPr>
        <p:txBody>
          <a:bodyPr wrap="square" rtlCol="0">
            <a:spAutoFit/>
          </a:bodyPr>
          <a:lstStyle/>
          <a:p>
            <a:r>
              <a:rPr lang="fr-FR" sz="1400" dirty="0" smtClean="0"/>
              <a:t>Femmes/Féminité</a:t>
            </a:r>
            <a:endParaRPr lang="fr-FR" sz="1400" dirty="0"/>
          </a:p>
        </p:txBody>
      </p:sp>
      <p:sp>
        <p:nvSpPr>
          <p:cNvPr id="22" name="ZoneTexte 21"/>
          <p:cNvSpPr txBox="1"/>
          <p:nvPr/>
        </p:nvSpPr>
        <p:spPr>
          <a:xfrm>
            <a:off x="2829947" y="6196251"/>
            <a:ext cx="1945253" cy="307777"/>
          </a:xfrm>
          <a:prstGeom prst="rect">
            <a:avLst/>
          </a:prstGeom>
          <a:solidFill>
            <a:srgbClr val="FFFFFF"/>
          </a:solidFill>
        </p:spPr>
        <p:txBody>
          <a:bodyPr wrap="square" rtlCol="0">
            <a:spAutoFit/>
          </a:bodyPr>
          <a:lstStyle/>
          <a:p>
            <a:r>
              <a:rPr lang="fr-FR" sz="1400" dirty="0" smtClean="0"/>
              <a:t>Hommes/Masculinité</a:t>
            </a:r>
            <a:endParaRPr lang="fr-FR" sz="1400" dirty="0"/>
          </a:p>
        </p:txBody>
      </p:sp>
      <p:sp>
        <p:nvSpPr>
          <p:cNvPr id="23" name="ZoneTexte 22"/>
          <p:cNvSpPr txBox="1"/>
          <p:nvPr/>
        </p:nvSpPr>
        <p:spPr>
          <a:xfrm>
            <a:off x="7122547" y="6196251"/>
            <a:ext cx="1945253" cy="307777"/>
          </a:xfrm>
          <a:prstGeom prst="rect">
            <a:avLst/>
          </a:prstGeom>
          <a:solidFill>
            <a:srgbClr val="FFFFFF"/>
          </a:solidFill>
        </p:spPr>
        <p:txBody>
          <a:bodyPr wrap="square" rtlCol="0">
            <a:spAutoFit/>
          </a:bodyPr>
          <a:lstStyle/>
          <a:p>
            <a:r>
              <a:rPr lang="fr-FR" sz="1400" dirty="0" smtClean="0"/>
              <a:t>Hommes/Masculinité</a:t>
            </a:r>
            <a:endParaRPr lang="fr-FR" sz="1400" dirty="0"/>
          </a:p>
        </p:txBody>
      </p:sp>
      <p:sp>
        <p:nvSpPr>
          <p:cNvPr id="24" name="ZoneTexte 23"/>
          <p:cNvSpPr txBox="1"/>
          <p:nvPr/>
        </p:nvSpPr>
        <p:spPr>
          <a:xfrm>
            <a:off x="7141795" y="5925276"/>
            <a:ext cx="1823606" cy="307777"/>
          </a:xfrm>
          <a:prstGeom prst="rect">
            <a:avLst/>
          </a:prstGeom>
          <a:solidFill>
            <a:srgbClr val="FFFFFF"/>
          </a:solidFill>
        </p:spPr>
        <p:txBody>
          <a:bodyPr wrap="square" rtlCol="0">
            <a:spAutoFit/>
          </a:bodyPr>
          <a:lstStyle/>
          <a:p>
            <a:r>
              <a:rPr lang="fr-FR" sz="1400" dirty="0" smtClean="0"/>
              <a:t>Femmes/Féminité</a:t>
            </a:r>
            <a:endParaRPr lang="fr-FR" sz="1400" dirty="0"/>
          </a:p>
        </p:txBody>
      </p:sp>
      <p:sp>
        <p:nvSpPr>
          <p:cNvPr id="25" name="ZoneTexte 24"/>
          <p:cNvSpPr txBox="1"/>
          <p:nvPr/>
        </p:nvSpPr>
        <p:spPr>
          <a:xfrm>
            <a:off x="7713803" y="4322291"/>
            <a:ext cx="1251598" cy="307777"/>
          </a:xfrm>
          <a:prstGeom prst="rect">
            <a:avLst/>
          </a:prstGeom>
          <a:solidFill>
            <a:srgbClr val="FFFFFF"/>
          </a:solidFill>
        </p:spPr>
        <p:txBody>
          <a:bodyPr wrap="square" rtlCol="0">
            <a:spAutoFit/>
          </a:bodyPr>
          <a:lstStyle/>
          <a:p>
            <a:r>
              <a:rPr lang="fr-FR" sz="1400" dirty="0" smtClean="0"/>
              <a:t>Fille</a:t>
            </a:r>
            <a:endParaRPr lang="fr-FR" sz="1400" dirty="0"/>
          </a:p>
        </p:txBody>
      </p:sp>
      <p:sp>
        <p:nvSpPr>
          <p:cNvPr id="26" name="ZoneTexte 25"/>
          <p:cNvSpPr txBox="1"/>
          <p:nvPr/>
        </p:nvSpPr>
        <p:spPr>
          <a:xfrm>
            <a:off x="7713803" y="4634359"/>
            <a:ext cx="1251598" cy="307777"/>
          </a:xfrm>
          <a:prstGeom prst="rect">
            <a:avLst/>
          </a:prstGeom>
          <a:solidFill>
            <a:srgbClr val="FFFFFF"/>
          </a:solidFill>
        </p:spPr>
        <p:txBody>
          <a:bodyPr wrap="square" rtlCol="0">
            <a:spAutoFit/>
          </a:bodyPr>
          <a:lstStyle/>
          <a:p>
            <a:r>
              <a:rPr lang="fr-FR" sz="1400" dirty="0" smtClean="0"/>
              <a:t>Garçon</a:t>
            </a:r>
            <a:endParaRPr lang="fr-FR" sz="1400" dirty="0"/>
          </a:p>
        </p:txBody>
      </p:sp>
      <p:sp>
        <p:nvSpPr>
          <p:cNvPr id="27" name="ZoneTexte 26"/>
          <p:cNvSpPr txBox="1"/>
          <p:nvPr/>
        </p:nvSpPr>
        <p:spPr>
          <a:xfrm>
            <a:off x="7713803" y="3018669"/>
            <a:ext cx="1251598" cy="307777"/>
          </a:xfrm>
          <a:prstGeom prst="rect">
            <a:avLst/>
          </a:prstGeom>
          <a:solidFill>
            <a:srgbClr val="FFFFFF"/>
          </a:solidFill>
        </p:spPr>
        <p:txBody>
          <a:bodyPr wrap="square" rtlCol="0">
            <a:spAutoFit/>
          </a:bodyPr>
          <a:lstStyle/>
          <a:p>
            <a:r>
              <a:rPr lang="fr-FR" sz="1400" dirty="0" smtClean="0"/>
              <a:t>Féminine</a:t>
            </a:r>
            <a:endParaRPr lang="fr-FR" sz="1400" dirty="0"/>
          </a:p>
        </p:txBody>
      </p:sp>
      <p:sp>
        <p:nvSpPr>
          <p:cNvPr id="28" name="ZoneTexte 27"/>
          <p:cNvSpPr txBox="1"/>
          <p:nvPr/>
        </p:nvSpPr>
        <p:spPr>
          <a:xfrm>
            <a:off x="7713803" y="3328030"/>
            <a:ext cx="1251598" cy="307777"/>
          </a:xfrm>
          <a:prstGeom prst="rect">
            <a:avLst/>
          </a:prstGeom>
          <a:solidFill>
            <a:srgbClr val="FFFFFF"/>
          </a:solidFill>
        </p:spPr>
        <p:txBody>
          <a:bodyPr wrap="square" rtlCol="0">
            <a:spAutoFit/>
          </a:bodyPr>
          <a:lstStyle/>
          <a:p>
            <a:r>
              <a:rPr lang="fr-FR" sz="1400" dirty="0" smtClean="0"/>
              <a:t>Masculine</a:t>
            </a:r>
            <a:endParaRPr lang="fr-FR" sz="1400" dirty="0"/>
          </a:p>
        </p:txBody>
      </p:sp>
      <p:sp>
        <p:nvSpPr>
          <p:cNvPr id="29" name="ZoneTexte 28"/>
          <p:cNvSpPr txBox="1"/>
          <p:nvPr/>
        </p:nvSpPr>
        <p:spPr>
          <a:xfrm>
            <a:off x="7713803" y="1567244"/>
            <a:ext cx="1251598" cy="307777"/>
          </a:xfrm>
          <a:prstGeom prst="rect">
            <a:avLst/>
          </a:prstGeom>
          <a:solidFill>
            <a:srgbClr val="FFFFFF"/>
          </a:solidFill>
        </p:spPr>
        <p:txBody>
          <a:bodyPr wrap="square" rtlCol="0">
            <a:spAutoFit/>
          </a:bodyPr>
          <a:lstStyle/>
          <a:p>
            <a:r>
              <a:rPr lang="fr-FR" sz="1400" dirty="0" smtClean="0"/>
              <a:t>Féminité</a:t>
            </a:r>
            <a:endParaRPr lang="fr-FR" sz="1400" dirty="0"/>
          </a:p>
        </p:txBody>
      </p:sp>
      <p:sp>
        <p:nvSpPr>
          <p:cNvPr id="30" name="ZoneTexte 29"/>
          <p:cNvSpPr txBox="1"/>
          <p:nvPr/>
        </p:nvSpPr>
        <p:spPr>
          <a:xfrm>
            <a:off x="7713803" y="1880165"/>
            <a:ext cx="1251598" cy="307777"/>
          </a:xfrm>
          <a:prstGeom prst="rect">
            <a:avLst/>
          </a:prstGeom>
          <a:solidFill>
            <a:srgbClr val="FFFFFF"/>
          </a:solidFill>
        </p:spPr>
        <p:txBody>
          <a:bodyPr wrap="square" rtlCol="0">
            <a:spAutoFit/>
          </a:bodyPr>
          <a:lstStyle/>
          <a:p>
            <a:r>
              <a:rPr lang="fr-FR" sz="1400" dirty="0" smtClean="0"/>
              <a:t>Masculinité</a:t>
            </a:r>
            <a:endParaRPr lang="fr-FR" sz="1400" dirty="0"/>
          </a:p>
        </p:txBody>
      </p:sp>
      <p:sp>
        <p:nvSpPr>
          <p:cNvPr id="31" name="ZoneTexte 30"/>
          <p:cNvSpPr txBox="1"/>
          <p:nvPr/>
        </p:nvSpPr>
        <p:spPr>
          <a:xfrm>
            <a:off x="3283313" y="1291863"/>
            <a:ext cx="1251598" cy="307777"/>
          </a:xfrm>
          <a:prstGeom prst="rect">
            <a:avLst/>
          </a:prstGeom>
          <a:solidFill>
            <a:srgbClr val="FFFFFF"/>
          </a:solidFill>
        </p:spPr>
        <p:txBody>
          <a:bodyPr wrap="square" rtlCol="0">
            <a:spAutoFit/>
          </a:bodyPr>
          <a:lstStyle/>
          <a:p>
            <a:r>
              <a:rPr lang="fr-FR" sz="1400" dirty="0" smtClean="0"/>
              <a:t>Identité</a:t>
            </a:r>
          </a:p>
        </p:txBody>
      </p:sp>
      <p:sp>
        <p:nvSpPr>
          <p:cNvPr id="33" name="ZoneTexte 32"/>
          <p:cNvSpPr txBox="1"/>
          <p:nvPr/>
        </p:nvSpPr>
        <p:spPr>
          <a:xfrm>
            <a:off x="3156313" y="2219727"/>
            <a:ext cx="1251598" cy="523220"/>
          </a:xfrm>
          <a:prstGeom prst="rect">
            <a:avLst/>
          </a:prstGeom>
          <a:solidFill>
            <a:srgbClr val="FFFFFF"/>
          </a:solidFill>
        </p:spPr>
        <p:txBody>
          <a:bodyPr wrap="square" rtlCol="0">
            <a:spAutoFit/>
          </a:bodyPr>
          <a:lstStyle/>
          <a:p>
            <a:r>
              <a:rPr lang="fr-FR" sz="1400" dirty="0" smtClean="0"/>
              <a:t>Désir/Attirance</a:t>
            </a:r>
          </a:p>
        </p:txBody>
      </p:sp>
      <p:sp>
        <p:nvSpPr>
          <p:cNvPr id="34" name="ZoneTexte 33"/>
          <p:cNvSpPr txBox="1"/>
          <p:nvPr/>
        </p:nvSpPr>
        <p:spPr>
          <a:xfrm>
            <a:off x="3638913" y="3675531"/>
            <a:ext cx="1251598" cy="307777"/>
          </a:xfrm>
          <a:prstGeom prst="rect">
            <a:avLst/>
          </a:prstGeom>
          <a:solidFill>
            <a:srgbClr val="FFFFFF"/>
          </a:solidFill>
        </p:spPr>
        <p:txBody>
          <a:bodyPr wrap="square" rtlCol="0">
            <a:spAutoFit/>
          </a:bodyPr>
          <a:lstStyle/>
          <a:p>
            <a:r>
              <a:rPr lang="fr-FR" sz="1400" dirty="0" smtClean="0"/>
              <a:t>Sexe</a:t>
            </a:r>
          </a:p>
        </p:txBody>
      </p:sp>
      <p:sp>
        <p:nvSpPr>
          <p:cNvPr id="35" name="ZoneTexte 34"/>
          <p:cNvSpPr txBox="1"/>
          <p:nvPr/>
        </p:nvSpPr>
        <p:spPr>
          <a:xfrm>
            <a:off x="163735" y="3382572"/>
            <a:ext cx="1251598" cy="307777"/>
          </a:xfrm>
          <a:prstGeom prst="rect">
            <a:avLst/>
          </a:prstGeom>
          <a:solidFill>
            <a:srgbClr val="FFFFFF"/>
          </a:solidFill>
        </p:spPr>
        <p:txBody>
          <a:bodyPr wrap="square" rtlCol="0">
            <a:spAutoFit/>
          </a:bodyPr>
          <a:lstStyle/>
          <a:p>
            <a:pPr algn="r"/>
            <a:r>
              <a:rPr lang="fr-FR" sz="1400" dirty="0" smtClean="0"/>
              <a:t>Expression</a:t>
            </a:r>
          </a:p>
        </p:txBody>
      </p:sp>
    </p:spTree>
    <p:extLst>
      <p:ext uri="{BB962C8B-B14F-4D97-AF65-F5344CB8AC3E}">
        <p14:creationId xmlns:p14="http://schemas.microsoft.com/office/powerpoint/2010/main" val="33719199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320" y="108427"/>
            <a:ext cx="8591550" cy="1491043"/>
          </a:xfrm>
        </p:spPr>
        <p:txBody>
          <a:bodyPr>
            <a:normAutofit fontScale="90000"/>
          </a:bodyPr>
          <a:lstStyle/>
          <a:p>
            <a:r>
              <a:rPr lang="fr-FR" b="1" dirty="0" smtClean="0"/>
              <a:t>Quelques termes </a:t>
            </a:r>
            <a:r>
              <a:rPr lang="fr-FR" b="1" dirty="0"/>
              <a:t>en lien avec l’orientation sexuelle</a:t>
            </a:r>
            <a:br>
              <a:rPr lang="fr-FR" b="1" dirty="0"/>
            </a:br>
            <a:endParaRPr lang="fr-FR" b="1" dirty="0"/>
          </a:p>
        </p:txBody>
      </p:sp>
      <p:sp>
        <p:nvSpPr>
          <p:cNvPr id="3" name="Espace réservé du contenu 2"/>
          <p:cNvSpPr>
            <a:spLocks noGrp="1"/>
          </p:cNvSpPr>
          <p:nvPr>
            <p:ph idx="1"/>
          </p:nvPr>
        </p:nvSpPr>
        <p:spPr>
          <a:xfrm>
            <a:off x="274319" y="1298448"/>
            <a:ext cx="8755453" cy="5559552"/>
          </a:xfrm>
        </p:spPr>
        <p:txBody>
          <a:bodyPr>
            <a:normAutofit/>
          </a:bodyPr>
          <a:lstStyle/>
          <a:p>
            <a:pPr marL="342900" indent="-342900"/>
            <a:r>
              <a:rPr lang="fr-FR" sz="2400" dirty="0" smtClean="0">
                <a:solidFill>
                  <a:srgbClr val="F5C201"/>
                </a:solidFill>
              </a:rPr>
              <a:t>Une personne </a:t>
            </a:r>
            <a:r>
              <a:rPr lang="fr-FR" sz="2400" b="1" dirty="0" smtClean="0">
                <a:solidFill>
                  <a:srgbClr val="F5C201"/>
                </a:solidFill>
              </a:rPr>
              <a:t>homosexuelle</a:t>
            </a:r>
            <a:r>
              <a:rPr lang="fr-FR" sz="2400" dirty="0" smtClean="0">
                <a:solidFill>
                  <a:srgbClr val="F5C201"/>
                </a:solidFill>
              </a:rPr>
              <a:t> </a:t>
            </a:r>
            <a:r>
              <a:rPr lang="fr-FR" sz="2400" dirty="0" smtClean="0"/>
              <a:t>(gai, gaie, lesbienne) est attirée </a:t>
            </a:r>
            <a:r>
              <a:rPr lang="fr-FR" sz="2400" dirty="0" smtClean="0"/>
              <a:t>par </a:t>
            </a:r>
            <a:r>
              <a:rPr lang="fr-FR" sz="2400" dirty="0" smtClean="0"/>
              <a:t>les personnes de son propre genre.</a:t>
            </a:r>
          </a:p>
          <a:p>
            <a:pPr marL="342900" indent="-342900"/>
            <a:r>
              <a:rPr lang="fr-FR" sz="2400" dirty="0" smtClean="0">
                <a:solidFill>
                  <a:srgbClr val="F5C201"/>
                </a:solidFill>
              </a:rPr>
              <a:t>Une femme </a:t>
            </a:r>
            <a:r>
              <a:rPr lang="fr-FR" sz="2400" b="1" dirty="0" smtClean="0">
                <a:solidFill>
                  <a:srgbClr val="F5C201"/>
                </a:solidFill>
              </a:rPr>
              <a:t>hétérosexuelle</a:t>
            </a:r>
            <a:r>
              <a:rPr lang="fr-FR" sz="2400" dirty="0" smtClean="0">
                <a:solidFill>
                  <a:srgbClr val="F5C201"/>
                </a:solidFill>
              </a:rPr>
              <a:t> </a:t>
            </a:r>
            <a:r>
              <a:rPr lang="fr-FR" sz="2400" dirty="0" smtClean="0"/>
              <a:t>est </a:t>
            </a:r>
            <a:r>
              <a:rPr lang="fr-FR" sz="2400" dirty="0"/>
              <a:t>attirée </a:t>
            </a:r>
            <a:r>
              <a:rPr lang="fr-FR" sz="2400" dirty="0" smtClean="0"/>
              <a:t>par </a:t>
            </a:r>
            <a:r>
              <a:rPr lang="fr-FR" sz="2400" dirty="0"/>
              <a:t>les </a:t>
            </a:r>
            <a:r>
              <a:rPr lang="fr-FR" sz="2400" dirty="0" smtClean="0"/>
              <a:t>hommes et </a:t>
            </a:r>
            <a:r>
              <a:rPr lang="fr-FR" sz="2400" dirty="0" smtClean="0">
                <a:solidFill>
                  <a:srgbClr val="F5C201"/>
                </a:solidFill>
              </a:rPr>
              <a:t>un homme hétérosexuel </a:t>
            </a:r>
            <a:r>
              <a:rPr lang="fr-FR" sz="2400" dirty="0" smtClean="0"/>
              <a:t>par les femmes. </a:t>
            </a:r>
          </a:p>
          <a:p>
            <a:pPr marL="342900" indent="-342900"/>
            <a:r>
              <a:rPr lang="fr-FR" sz="2400" dirty="0" smtClean="0">
                <a:solidFill>
                  <a:srgbClr val="F5C201"/>
                </a:solidFill>
              </a:rPr>
              <a:t>Une personne </a:t>
            </a:r>
            <a:r>
              <a:rPr lang="fr-FR" sz="2400" b="1" dirty="0" smtClean="0">
                <a:solidFill>
                  <a:srgbClr val="F5C201"/>
                </a:solidFill>
              </a:rPr>
              <a:t>bisexuelle</a:t>
            </a:r>
            <a:r>
              <a:rPr lang="fr-FR" sz="2400" dirty="0" smtClean="0">
                <a:solidFill>
                  <a:srgbClr val="F5C201"/>
                </a:solidFill>
              </a:rPr>
              <a:t> </a:t>
            </a:r>
            <a:r>
              <a:rPr lang="fr-FR" sz="2400" dirty="0"/>
              <a:t>est attirée </a:t>
            </a:r>
            <a:r>
              <a:rPr lang="fr-FR" sz="2400" dirty="0" smtClean="0"/>
              <a:t>par </a:t>
            </a:r>
            <a:r>
              <a:rPr lang="fr-FR" sz="2400" dirty="0" smtClean="0"/>
              <a:t>les hommes et les femmes.</a:t>
            </a:r>
          </a:p>
          <a:p>
            <a:pPr marL="342900" indent="-342900"/>
            <a:r>
              <a:rPr lang="fr-FR" sz="2400" dirty="0" smtClean="0">
                <a:solidFill>
                  <a:srgbClr val="F5C201"/>
                </a:solidFill>
              </a:rPr>
              <a:t>Une personne </a:t>
            </a:r>
            <a:r>
              <a:rPr lang="fr-FR" sz="2400" b="1" dirty="0" err="1" smtClean="0">
                <a:solidFill>
                  <a:srgbClr val="F5C201"/>
                </a:solidFill>
              </a:rPr>
              <a:t>pansexuelle</a:t>
            </a:r>
            <a:r>
              <a:rPr lang="fr-FR" sz="2400" dirty="0" smtClean="0">
                <a:solidFill>
                  <a:srgbClr val="F5C201"/>
                </a:solidFill>
              </a:rPr>
              <a:t> </a:t>
            </a:r>
            <a:r>
              <a:rPr lang="fr-FR" sz="2400" dirty="0" smtClean="0"/>
              <a:t>est attirée </a:t>
            </a:r>
            <a:r>
              <a:rPr lang="fr-FR" sz="2400" dirty="0" smtClean="0"/>
              <a:t>par </a:t>
            </a:r>
            <a:r>
              <a:rPr lang="fr-FR" sz="2400" dirty="0" smtClean="0"/>
              <a:t>les </a:t>
            </a:r>
            <a:r>
              <a:rPr lang="fr-FR" sz="2400" dirty="0" smtClean="0"/>
              <a:t>personnes, peu importe leur </a:t>
            </a:r>
            <a:r>
              <a:rPr lang="fr-FR" sz="2400" dirty="0" smtClean="0"/>
              <a:t>genre.</a:t>
            </a:r>
          </a:p>
          <a:p>
            <a:pPr marL="342900" indent="-342900"/>
            <a:r>
              <a:rPr lang="fr-FR" sz="2400" dirty="0" smtClean="0">
                <a:solidFill>
                  <a:srgbClr val="F5C201"/>
                </a:solidFill>
              </a:rPr>
              <a:t>Une personne </a:t>
            </a:r>
            <a:r>
              <a:rPr lang="fr-FR" sz="2400" b="1" dirty="0" smtClean="0">
                <a:solidFill>
                  <a:srgbClr val="F5C201"/>
                </a:solidFill>
              </a:rPr>
              <a:t>asexuelle</a:t>
            </a:r>
            <a:r>
              <a:rPr lang="fr-FR" sz="2400" dirty="0" smtClean="0">
                <a:solidFill>
                  <a:srgbClr val="F5C201"/>
                </a:solidFill>
              </a:rPr>
              <a:t> </a:t>
            </a:r>
            <a:r>
              <a:rPr lang="fr-FR" sz="2400" dirty="0" smtClean="0"/>
              <a:t>n’a </a:t>
            </a:r>
            <a:r>
              <a:rPr lang="fr-FR" sz="2400" dirty="0" smtClean="0"/>
              <a:t>pas </a:t>
            </a:r>
            <a:r>
              <a:rPr lang="fr-FR" sz="2400" dirty="0" smtClean="0"/>
              <a:t>d’attirances sexuelles</a:t>
            </a:r>
            <a:endParaRPr lang="fr-FR" sz="2400" dirty="0"/>
          </a:p>
          <a:p>
            <a:pPr marL="342900" indent="-342900"/>
            <a:r>
              <a:rPr lang="fr-FR" sz="2400" dirty="0" smtClean="0">
                <a:solidFill>
                  <a:srgbClr val="F5C201"/>
                </a:solidFill>
              </a:rPr>
              <a:t>Une famille </a:t>
            </a:r>
            <a:r>
              <a:rPr lang="fr-FR" sz="2400" b="1" dirty="0" smtClean="0">
                <a:solidFill>
                  <a:srgbClr val="F5C201"/>
                </a:solidFill>
              </a:rPr>
              <a:t>homoparentale</a:t>
            </a:r>
            <a:r>
              <a:rPr lang="fr-FR" sz="2400" dirty="0" smtClean="0">
                <a:solidFill>
                  <a:srgbClr val="F5C201"/>
                </a:solidFill>
              </a:rPr>
              <a:t> ou </a:t>
            </a:r>
            <a:r>
              <a:rPr lang="fr-FR" sz="2400" b="1" dirty="0" err="1" smtClean="0">
                <a:solidFill>
                  <a:srgbClr val="F5C201"/>
                </a:solidFill>
              </a:rPr>
              <a:t>transparentale</a:t>
            </a:r>
            <a:r>
              <a:rPr lang="fr-FR" sz="2400" dirty="0" smtClean="0">
                <a:solidFill>
                  <a:srgbClr val="F5C201"/>
                </a:solidFill>
              </a:rPr>
              <a:t> </a:t>
            </a:r>
            <a:r>
              <a:rPr lang="fr-FR" sz="2400" dirty="0" smtClean="0"/>
              <a:t>est une famille dans laquelle un ou deux parents sont </a:t>
            </a:r>
            <a:r>
              <a:rPr lang="fr-FR" sz="2400" dirty="0" err="1" smtClean="0"/>
              <a:t>homosexuel-les</a:t>
            </a:r>
            <a:r>
              <a:rPr lang="fr-FR" sz="2400" dirty="0" smtClean="0"/>
              <a:t> ou </a:t>
            </a:r>
            <a:r>
              <a:rPr lang="fr-FR" sz="2400" dirty="0" err="1" smtClean="0"/>
              <a:t>trans</a:t>
            </a:r>
            <a:r>
              <a:rPr lang="fr-FR" sz="2400" dirty="0" smtClean="0"/>
              <a:t>.</a:t>
            </a:r>
            <a:endParaRPr lang="fr-FR" sz="2400" dirty="0"/>
          </a:p>
        </p:txBody>
      </p:sp>
      <p:sp>
        <p:nvSpPr>
          <p:cNvPr id="4" name="Espace réservé du numéro de diapositive 3"/>
          <p:cNvSpPr>
            <a:spLocks noGrp="1"/>
          </p:cNvSpPr>
          <p:nvPr>
            <p:ph type="sldNum" sz="quarter" idx="12"/>
          </p:nvPr>
        </p:nvSpPr>
        <p:spPr/>
        <p:txBody>
          <a:bodyPr>
            <a:normAutofit fontScale="92500" lnSpcReduction="20000"/>
          </a:bodyPr>
          <a:lstStyle/>
          <a:p>
            <a:fld id="{5744759D-0EFF-4FB2-9CCE-04E00944F0FE}" type="slidenum">
              <a:rPr lang="en-US" smtClean="0"/>
              <a:pPr/>
              <a:t>5</a:t>
            </a:fld>
            <a:endParaRPr lang="en-US"/>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7245" y="6008653"/>
            <a:ext cx="1756033" cy="717268"/>
          </a:xfrm>
          <a:prstGeom prst="rect">
            <a:avLst/>
          </a:prstGeom>
        </p:spPr>
      </p:pic>
    </p:spTree>
    <p:extLst>
      <p:ext uri="{BB962C8B-B14F-4D97-AF65-F5344CB8AC3E}">
        <p14:creationId xmlns:p14="http://schemas.microsoft.com/office/powerpoint/2010/main" val="41511502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42096" y="681540"/>
            <a:ext cx="8177172" cy="4937760"/>
          </a:xfrm>
        </p:spPr>
        <p:txBody>
          <a:bodyPr>
            <a:normAutofit lnSpcReduction="10000"/>
          </a:bodyPr>
          <a:lstStyle/>
          <a:p>
            <a:r>
              <a:rPr lang="fr-FR" sz="2400" dirty="0" smtClean="0">
                <a:solidFill>
                  <a:srgbClr val="F5C201"/>
                </a:solidFill>
              </a:rPr>
              <a:t>Une personne </a:t>
            </a:r>
            <a:r>
              <a:rPr lang="fr-FR" sz="2400" b="1" dirty="0" smtClean="0">
                <a:solidFill>
                  <a:srgbClr val="F5C201"/>
                </a:solidFill>
              </a:rPr>
              <a:t>queer</a:t>
            </a:r>
            <a:r>
              <a:rPr lang="fr-FR" sz="2400" dirty="0" smtClean="0">
                <a:solidFill>
                  <a:srgbClr val="F5C201"/>
                </a:solidFill>
              </a:rPr>
              <a:t> </a:t>
            </a:r>
            <a:r>
              <a:rPr lang="fr-FR" sz="2400" dirty="0" smtClean="0"/>
              <a:t>est une personne qui choisit ce terme pour </a:t>
            </a:r>
            <a:r>
              <a:rPr lang="fr-FR" sz="2400" dirty="0" smtClean="0"/>
              <a:t>dire qu’elle </a:t>
            </a:r>
            <a:r>
              <a:rPr lang="fr-FR" sz="2400" dirty="0" smtClean="0"/>
              <a:t>fait partie de la </a:t>
            </a:r>
            <a:r>
              <a:rPr lang="fr-FR" sz="2400" dirty="0" smtClean="0"/>
              <a:t>diversité </a:t>
            </a:r>
            <a:r>
              <a:rPr lang="fr-FR" sz="2400" dirty="0" smtClean="0"/>
              <a:t>sexuelle </a:t>
            </a:r>
            <a:r>
              <a:rPr lang="fr-FR" sz="2400" dirty="0" smtClean="0"/>
              <a:t>et/ou </a:t>
            </a:r>
            <a:r>
              <a:rPr lang="fr-FR" sz="2400" dirty="0" smtClean="0"/>
              <a:t>de la pluralité des genres. </a:t>
            </a:r>
            <a:endParaRPr lang="fr-FR" sz="2400" dirty="0" smtClean="0"/>
          </a:p>
          <a:p>
            <a:r>
              <a:rPr lang="fr-FR" sz="2400" dirty="0" smtClean="0"/>
              <a:t>Elle est donc: non-hétérosexuelle, et/ou non-</a:t>
            </a:r>
            <a:r>
              <a:rPr lang="fr-FR" sz="2400" dirty="0" err="1" smtClean="0"/>
              <a:t>cisgenre</a:t>
            </a:r>
            <a:r>
              <a:rPr lang="fr-FR" sz="2400" dirty="0" smtClean="0"/>
              <a:t>.</a:t>
            </a:r>
            <a:endParaRPr lang="fr-FR" sz="2400" dirty="0" smtClean="0"/>
          </a:p>
          <a:p>
            <a:r>
              <a:rPr lang="fr-FR" sz="2400" dirty="0" smtClean="0"/>
              <a:t>C’est </a:t>
            </a:r>
            <a:r>
              <a:rPr lang="fr-FR" sz="2400" dirty="0" smtClean="0"/>
              <a:t>une forme </a:t>
            </a:r>
            <a:r>
              <a:rPr lang="fr-FR" sz="2400" i="1" dirty="0" smtClean="0"/>
              <a:t>d’</a:t>
            </a:r>
            <a:r>
              <a:rPr lang="fr-FR" sz="2400" i="1" dirty="0" err="1" smtClean="0"/>
              <a:t>empowerment</a:t>
            </a:r>
            <a:r>
              <a:rPr lang="fr-FR" sz="2400" dirty="0" smtClean="0"/>
              <a:t> </a:t>
            </a:r>
            <a:r>
              <a:rPr lang="fr-FR" sz="2400" dirty="0" smtClean="0"/>
              <a:t>de </a:t>
            </a:r>
            <a:r>
              <a:rPr lang="fr-FR" sz="2400" dirty="0" smtClean="0"/>
              <a:t>se réapproprier un terme autrefois </a:t>
            </a:r>
            <a:r>
              <a:rPr lang="fr-FR" sz="2400" dirty="0" smtClean="0"/>
              <a:t>insultant</a:t>
            </a:r>
            <a:r>
              <a:rPr lang="fr-FR" sz="2400" dirty="0" smtClean="0"/>
              <a:t>. Aussi, plusieurs </a:t>
            </a:r>
            <a:r>
              <a:rPr lang="fr-FR" sz="2400" dirty="0" smtClean="0"/>
              <a:t>personnes </a:t>
            </a:r>
            <a:r>
              <a:rPr lang="fr-FR" sz="2400" i="1" dirty="0" err="1" smtClean="0"/>
              <a:t>queers</a:t>
            </a:r>
            <a:r>
              <a:rPr lang="fr-FR" sz="2400" dirty="0" smtClean="0"/>
              <a:t> incluent un aspect politique de rejet des normes sociales dans cette auto-identification.</a:t>
            </a:r>
          </a:p>
          <a:p>
            <a:endParaRPr lang="fr-FR" sz="2400" dirty="0" smtClean="0"/>
          </a:p>
          <a:p>
            <a:r>
              <a:rPr lang="fr-FR" sz="2400" dirty="0" smtClean="0">
                <a:solidFill>
                  <a:srgbClr val="F5C201"/>
                </a:solidFill>
              </a:rPr>
              <a:t>La </a:t>
            </a:r>
            <a:r>
              <a:rPr lang="fr-FR" sz="2400" b="1" dirty="0" err="1" smtClean="0">
                <a:solidFill>
                  <a:srgbClr val="F5C201"/>
                </a:solidFill>
              </a:rPr>
              <a:t>bispiritualité</a:t>
            </a:r>
            <a:r>
              <a:rPr lang="fr-FR" sz="2400" dirty="0" smtClean="0">
                <a:solidFill>
                  <a:srgbClr val="F5C201"/>
                </a:solidFill>
              </a:rPr>
              <a:t> </a:t>
            </a:r>
            <a:r>
              <a:rPr lang="fr-FR" sz="2400" dirty="0" smtClean="0"/>
              <a:t>est un concept des Premières nations qui va au-delà de l’orientation sexuelle ou de l’identité de genre.  </a:t>
            </a:r>
          </a:p>
          <a:p>
            <a:endParaRPr lang="fr-FR" dirty="0"/>
          </a:p>
        </p:txBody>
      </p:sp>
      <p:sp>
        <p:nvSpPr>
          <p:cNvPr id="4" name="Espace réservé du numéro de diapositive 3"/>
          <p:cNvSpPr>
            <a:spLocks noGrp="1"/>
          </p:cNvSpPr>
          <p:nvPr>
            <p:ph type="sldNum" sz="quarter" idx="12"/>
          </p:nvPr>
        </p:nvSpPr>
        <p:spPr/>
        <p:txBody>
          <a:bodyPr>
            <a:normAutofit fontScale="92500" lnSpcReduction="20000"/>
          </a:bodyPr>
          <a:lstStyle/>
          <a:p>
            <a:fld id="{5744759D-0EFF-4FB2-9CCE-04E00944F0FE}" type="slidenum">
              <a:rPr lang="en-US" smtClean="0"/>
              <a:pPr/>
              <a:t>6</a:t>
            </a:fld>
            <a:endParaRPr lang="en-US"/>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62285" y="6008653"/>
            <a:ext cx="1756033" cy="717268"/>
          </a:xfrm>
          <a:prstGeom prst="rect">
            <a:avLst/>
          </a:prstGeom>
        </p:spPr>
      </p:pic>
    </p:spTree>
    <p:extLst>
      <p:ext uri="{BB962C8B-B14F-4D97-AF65-F5344CB8AC3E}">
        <p14:creationId xmlns:p14="http://schemas.microsoft.com/office/powerpoint/2010/main" val="12637503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2415" y="431034"/>
            <a:ext cx="8595360" cy="4385146"/>
          </a:xfrm>
        </p:spPr>
        <p:txBody>
          <a:bodyPr>
            <a:normAutofit fontScale="92500" lnSpcReduction="20000"/>
          </a:bodyPr>
          <a:lstStyle/>
          <a:p>
            <a:r>
              <a:rPr lang="fr-FR" sz="2800" b="1" dirty="0" smtClean="0">
                <a:solidFill>
                  <a:srgbClr val="F5C201"/>
                </a:solidFill>
              </a:rPr>
              <a:t>L’homophobie</a:t>
            </a:r>
            <a:r>
              <a:rPr lang="fr-FR" sz="2800" dirty="0" smtClean="0"/>
              <a:t> est le rejet (négation, discrimination, violence</a:t>
            </a:r>
            <a:r>
              <a:rPr lang="fr-FR" sz="2800" dirty="0" smtClean="0"/>
              <a:t>) d’une </a:t>
            </a:r>
            <a:r>
              <a:rPr lang="fr-FR" sz="2800" dirty="0" smtClean="0"/>
              <a:t>personne ou d’un groupe de personnes en fonction de l’orientation sexuelle </a:t>
            </a:r>
            <a:r>
              <a:rPr lang="fr-FR" sz="2800" dirty="0" smtClean="0"/>
              <a:t>(réelle </a:t>
            </a:r>
            <a:r>
              <a:rPr lang="fr-FR" sz="2800" dirty="0" smtClean="0"/>
              <a:t>ou </a:t>
            </a:r>
            <a:r>
              <a:rPr lang="fr-FR" sz="2800" dirty="0" smtClean="0"/>
              <a:t>perçue). On </a:t>
            </a:r>
            <a:r>
              <a:rPr lang="fr-FR" sz="2800" dirty="0" smtClean="0"/>
              <a:t>peut décliner l’homophobie en </a:t>
            </a:r>
            <a:r>
              <a:rPr lang="fr-FR" sz="2800" dirty="0" err="1" smtClean="0"/>
              <a:t>lesbophobie</a:t>
            </a:r>
            <a:r>
              <a:rPr lang="fr-FR" sz="2800" dirty="0" smtClean="0"/>
              <a:t>, </a:t>
            </a:r>
            <a:r>
              <a:rPr lang="fr-FR" sz="2800" dirty="0" err="1" smtClean="0"/>
              <a:t>gaiphobie</a:t>
            </a:r>
            <a:r>
              <a:rPr lang="fr-FR" sz="2800" dirty="0" smtClean="0"/>
              <a:t> ou </a:t>
            </a:r>
            <a:r>
              <a:rPr lang="fr-FR" sz="2800" dirty="0" err="1" smtClean="0"/>
              <a:t>biphobie</a:t>
            </a:r>
            <a:r>
              <a:rPr lang="fr-FR" sz="2800" dirty="0" smtClean="0"/>
              <a:t>.</a:t>
            </a:r>
            <a:endParaRPr lang="fr-FR" sz="2800" dirty="0" smtClean="0"/>
          </a:p>
          <a:p>
            <a:pPr marL="0" indent="0">
              <a:buNone/>
            </a:pPr>
            <a:endParaRPr lang="fr-FR" sz="2800" dirty="0"/>
          </a:p>
          <a:p>
            <a:r>
              <a:rPr lang="fr-FR" sz="2800" b="1" dirty="0" smtClean="0">
                <a:solidFill>
                  <a:srgbClr val="F5C201"/>
                </a:solidFill>
              </a:rPr>
              <a:t>L’</a:t>
            </a:r>
            <a:r>
              <a:rPr lang="fr-FR" sz="2800" b="1" dirty="0" err="1" smtClean="0">
                <a:solidFill>
                  <a:srgbClr val="F5C201"/>
                </a:solidFill>
              </a:rPr>
              <a:t>hétérosexisme</a:t>
            </a:r>
            <a:r>
              <a:rPr lang="fr-FR" sz="2800" dirty="0" smtClean="0"/>
              <a:t> est la présomption que chaque personne est hétérosexuelle et que l’hétérosexualité est supérieure à toute autre orientation sexuelle; l’</a:t>
            </a:r>
            <a:r>
              <a:rPr lang="fr-FR" sz="2800" dirty="0" err="1" smtClean="0"/>
              <a:t>hétérosexisme</a:t>
            </a:r>
            <a:r>
              <a:rPr lang="fr-FR" sz="2800" dirty="0" smtClean="0"/>
              <a:t> contribue à </a:t>
            </a:r>
            <a:r>
              <a:rPr lang="fr-FR" sz="2800" dirty="0" smtClean="0"/>
              <a:t>mettre de c</a:t>
            </a:r>
            <a:r>
              <a:rPr lang="fr-FR" sz="2800" dirty="0" smtClean="0"/>
              <a:t>ôté </a:t>
            </a:r>
            <a:r>
              <a:rPr lang="fr-FR" sz="2800" dirty="0" smtClean="0"/>
              <a:t>les </a:t>
            </a:r>
            <a:r>
              <a:rPr lang="fr-FR" sz="2800" dirty="0" smtClean="0"/>
              <a:t>autres orientations sexuelles.</a:t>
            </a:r>
          </a:p>
          <a:p>
            <a:pPr lvl="1"/>
            <a:endParaRPr lang="fr-FR" sz="2800" dirty="0"/>
          </a:p>
          <a:p>
            <a:endParaRPr lang="fr-FR" sz="2800" dirty="0"/>
          </a:p>
        </p:txBody>
      </p:sp>
      <p:sp>
        <p:nvSpPr>
          <p:cNvPr id="5" name="Espace réservé du numéro de diapositive 4"/>
          <p:cNvSpPr>
            <a:spLocks noGrp="1"/>
          </p:cNvSpPr>
          <p:nvPr>
            <p:ph type="sldNum" sz="quarter" idx="12"/>
          </p:nvPr>
        </p:nvSpPr>
        <p:spPr/>
        <p:txBody>
          <a:bodyPr>
            <a:normAutofit fontScale="92500" lnSpcReduction="20000"/>
          </a:bodyPr>
          <a:lstStyle/>
          <a:p>
            <a:fld id="{5744759D-0EFF-4FB2-9CCE-04E00944F0FE}" type="slidenum">
              <a:rPr lang="en-US" smtClean="0"/>
              <a:pPr/>
              <a:t>7</a:t>
            </a:fld>
            <a:endParaRPr lang="en-US"/>
          </a:p>
        </p:txBody>
      </p:sp>
      <p:sp>
        <p:nvSpPr>
          <p:cNvPr id="4" name="ZoneTexte 3"/>
          <p:cNvSpPr txBox="1"/>
          <p:nvPr/>
        </p:nvSpPr>
        <p:spPr>
          <a:xfrm>
            <a:off x="433676" y="4816180"/>
            <a:ext cx="8157211" cy="1938992"/>
          </a:xfrm>
          <a:prstGeom prst="rect">
            <a:avLst/>
          </a:prstGeom>
          <a:solidFill>
            <a:srgbClr val="D1282E"/>
          </a:solidFill>
        </p:spPr>
        <p:txBody>
          <a:bodyPr wrap="square" rtlCol="0">
            <a:spAutoFit/>
          </a:bodyPr>
          <a:lstStyle/>
          <a:p>
            <a:r>
              <a:rPr lang="fr-FR" sz="2400" b="1" dirty="0" smtClean="0">
                <a:solidFill>
                  <a:schemeClr val="bg1"/>
                </a:solidFill>
              </a:rPr>
              <a:t>Quelques pièges:</a:t>
            </a:r>
          </a:p>
          <a:p>
            <a:r>
              <a:rPr lang="fr-FR" sz="2400" dirty="0">
                <a:solidFill>
                  <a:schemeClr val="bg1"/>
                </a:solidFill>
              </a:rPr>
              <a:t> </a:t>
            </a:r>
            <a:r>
              <a:rPr lang="fr-FR" sz="2400" dirty="0" smtClean="0">
                <a:solidFill>
                  <a:schemeClr val="bg1"/>
                </a:solidFill>
              </a:rPr>
              <a:t>- Dire d’une personne qu’elle </a:t>
            </a:r>
            <a:r>
              <a:rPr lang="fr-FR" sz="2400" b="1" u="sng" dirty="0" smtClean="0">
                <a:solidFill>
                  <a:schemeClr val="bg1"/>
                </a:solidFill>
              </a:rPr>
              <a:t>affiche</a:t>
            </a:r>
            <a:r>
              <a:rPr lang="fr-FR" sz="2400" dirty="0" smtClean="0">
                <a:solidFill>
                  <a:schemeClr val="bg1"/>
                </a:solidFill>
              </a:rPr>
              <a:t> son homosexualité;</a:t>
            </a:r>
          </a:p>
          <a:p>
            <a:r>
              <a:rPr lang="fr-FR" sz="2400" dirty="0">
                <a:solidFill>
                  <a:schemeClr val="bg1"/>
                </a:solidFill>
              </a:rPr>
              <a:t> </a:t>
            </a:r>
            <a:r>
              <a:rPr lang="fr-FR" sz="2400" dirty="0" smtClean="0">
                <a:solidFill>
                  <a:schemeClr val="bg1"/>
                </a:solidFill>
              </a:rPr>
              <a:t>- </a:t>
            </a:r>
            <a:r>
              <a:rPr lang="fr-FR" sz="2400" dirty="0">
                <a:solidFill>
                  <a:schemeClr val="bg1"/>
                </a:solidFill>
              </a:rPr>
              <a:t>Dire d’une personne qu’elle </a:t>
            </a:r>
            <a:r>
              <a:rPr lang="fr-FR" sz="2400" b="1" u="sng" dirty="0" smtClean="0">
                <a:solidFill>
                  <a:schemeClr val="bg1"/>
                </a:solidFill>
              </a:rPr>
              <a:t>avoue</a:t>
            </a:r>
            <a:r>
              <a:rPr lang="fr-FR" sz="2400" dirty="0" smtClean="0">
                <a:solidFill>
                  <a:schemeClr val="bg1"/>
                </a:solidFill>
              </a:rPr>
              <a:t> son </a:t>
            </a:r>
            <a:r>
              <a:rPr lang="fr-FR" sz="2400" dirty="0">
                <a:solidFill>
                  <a:schemeClr val="bg1"/>
                </a:solidFill>
              </a:rPr>
              <a:t>homosexualité;</a:t>
            </a:r>
          </a:p>
          <a:p>
            <a:r>
              <a:rPr lang="fr-FR" sz="2400" dirty="0" smtClean="0">
                <a:solidFill>
                  <a:schemeClr val="bg1"/>
                </a:solidFill>
              </a:rPr>
              <a:t> - Lui dire: « ça paraît pas</a:t>
            </a:r>
            <a:r>
              <a:rPr lang="mr-IN" sz="2400" dirty="0" smtClean="0">
                <a:solidFill>
                  <a:schemeClr val="bg1"/>
                </a:solidFill>
              </a:rPr>
              <a:t>…</a:t>
            </a:r>
            <a:r>
              <a:rPr lang="fr-CA" sz="2400" dirty="0" smtClean="0">
                <a:solidFill>
                  <a:schemeClr val="bg1"/>
                </a:solidFill>
              </a:rPr>
              <a:t> »</a:t>
            </a:r>
            <a:endParaRPr lang="fr-FR" sz="2400" dirty="0" smtClean="0">
              <a:solidFill>
                <a:schemeClr val="bg1"/>
              </a:solidFill>
            </a:endParaRPr>
          </a:p>
          <a:p>
            <a:endParaRPr lang="fr-FR" sz="2400" dirty="0" smtClean="0">
              <a:solidFill>
                <a:schemeClr val="bg1"/>
              </a:solidFill>
            </a:endParaRPr>
          </a:p>
        </p:txBody>
      </p:sp>
      <p:pic>
        <p:nvPicPr>
          <p:cNvPr id="6" name="Image 5"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59667" y="6008653"/>
            <a:ext cx="1756033" cy="717268"/>
          </a:xfrm>
          <a:prstGeom prst="rect">
            <a:avLst/>
          </a:prstGeom>
        </p:spPr>
      </p:pic>
    </p:spTree>
    <p:extLst>
      <p:ext uri="{BB962C8B-B14F-4D97-AF65-F5344CB8AC3E}">
        <p14:creationId xmlns:p14="http://schemas.microsoft.com/office/powerpoint/2010/main" val="14226729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4320" y="223093"/>
            <a:ext cx="8591550" cy="755089"/>
          </a:xfrm>
        </p:spPr>
        <p:txBody>
          <a:bodyPr>
            <a:normAutofit fontScale="90000"/>
          </a:bodyPr>
          <a:lstStyle/>
          <a:p>
            <a:r>
              <a:rPr lang="fr-FR" b="1" dirty="0" smtClean="0"/>
              <a:t>Quelques termes </a:t>
            </a:r>
            <a:r>
              <a:rPr lang="fr-FR" b="1" dirty="0"/>
              <a:t>en lien avec </a:t>
            </a:r>
            <a:r>
              <a:rPr lang="fr-FR" b="1" dirty="0" smtClean="0"/>
              <a:t>l’identité de genre</a:t>
            </a:r>
            <a:endParaRPr lang="fr-FR" b="1" dirty="0"/>
          </a:p>
        </p:txBody>
      </p:sp>
      <p:sp>
        <p:nvSpPr>
          <p:cNvPr id="3" name="Espace réservé du contenu 2"/>
          <p:cNvSpPr>
            <a:spLocks noGrp="1"/>
          </p:cNvSpPr>
          <p:nvPr>
            <p:ph idx="1"/>
          </p:nvPr>
        </p:nvSpPr>
        <p:spPr>
          <a:xfrm>
            <a:off x="274320" y="1332771"/>
            <a:ext cx="8755453" cy="5176186"/>
          </a:xfrm>
        </p:spPr>
        <p:txBody>
          <a:bodyPr>
            <a:normAutofit fontScale="92500" lnSpcReduction="10000"/>
          </a:bodyPr>
          <a:lstStyle/>
          <a:p>
            <a:pPr marL="342900" indent="-342900"/>
            <a:r>
              <a:rPr lang="fr-FR" sz="2800" b="1" dirty="0" smtClean="0">
                <a:solidFill>
                  <a:srgbClr val="F5C201"/>
                </a:solidFill>
              </a:rPr>
              <a:t>Le sexe assigné à la naissance </a:t>
            </a:r>
            <a:r>
              <a:rPr lang="fr-FR" sz="2800" dirty="0" smtClean="0"/>
              <a:t>est la case cochée par le médecin à la naissance </a:t>
            </a:r>
            <a:r>
              <a:rPr lang="fr-FR" sz="2800" dirty="0" smtClean="0"/>
              <a:t>d’un bébé</a:t>
            </a:r>
            <a:r>
              <a:rPr lang="fr-FR" sz="2800" dirty="0" smtClean="0"/>
              <a:t>: M ou F.</a:t>
            </a:r>
          </a:p>
          <a:p>
            <a:pPr marL="342900" indent="-342900"/>
            <a:r>
              <a:rPr lang="fr-FR" sz="2800" b="1" dirty="0" smtClean="0">
                <a:solidFill>
                  <a:srgbClr val="F5C201"/>
                </a:solidFill>
              </a:rPr>
              <a:t>Une femme </a:t>
            </a:r>
            <a:r>
              <a:rPr lang="fr-FR" sz="2800" b="1" dirty="0" err="1" smtClean="0">
                <a:solidFill>
                  <a:srgbClr val="F5C201"/>
                </a:solidFill>
              </a:rPr>
              <a:t>trans</a:t>
            </a:r>
            <a:r>
              <a:rPr lang="fr-FR" sz="2800" b="1" dirty="0" smtClean="0"/>
              <a:t> </a:t>
            </a:r>
            <a:r>
              <a:rPr lang="fr-FR" sz="2800" dirty="0" smtClean="0"/>
              <a:t>est une femme pour qui le médecin avait coché M à la naissance.</a:t>
            </a:r>
          </a:p>
          <a:p>
            <a:pPr marL="342900" indent="-342900"/>
            <a:r>
              <a:rPr lang="fr-FR" sz="2800" b="1" dirty="0" smtClean="0">
                <a:solidFill>
                  <a:srgbClr val="F5C201"/>
                </a:solidFill>
              </a:rPr>
              <a:t>Un homme </a:t>
            </a:r>
            <a:r>
              <a:rPr lang="fr-FR" sz="2800" b="1" dirty="0" err="1" smtClean="0">
                <a:solidFill>
                  <a:srgbClr val="F5C201"/>
                </a:solidFill>
              </a:rPr>
              <a:t>trans</a:t>
            </a:r>
            <a:r>
              <a:rPr lang="fr-FR" sz="2800" b="1" dirty="0">
                <a:solidFill>
                  <a:srgbClr val="F5C201"/>
                </a:solidFill>
              </a:rPr>
              <a:t> </a:t>
            </a:r>
            <a:r>
              <a:rPr lang="fr-FR" sz="2800" dirty="0" smtClean="0"/>
              <a:t>est un homme pour qui le médecin avait coché F à la naissance</a:t>
            </a:r>
            <a:r>
              <a:rPr lang="fr-FR" sz="2800" dirty="0" smtClean="0"/>
              <a:t>.</a:t>
            </a:r>
          </a:p>
          <a:p>
            <a:pPr marL="342900" indent="-342900"/>
            <a:r>
              <a:rPr lang="fr-FR" sz="2800" dirty="0">
                <a:solidFill>
                  <a:srgbClr val="F5C201"/>
                </a:solidFill>
              </a:rPr>
              <a:t>Une personne </a:t>
            </a:r>
            <a:r>
              <a:rPr lang="fr-FR" sz="2800" dirty="0" err="1">
                <a:solidFill>
                  <a:srgbClr val="F5C201"/>
                </a:solidFill>
              </a:rPr>
              <a:t>cisgenre</a:t>
            </a:r>
            <a:r>
              <a:rPr lang="fr-FR" sz="2800" dirty="0">
                <a:solidFill>
                  <a:srgbClr val="F5C201"/>
                </a:solidFill>
              </a:rPr>
              <a:t> </a:t>
            </a:r>
            <a:r>
              <a:rPr lang="fr-FR" sz="2800" dirty="0"/>
              <a:t>est une personne dont le genre correspond à ce qu’avait coché le médecin à sa naissance</a:t>
            </a:r>
            <a:r>
              <a:rPr lang="fr-FR" sz="2800" dirty="0" smtClean="0"/>
              <a:t>.</a:t>
            </a:r>
            <a:endParaRPr lang="fr-FR" sz="2800" dirty="0" smtClean="0"/>
          </a:p>
          <a:p>
            <a:pPr marL="342900" indent="-342900"/>
            <a:r>
              <a:rPr lang="fr-FR" sz="2800" dirty="0" smtClean="0">
                <a:solidFill>
                  <a:srgbClr val="F5C201"/>
                </a:solidFill>
              </a:rPr>
              <a:t>Une personne </a:t>
            </a:r>
            <a:r>
              <a:rPr lang="fr-FR" sz="2800" b="1" dirty="0" smtClean="0">
                <a:solidFill>
                  <a:srgbClr val="F5C201"/>
                </a:solidFill>
              </a:rPr>
              <a:t>non</a:t>
            </a:r>
            <a:r>
              <a:rPr lang="fr-FR" sz="2800" b="1" dirty="0">
                <a:solidFill>
                  <a:srgbClr val="F5C201"/>
                </a:solidFill>
              </a:rPr>
              <a:t>-</a:t>
            </a:r>
            <a:r>
              <a:rPr lang="fr-FR" sz="2800" b="1" dirty="0" smtClean="0">
                <a:solidFill>
                  <a:srgbClr val="F5C201"/>
                </a:solidFill>
              </a:rPr>
              <a:t>binaire </a:t>
            </a:r>
            <a:r>
              <a:rPr lang="fr-FR" sz="2800" dirty="0" smtClean="0">
                <a:solidFill>
                  <a:srgbClr val="48231E"/>
                </a:solidFill>
              </a:rPr>
              <a:t>a un </a:t>
            </a:r>
            <a:r>
              <a:rPr lang="fr-FR" sz="2800" dirty="0">
                <a:solidFill>
                  <a:srgbClr val="48231E"/>
                </a:solidFill>
              </a:rPr>
              <a:t>genre qui sort </a:t>
            </a:r>
            <a:r>
              <a:rPr lang="fr-FR" sz="2800" dirty="0" smtClean="0">
                <a:solidFill>
                  <a:srgbClr val="48231E"/>
                </a:solidFill>
              </a:rPr>
              <a:t>des catégories « homme</a:t>
            </a:r>
            <a:r>
              <a:rPr lang="fr-FR" sz="2800" dirty="0" smtClean="0">
                <a:solidFill>
                  <a:srgbClr val="48231E"/>
                </a:solidFill>
              </a:rPr>
              <a:t> » et « </a:t>
            </a:r>
            <a:r>
              <a:rPr lang="fr-FR" sz="2800" dirty="0" smtClean="0">
                <a:solidFill>
                  <a:srgbClr val="48231E"/>
                </a:solidFill>
              </a:rPr>
              <a:t>femme »</a:t>
            </a:r>
            <a:r>
              <a:rPr lang="fr-FR" sz="2800" b="0" dirty="0" smtClean="0">
                <a:solidFill>
                  <a:srgbClr val="48231E"/>
                </a:solidFill>
              </a:rPr>
              <a:t>. </a:t>
            </a:r>
            <a:r>
              <a:rPr lang="fr-FR" sz="2800" b="0" dirty="0" smtClean="0">
                <a:solidFill>
                  <a:srgbClr val="F5C201"/>
                </a:solidFill>
              </a:rPr>
              <a:t>(aussi: </a:t>
            </a:r>
            <a:r>
              <a:rPr lang="fr-FR" sz="2800" b="0" dirty="0" err="1" smtClean="0">
                <a:solidFill>
                  <a:srgbClr val="F5C201"/>
                </a:solidFill>
              </a:rPr>
              <a:t>agenre</a:t>
            </a:r>
            <a:r>
              <a:rPr lang="fr-FR" sz="2800" b="0" dirty="0" smtClean="0">
                <a:solidFill>
                  <a:srgbClr val="F5C201"/>
                </a:solidFill>
              </a:rPr>
              <a:t>, </a:t>
            </a:r>
            <a:r>
              <a:rPr lang="fr-FR" sz="2800" b="0" dirty="0" err="1" smtClean="0">
                <a:solidFill>
                  <a:srgbClr val="F5C201"/>
                </a:solidFill>
              </a:rPr>
              <a:t>genderqueer</a:t>
            </a:r>
            <a:r>
              <a:rPr lang="fr-FR" sz="2800" b="0" dirty="0" smtClean="0">
                <a:solidFill>
                  <a:srgbClr val="F5C201"/>
                </a:solidFill>
              </a:rPr>
              <a:t>, </a:t>
            </a:r>
            <a:r>
              <a:rPr lang="fr-FR" sz="2800" b="0" dirty="0" err="1" smtClean="0">
                <a:solidFill>
                  <a:srgbClr val="F5C201"/>
                </a:solidFill>
              </a:rPr>
              <a:t>genderfluid</a:t>
            </a:r>
            <a:r>
              <a:rPr lang="fr-FR" sz="2800" b="0" dirty="0" smtClean="0">
                <a:solidFill>
                  <a:srgbClr val="F5C201"/>
                </a:solidFill>
              </a:rPr>
              <a:t>)</a:t>
            </a:r>
            <a:endParaRPr lang="fr-FR" sz="2800" b="0" dirty="0">
              <a:solidFill>
                <a:srgbClr val="F5C201"/>
              </a:solidFill>
            </a:endParaRPr>
          </a:p>
          <a:p>
            <a:pPr lvl="1"/>
            <a:endParaRPr lang="fr-FR" sz="2800" dirty="0"/>
          </a:p>
          <a:p>
            <a:pPr marL="342900" indent="-342900"/>
            <a:endParaRPr lang="fr-FR" sz="2800" dirty="0"/>
          </a:p>
        </p:txBody>
      </p:sp>
      <p:sp>
        <p:nvSpPr>
          <p:cNvPr id="4" name="Espace réservé du numéro de diapositive 3"/>
          <p:cNvSpPr>
            <a:spLocks noGrp="1"/>
          </p:cNvSpPr>
          <p:nvPr>
            <p:ph type="sldNum" sz="quarter" idx="12"/>
          </p:nvPr>
        </p:nvSpPr>
        <p:spPr/>
        <p:txBody>
          <a:bodyPr>
            <a:normAutofit fontScale="92500" lnSpcReduction="20000"/>
          </a:bodyPr>
          <a:lstStyle/>
          <a:p>
            <a:fld id="{5744759D-0EFF-4FB2-9CCE-04E00944F0FE}" type="slidenum">
              <a:rPr lang="en-US" smtClean="0"/>
              <a:pPr/>
              <a:t>8</a:t>
            </a:fld>
            <a:endParaRPr lang="en-US"/>
          </a:p>
        </p:txBody>
      </p:sp>
      <p:pic>
        <p:nvPicPr>
          <p:cNvPr id="5" name="Image 4"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3740" y="6008653"/>
            <a:ext cx="1756033" cy="717268"/>
          </a:xfrm>
          <a:prstGeom prst="rect">
            <a:avLst/>
          </a:prstGeom>
        </p:spPr>
      </p:pic>
    </p:spTree>
    <p:extLst>
      <p:ext uri="{BB962C8B-B14F-4D97-AF65-F5344CB8AC3E}">
        <p14:creationId xmlns:p14="http://schemas.microsoft.com/office/powerpoint/2010/main" val="192926223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76225" y="3114490"/>
            <a:ext cx="8591550" cy="2739211"/>
          </a:xfrm>
          <a:prstGeom prst="rect">
            <a:avLst/>
          </a:prstGeom>
          <a:solidFill>
            <a:schemeClr val="tx2"/>
          </a:solidFill>
        </p:spPr>
        <p:txBody>
          <a:bodyPr wrap="square" rtlCol="0">
            <a:spAutoFit/>
          </a:bodyPr>
          <a:lstStyle/>
          <a:p>
            <a:r>
              <a:rPr lang="fr-FR" sz="2800" b="1" dirty="0" smtClean="0">
                <a:solidFill>
                  <a:schemeClr val="bg1"/>
                </a:solidFill>
              </a:rPr>
              <a:t>Quelques pièges:</a:t>
            </a:r>
          </a:p>
          <a:p>
            <a:r>
              <a:rPr lang="fr-FR" sz="2400" dirty="0">
                <a:solidFill>
                  <a:schemeClr val="bg1"/>
                </a:solidFill>
              </a:rPr>
              <a:t>Il faut utiliser </a:t>
            </a:r>
            <a:r>
              <a:rPr lang="fr-FR" sz="2400" dirty="0" smtClean="0">
                <a:solidFill>
                  <a:schemeClr val="bg1"/>
                </a:solidFill>
              </a:rPr>
              <a:t>éviter le plus possible les </a:t>
            </a:r>
            <a:r>
              <a:rPr lang="fr-FR" sz="2400" dirty="0">
                <a:solidFill>
                  <a:schemeClr val="bg1"/>
                </a:solidFill>
              </a:rPr>
              <a:t>expressions</a:t>
            </a:r>
            <a:r>
              <a:rPr lang="fr-FR" sz="2400" dirty="0" smtClean="0">
                <a:solidFill>
                  <a:schemeClr val="bg1"/>
                </a:solidFill>
              </a:rPr>
              <a:t>:</a:t>
            </a:r>
          </a:p>
          <a:p>
            <a:r>
              <a:rPr lang="fr-FR" sz="2400" dirty="0" smtClean="0">
                <a:solidFill>
                  <a:schemeClr val="bg1"/>
                </a:solidFill>
              </a:rPr>
              <a:t>-   </a:t>
            </a:r>
            <a:r>
              <a:rPr lang="fr-CA" sz="2400" dirty="0">
                <a:solidFill>
                  <a:schemeClr val="bg1"/>
                </a:solidFill>
              </a:rPr>
              <a:t>« devenir une </a:t>
            </a:r>
            <a:r>
              <a:rPr lang="fr-CA" sz="2400" dirty="0" smtClean="0">
                <a:solidFill>
                  <a:schemeClr val="bg1"/>
                </a:solidFill>
              </a:rPr>
              <a:t>femme » </a:t>
            </a:r>
            <a:r>
              <a:rPr lang="fr-CA" sz="2400" dirty="0">
                <a:solidFill>
                  <a:schemeClr val="bg1"/>
                </a:solidFill>
              </a:rPr>
              <a:t>ou </a:t>
            </a:r>
            <a:r>
              <a:rPr lang="fr-CA" sz="2400" dirty="0" smtClean="0">
                <a:solidFill>
                  <a:schemeClr val="bg1"/>
                </a:solidFill>
              </a:rPr>
              <a:t>« devenir </a:t>
            </a:r>
            <a:r>
              <a:rPr lang="fr-CA" sz="2400" dirty="0">
                <a:solidFill>
                  <a:schemeClr val="bg1"/>
                </a:solidFill>
              </a:rPr>
              <a:t>un homme » </a:t>
            </a:r>
          </a:p>
          <a:p>
            <a:pPr marL="457200" indent="-457200">
              <a:buFontTx/>
              <a:buChar char="-"/>
            </a:pPr>
            <a:r>
              <a:rPr lang="fr-CA" sz="2400" dirty="0">
                <a:solidFill>
                  <a:schemeClr val="bg1"/>
                </a:solidFill>
              </a:rPr>
              <a:t>« être  </a:t>
            </a:r>
            <a:r>
              <a:rPr lang="fr-CA" sz="2400" dirty="0" err="1">
                <a:solidFill>
                  <a:schemeClr val="bg1"/>
                </a:solidFill>
              </a:rPr>
              <a:t>né-e</a:t>
            </a:r>
            <a:r>
              <a:rPr lang="fr-CA" sz="2400" dirty="0">
                <a:solidFill>
                  <a:schemeClr val="bg1"/>
                </a:solidFill>
              </a:rPr>
              <a:t> dans le mauvais corps » </a:t>
            </a:r>
          </a:p>
          <a:p>
            <a:pPr marL="457200" indent="-457200">
              <a:buFontTx/>
              <a:buChar char="-"/>
            </a:pPr>
            <a:r>
              <a:rPr lang="fr-CA" sz="2400" dirty="0">
                <a:solidFill>
                  <a:schemeClr val="bg1"/>
                </a:solidFill>
              </a:rPr>
              <a:t>« transition complétée ou non »</a:t>
            </a:r>
          </a:p>
          <a:p>
            <a:r>
              <a:rPr lang="fr-CA" sz="2400" dirty="0">
                <a:solidFill>
                  <a:schemeClr val="bg1"/>
                </a:solidFill>
              </a:rPr>
              <a:t>en parlant des personnes </a:t>
            </a:r>
            <a:r>
              <a:rPr lang="fr-CA" sz="2400" dirty="0" err="1">
                <a:solidFill>
                  <a:schemeClr val="bg1"/>
                </a:solidFill>
              </a:rPr>
              <a:t>trans</a:t>
            </a:r>
            <a:r>
              <a:rPr lang="fr-CA" sz="2400" dirty="0">
                <a:solidFill>
                  <a:schemeClr val="bg1"/>
                </a:solidFill>
              </a:rPr>
              <a:t>.</a:t>
            </a:r>
            <a:endParaRPr lang="fr-FR" sz="2400" dirty="0">
              <a:solidFill>
                <a:schemeClr val="bg1"/>
              </a:solidFill>
            </a:endParaRPr>
          </a:p>
          <a:p>
            <a:endParaRPr lang="fr-FR" sz="2400" dirty="0" smtClean="0">
              <a:solidFill>
                <a:schemeClr val="bg1"/>
              </a:solidFill>
            </a:endParaRPr>
          </a:p>
        </p:txBody>
      </p:sp>
      <p:sp>
        <p:nvSpPr>
          <p:cNvPr id="7" name="Espace réservé du contenu 6"/>
          <p:cNvSpPr>
            <a:spLocks noGrp="1"/>
          </p:cNvSpPr>
          <p:nvPr>
            <p:ph idx="1"/>
          </p:nvPr>
        </p:nvSpPr>
        <p:spPr>
          <a:xfrm>
            <a:off x="272415" y="1150559"/>
            <a:ext cx="8734726" cy="2182548"/>
          </a:xfrm>
        </p:spPr>
        <p:txBody>
          <a:bodyPr>
            <a:normAutofit/>
          </a:bodyPr>
          <a:lstStyle/>
          <a:p>
            <a:pPr marL="0" indent="0">
              <a:buNone/>
            </a:pPr>
            <a:r>
              <a:rPr lang="fr-FR" sz="2800" dirty="0" smtClean="0">
                <a:solidFill>
                  <a:srgbClr val="F5C201"/>
                </a:solidFill>
              </a:rPr>
              <a:t>Il n’y a pas qu’une expérience </a:t>
            </a:r>
            <a:r>
              <a:rPr lang="fr-FR" sz="2800" dirty="0" err="1" smtClean="0">
                <a:solidFill>
                  <a:srgbClr val="F5C201"/>
                </a:solidFill>
              </a:rPr>
              <a:t>trans</a:t>
            </a:r>
            <a:r>
              <a:rPr lang="fr-FR" sz="2800" dirty="0" smtClean="0">
                <a:solidFill>
                  <a:srgbClr val="F5C201"/>
                </a:solidFill>
              </a:rPr>
              <a:t>, un seul vécu. </a:t>
            </a:r>
            <a:r>
              <a:rPr lang="fr-FR" sz="2800" dirty="0"/>
              <a:t>Ces parcours peuvent </a:t>
            </a:r>
            <a:r>
              <a:rPr lang="fr-FR" sz="2800" dirty="0" smtClean="0"/>
              <a:t>inclure une </a:t>
            </a:r>
            <a:r>
              <a:rPr lang="fr-FR" sz="2800" b="1" dirty="0"/>
              <a:t>transition</a:t>
            </a:r>
            <a:r>
              <a:rPr lang="fr-FR" sz="2800" dirty="0"/>
              <a:t> sociale, médicale ou légale, ou une combinaison des trois. </a:t>
            </a:r>
          </a:p>
          <a:p>
            <a:endParaRPr lang="fr-FR" dirty="0"/>
          </a:p>
        </p:txBody>
      </p:sp>
      <p:sp>
        <p:nvSpPr>
          <p:cNvPr id="2" name="Espace réservé du numéro de diapositive 1"/>
          <p:cNvSpPr>
            <a:spLocks noGrp="1"/>
          </p:cNvSpPr>
          <p:nvPr>
            <p:ph type="sldNum" sz="quarter" idx="12"/>
          </p:nvPr>
        </p:nvSpPr>
        <p:spPr/>
        <p:txBody>
          <a:bodyPr>
            <a:normAutofit fontScale="92500" lnSpcReduction="20000"/>
          </a:bodyPr>
          <a:lstStyle/>
          <a:p>
            <a:fld id="{5744759D-0EFF-4FB2-9CCE-04E00944F0FE}" type="slidenum">
              <a:rPr lang="en-US" smtClean="0"/>
              <a:pPr/>
              <a:t>9</a:t>
            </a:fld>
            <a:endParaRPr lang="en-US"/>
          </a:p>
        </p:txBody>
      </p:sp>
      <p:pic>
        <p:nvPicPr>
          <p:cNvPr id="8" name="Image 7" descr="Logo_LGBT_Complet_coul.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84299" y="6008653"/>
            <a:ext cx="1756033" cy="717268"/>
          </a:xfrm>
          <a:prstGeom prst="rect">
            <a:avLst/>
          </a:prstGeom>
        </p:spPr>
      </p:pic>
    </p:spTree>
    <p:extLst>
      <p:ext uri="{BB962C8B-B14F-4D97-AF65-F5344CB8AC3E}">
        <p14:creationId xmlns:p14="http://schemas.microsoft.com/office/powerpoint/2010/main" val="1755630472"/>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el">
  <a:themeElements>
    <a:clrScheme name="Essentie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e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e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Essentiel.thmx</Template>
  <TotalTime>1293</TotalTime>
  <Words>2199</Words>
  <Application>Microsoft Macintosh PowerPoint</Application>
  <PresentationFormat>Présentation à l'écran (4:3)</PresentationFormat>
  <Paragraphs>287</Paragraphs>
  <Slides>14</Slides>
  <Notes>14</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Essentiel</vt:lpstr>
      <vt:lpstr>L’ALPHABET LGBTQi2sNbAa+ </vt:lpstr>
      <vt:lpstr>À GARDER EN Tête</vt:lpstr>
      <vt:lpstr>D’abord, des questions</vt:lpstr>
      <vt:lpstr>Diversités liées au sexe, au genre et à la sexualité en 5 axes </vt:lpstr>
      <vt:lpstr>Quelques termes en lien avec l’orientation sexuelle </vt:lpstr>
      <vt:lpstr>Présentation PowerPoint</vt:lpstr>
      <vt:lpstr>Présentation PowerPoint</vt:lpstr>
      <vt:lpstr>Quelques termes en lien avec l’identité de genre</vt:lpstr>
      <vt:lpstr>Présentation PowerPoint</vt:lpstr>
      <vt:lpstr>Au-delà du lexique:  des personnes, des vécus!</vt:lpstr>
      <vt:lpstr>Présentation PowerPoint</vt:lpstr>
      <vt:lpstr>Et les corps?</vt:lpstr>
      <vt:lpstr>Tracer la frontière entre le masculin et le féminin: OÙ?</vt:lpstr>
      <vt:lpstr>Conclusion</vt:lpstr>
    </vt:vector>
  </TitlesOfParts>
  <Company>cegep de sherbrooke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Diversité sexuelle: L’importance des Mots</dc:title>
  <dc:creator>Dominique Dubuc</dc:creator>
  <cp:lastModifiedBy>Marie-Pier Boisvert</cp:lastModifiedBy>
  <cp:revision>141</cp:revision>
  <cp:lastPrinted>2016-10-18T14:52:19Z</cp:lastPrinted>
  <dcterms:created xsi:type="dcterms:W3CDTF">2016-10-16T13:21:49Z</dcterms:created>
  <dcterms:modified xsi:type="dcterms:W3CDTF">2016-11-30T15:03:04Z</dcterms:modified>
</cp:coreProperties>
</file>